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2" r:id="rId5"/>
    <p:sldMasterId id="2147483681" r:id="rId6"/>
    <p:sldMasterId id="2147483691" r:id="rId7"/>
    <p:sldMasterId id="2147483702" r:id="rId8"/>
  </p:sldMasterIdLst>
  <p:notesMasterIdLst>
    <p:notesMasterId r:id="rId35"/>
  </p:notesMasterIdLst>
  <p:handoutMasterIdLst>
    <p:handoutMasterId r:id="rId36"/>
  </p:handoutMasterIdLst>
  <p:sldIdLst>
    <p:sldId id="259" r:id="rId9"/>
    <p:sldId id="261" r:id="rId10"/>
    <p:sldId id="687" r:id="rId11"/>
    <p:sldId id="689" r:id="rId12"/>
    <p:sldId id="289" r:id="rId13"/>
    <p:sldId id="690" r:id="rId14"/>
    <p:sldId id="309" r:id="rId15"/>
    <p:sldId id="312" r:id="rId16"/>
    <p:sldId id="2147483570" r:id="rId17"/>
    <p:sldId id="311" r:id="rId18"/>
    <p:sldId id="310" r:id="rId19"/>
    <p:sldId id="301" r:id="rId20"/>
    <p:sldId id="313" r:id="rId21"/>
    <p:sldId id="303" r:id="rId22"/>
    <p:sldId id="290" r:id="rId23"/>
    <p:sldId id="294" r:id="rId24"/>
    <p:sldId id="307" r:id="rId25"/>
    <p:sldId id="306" r:id="rId26"/>
    <p:sldId id="302" r:id="rId27"/>
    <p:sldId id="2147483565" r:id="rId28"/>
    <p:sldId id="2147483566" r:id="rId29"/>
    <p:sldId id="353" r:id="rId30"/>
    <p:sldId id="2147483567" r:id="rId31"/>
    <p:sldId id="2147483568" r:id="rId32"/>
    <p:sldId id="275" r:id="rId33"/>
    <p:sldId id="2147483569"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45760B-160F-D1EB-DFEF-3E981CD14A7C}" name="Shauna Jacob" initials="SJ" userId="S::he205452@health.wa.gov.au::970e9cdb-7d10-4bc6-b1ac-bdd056711309" providerId="AD"/>
  <p188:author id="{50D5BC12-6FC0-A1BE-769C-6A45C1FD8EE2}" name="Carcione, Dale" initials="CD" userId="S::he88246@health.wa.gov.au::57a4d518-c2a9-4a71-8ecf-f93c21eb1e14" providerId="AD"/>
  <p188:author id="{5C135E54-3868-3306-70B6-9CC61438BDFD}" name="Ferguson, Lindsay" initials="FL" userId="S::he38676@health.wa.gov.au::42483d54-b0fe-4a75-a3b8-fb52fee4eee0" providerId="AD"/>
  <p188:author id="{E8DA23AD-108E-193D-A218-6EF03DE2A011}" name="Holdsworth, Palee" initials="HP" userId="S::he55299@health.wa.gov.au::27cfb0c1-3e7b-41f3-bd61-a83b68c20e99" providerId="AD"/>
  <p188:author id="{00C97BE2-C9DB-9CAF-2E1E-64E1B05898AB}" name="Hart, Rebekah" initials="HR" userId="S::he162884@health.wa.gov.au::98bc6695-07cb-4410-a859-15c9117993c9" providerId="AD"/>
  <p188:author id="{3A3443E8-FC43-E4D2-51DD-F5DD02CD7950}" name="Foong, Rachel" initials="RF" userId="S::he122033@health.wa.gov.au::4c5658f9-0640-4544-b8ec-7f8503bf09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DCD"/>
    <a:srgbClr val="8ABEE2"/>
    <a:srgbClr val="31693B"/>
    <a:srgbClr val="FFEFD9"/>
    <a:srgbClr val="FFEACD"/>
    <a:srgbClr val="FFE8C9"/>
    <a:srgbClr val="FFF4E5"/>
    <a:srgbClr val="FFE0B7"/>
    <a:srgbClr val="FFE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66968" autoAdjust="0"/>
  </p:normalViewPr>
  <p:slideViewPr>
    <p:cSldViewPr snapToGrid="0">
      <p:cViewPr varScale="1">
        <p:scale>
          <a:sx n="43" d="100"/>
          <a:sy n="43" d="100"/>
        </p:scale>
        <p:origin x="1452"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D1F022-B332-7261-1DA7-56604094BC8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F63C7200-0AB8-C716-34BC-447CDF68F67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DDDFBDA-6792-4237-A745-325A009B43BF}" type="datetimeFigureOut">
              <a:rPr lang="en-AU" smtClean="0"/>
              <a:t>13/11/2025</a:t>
            </a:fld>
            <a:endParaRPr lang="en-AU"/>
          </a:p>
        </p:txBody>
      </p:sp>
      <p:sp>
        <p:nvSpPr>
          <p:cNvPr id="4" name="Footer Placeholder 3">
            <a:extLst>
              <a:ext uri="{FF2B5EF4-FFF2-40B4-BE49-F238E27FC236}">
                <a16:creationId xmlns:a16="http://schemas.microsoft.com/office/drawing/2014/main" id="{95AF017C-4263-4B91-B320-82B88EB185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FBB967C-C898-2661-4E67-EECC255A94C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796CF6B-D7C5-4267-92D1-CFF40C99AEB7}" type="slidenum">
              <a:rPr lang="en-AU" smtClean="0"/>
              <a:t>‹#›</a:t>
            </a:fld>
            <a:endParaRPr lang="en-AU"/>
          </a:p>
        </p:txBody>
      </p:sp>
    </p:spTree>
    <p:extLst>
      <p:ext uri="{BB962C8B-B14F-4D97-AF65-F5344CB8AC3E}">
        <p14:creationId xmlns:p14="http://schemas.microsoft.com/office/powerpoint/2010/main" val="3616742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2DCE64-3FB8-42F1-97E3-4E189BFE430E}" type="datetimeFigureOut">
              <a:rPr lang="en-AU" smtClean="0"/>
              <a:t>13/11/2025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E50E103-8144-4A5C-B5D9-039C0057059F}" type="slidenum">
              <a:rPr lang="en-AU" smtClean="0"/>
              <a:t>‹#›</a:t>
            </a:fld>
            <a:endParaRPr lang="en-AU"/>
          </a:p>
        </p:txBody>
      </p:sp>
    </p:spTree>
    <p:extLst>
      <p:ext uri="{BB962C8B-B14F-4D97-AF65-F5344CB8AC3E}">
        <p14:creationId xmlns:p14="http://schemas.microsoft.com/office/powerpoint/2010/main" val="88232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a:t>
            </a:fld>
            <a:endParaRPr lang="en-AU"/>
          </a:p>
        </p:txBody>
      </p:sp>
    </p:spTree>
    <p:extLst>
      <p:ext uri="{BB962C8B-B14F-4D97-AF65-F5344CB8AC3E}">
        <p14:creationId xmlns:p14="http://schemas.microsoft.com/office/powerpoint/2010/main" val="124393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10</a:t>
            </a:fld>
            <a:endParaRPr lang="en-AU"/>
          </a:p>
        </p:txBody>
      </p:sp>
    </p:spTree>
    <p:extLst>
      <p:ext uri="{BB962C8B-B14F-4D97-AF65-F5344CB8AC3E}">
        <p14:creationId xmlns:p14="http://schemas.microsoft.com/office/powerpoint/2010/main" val="3364341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Canada has logged 5,138 measles cases this year and two deaths. </a:t>
            </a:r>
          </a:p>
          <a:p>
            <a:r>
              <a:rPr lang="en-US" sz="1200" b="0" i="0" kern="1200" dirty="0">
                <a:solidFill>
                  <a:schemeClr val="tx1"/>
                </a:solidFill>
                <a:effectLst/>
                <a:latin typeface="+mn-lt"/>
                <a:ea typeface="+mn-ea"/>
                <a:cs typeface="+mn-cs"/>
              </a:rPr>
              <a:t>Canada eliminated measles in 1998, followed by the United States in 2000.</a:t>
            </a:r>
          </a:p>
          <a:p>
            <a:r>
              <a:rPr lang="en-US" sz="1200" b="0" i="0" kern="1200" dirty="0">
                <a:solidFill>
                  <a:schemeClr val="tx1"/>
                </a:solidFill>
                <a:effectLst/>
                <a:latin typeface="+mn-lt"/>
                <a:ea typeface="+mn-ea"/>
                <a:cs typeface="+mn-cs"/>
              </a:rPr>
              <a:t>The US is at risk of losing its status following a large outbreak that killed three and made nearly 1500 ill (2 Deaths) across several states this year</a:t>
            </a:r>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11</a:t>
            </a:fld>
            <a:endParaRPr lang="en-AU"/>
          </a:p>
        </p:txBody>
      </p:sp>
    </p:spTree>
    <p:extLst>
      <p:ext uri="{BB962C8B-B14F-4D97-AF65-F5344CB8AC3E}">
        <p14:creationId xmlns:p14="http://schemas.microsoft.com/office/powerpoint/2010/main" val="48099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shows the eligibility for measles vaccine in WA.</a:t>
            </a:r>
          </a:p>
          <a:p>
            <a:r>
              <a:rPr lang="en-AU" dirty="0"/>
              <a:t>* It is important to note that infants who do </a:t>
            </a:r>
            <a:r>
              <a:rPr lang="en-AU" sz="1200" b="0" i="0" kern="1200" dirty="0">
                <a:solidFill>
                  <a:schemeClr val="tx1"/>
                </a:solidFill>
                <a:effectLst/>
                <a:latin typeface="+mn-lt"/>
                <a:ea typeface="+mn-ea"/>
                <a:cs typeface="+mn-cs"/>
              </a:rPr>
              <a:t>receive a MMR vaccine early will still need another 2 doses of MMR after 12 months of age to ensure adequate protection.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12</a:t>
            </a:fld>
            <a:endParaRPr lang="en-AU"/>
          </a:p>
        </p:txBody>
      </p:sp>
    </p:spTree>
    <p:extLst>
      <p:ext uri="{BB962C8B-B14F-4D97-AF65-F5344CB8AC3E}">
        <p14:creationId xmlns:p14="http://schemas.microsoft.com/office/powerpoint/2010/main" val="299111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D394-58C6-1A93-53E7-425139A71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9468C-80D7-F159-8AD0-068111335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8E522-4A58-6AC3-475E-E52E17236531}"/>
              </a:ext>
            </a:extLst>
          </p:cNvPr>
          <p:cNvSpPr>
            <a:spLocks noGrp="1"/>
          </p:cNvSpPr>
          <p:nvPr>
            <p:ph type="body" idx="1"/>
          </p:nvPr>
        </p:nvSpPr>
        <p:spPr/>
        <p:txBody>
          <a:bodyPr/>
          <a:lstStyle/>
          <a:p>
            <a:r>
              <a:rPr lang="en-AU" dirty="0"/>
              <a:t>This slide shows the eligibility for measles vaccine in WA.</a:t>
            </a:r>
          </a:p>
          <a:p>
            <a:r>
              <a:rPr lang="en-AU" dirty="0"/>
              <a:t>* It is important to note that infants who do </a:t>
            </a:r>
            <a:r>
              <a:rPr lang="en-AU" sz="1200" b="0" i="0" kern="1200" dirty="0">
                <a:solidFill>
                  <a:schemeClr val="tx1"/>
                </a:solidFill>
                <a:effectLst/>
                <a:latin typeface="+mn-lt"/>
                <a:ea typeface="+mn-ea"/>
                <a:cs typeface="+mn-cs"/>
              </a:rPr>
              <a:t>receive a MMR vaccine early will still need another 2 doses of MMR after 12 months of age to ensure adequate protection. </a:t>
            </a:r>
            <a:endParaRPr lang="en-AU" sz="1200" kern="1200" dirty="0">
              <a:solidFill>
                <a:schemeClr val="tx1"/>
              </a:solidFill>
              <a:effectLst/>
              <a:latin typeface="+mn-lt"/>
              <a:ea typeface="+mn-ea"/>
              <a:cs typeface="+mn-cs"/>
            </a:endParaRPr>
          </a:p>
          <a:p>
            <a:endParaRPr lang="en-AU" dirty="0"/>
          </a:p>
        </p:txBody>
      </p:sp>
      <p:sp>
        <p:nvSpPr>
          <p:cNvPr id="4" name="Slide Number Placeholder 3">
            <a:extLst>
              <a:ext uri="{FF2B5EF4-FFF2-40B4-BE49-F238E27FC236}">
                <a16:creationId xmlns:a16="http://schemas.microsoft.com/office/drawing/2014/main" id="{A859DF8E-61D4-CD33-66E9-484C972C6EA7}"/>
              </a:ext>
            </a:extLst>
          </p:cNvPr>
          <p:cNvSpPr>
            <a:spLocks noGrp="1"/>
          </p:cNvSpPr>
          <p:nvPr>
            <p:ph type="sldNum" sz="quarter" idx="5"/>
          </p:nvPr>
        </p:nvSpPr>
        <p:spPr/>
        <p:txBody>
          <a:bodyPr/>
          <a:lstStyle/>
          <a:p>
            <a:fld id="{FE50E103-8144-4A5C-B5D9-039C0057059F}" type="slidenum">
              <a:rPr lang="en-AU" smtClean="0"/>
              <a:t>13</a:t>
            </a:fld>
            <a:endParaRPr lang="en-AU"/>
          </a:p>
        </p:txBody>
      </p:sp>
    </p:spTree>
    <p:extLst>
      <p:ext uri="{BB962C8B-B14F-4D97-AF65-F5344CB8AC3E}">
        <p14:creationId xmlns:p14="http://schemas.microsoft.com/office/powerpoint/2010/main" val="55519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how are we doing in getting the WA community vaccinated?</a:t>
            </a:r>
          </a:p>
          <a:p>
            <a:endParaRPr lang="en-AU" dirty="0"/>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90% of two-year-olds are fully vaccinated against measles.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So far in 2025, 685 infants aged under 12 months have received a dose of MMR vaccine.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So far in 2025,  almost 18,000 MMR doses have been administered to WA persons aged over five years. (up from approximately 14,000 each year in 2023 and 2024)</a:t>
            </a:r>
          </a:p>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14</a:t>
            </a:fld>
            <a:endParaRPr lang="en-AU"/>
          </a:p>
        </p:txBody>
      </p:sp>
    </p:spTree>
    <p:extLst>
      <p:ext uri="{BB962C8B-B14F-4D97-AF65-F5344CB8AC3E}">
        <p14:creationId xmlns:p14="http://schemas.microsoft.com/office/powerpoint/2010/main" val="147837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Individuals aged between 2-11 will have the option of either IM or intranasal flu vaccination in 2026</a:t>
            </a:r>
          </a:p>
          <a:p>
            <a:r>
              <a:rPr lang="en-AU" dirty="0"/>
              <a:t>The SASA for Community Pharmacists will be amended to support vaccination via IM or intranasal influenza vaccine to those aged 2 and above for the 2026 season.</a:t>
            </a:r>
          </a:p>
        </p:txBody>
      </p:sp>
      <p:sp>
        <p:nvSpPr>
          <p:cNvPr id="4" name="Slide Number Placeholder 3"/>
          <p:cNvSpPr>
            <a:spLocks noGrp="1"/>
          </p:cNvSpPr>
          <p:nvPr>
            <p:ph type="sldNum" sz="quarter" idx="5"/>
          </p:nvPr>
        </p:nvSpPr>
        <p:spPr/>
        <p:txBody>
          <a:bodyPr/>
          <a:lstStyle/>
          <a:p>
            <a:fld id="{FE50E103-8144-4A5C-B5D9-039C0057059F}" type="slidenum">
              <a:rPr lang="en-AU" smtClean="0"/>
              <a:t>15</a:t>
            </a:fld>
            <a:endParaRPr lang="en-AU"/>
          </a:p>
        </p:txBody>
      </p:sp>
    </p:spTree>
    <p:extLst>
      <p:ext uri="{BB962C8B-B14F-4D97-AF65-F5344CB8AC3E}">
        <p14:creationId xmlns:p14="http://schemas.microsoft.com/office/powerpoint/2010/main" val="368813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WA Health Immunisation Strategy was discussed earlier today. </a:t>
            </a:r>
          </a:p>
          <a:p>
            <a:endParaRPr lang="en-AU" dirty="0"/>
          </a:p>
          <a:p>
            <a:r>
              <a:rPr lang="en-AU" dirty="0"/>
              <a:t>I will mention the National Immunisation Strategy and its implementation plan.</a:t>
            </a:r>
          </a:p>
          <a:p>
            <a:endParaRPr lang="en-AU" dirty="0"/>
          </a:p>
          <a:p>
            <a:r>
              <a:rPr lang="en-AU" dirty="0"/>
              <a:t>The National Strategy has the 6 priority areas listed in this slide. We were lucky in WA several of the priority areas overlap with our Strategy. </a:t>
            </a:r>
          </a:p>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16</a:t>
            </a:fld>
            <a:endParaRPr lang="en-AU"/>
          </a:p>
        </p:txBody>
      </p:sp>
    </p:spTree>
    <p:extLst>
      <p:ext uri="{BB962C8B-B14F-4D97-AF65-F5344CB8AC3E}">
        <p14:creationId xmlns:p14="http://schemas.microsoft.com/office/powerpoint/2010/main" val="44562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 Health participated in a series of workshops hosted by NCIRS to help develop the implementation plan. </a:t>
            </a:r>
          </a:p>
          <a:p>
            <a:endParaRPr lang="en-AU" dirty="0"/>
          </a:p>
          <a:p>
            <a:r>
              <a:rPr lang="en-AU" dirty="0"/>
              <a:t>The implementation plan to support the Strategy is being finalised by the Commonwealth government but it expected to include a focus on the below areas:</a:t>
            </a:r>
          </a:p>
          <a:p>
            <a:pPr marL="171450" indent="-171450">
              <a:buFont typeface="Arial" panose="020B0604020202020204" pitchFamily="34" charset="0"/>
              <a:buChar char="•"/>
            </a:pPr>
            <a:r>
              <a:rPr lang="en-AU" dirty="0"/>
              <a:t>Primary care</a:t>
            </a:r>
          </a:p>
          <a:p>
            <a:pPr marL="171450" indent="-171450">
              <a:buFont typeface="Arial" panose="020B0604020202020204" pitchFamily="34" charset="0"/>
              <a:buChar char="•"/>
            </a:pPr>
            <a:r>
              <a:rPr lang="en-AU" dirty="0"/>
              <a:t>Monitoring and evaluation</a:t>
            </a:r>
          </a:p>
          <a:p>
            <a:pPr marL="171450" indent="-171450">
              <a:buFont typeface="Arial" panose="020B0604020202020204" pitchFamily="34" charset="0"/>
              <a:buChar char="•"/>
            </a:pPr>
            <a:r>
              <a:rPr lang="en-AU" dirty="0"/>
              <a:t>Innovation</a:t>
            </a:r>
          </a:p>
          <a:p>
            <a:endParaRPr lang="en-AU" dirty="0"/>
          </a:p>
          <a:p>
            <a:r>
              <a:rPr lang="en-AU" dirty="0"/>
              <a:t>Findings were shared with the Jurisdictional Immunisation Committee Advisory Group in Oct. Next steps, Commonwealth to review and inculcate recommendations into plan. </a:t>
            </a:r>
          </a:p>
        </p:txBody>
      </p:sp>
      <p:sp>
        <p:nvSpPr>
          <p:cNvPr id="4" name="Slide Number Placeholder 3"/>
          <p:cNvSpPr>
            <a:spLocks noGrp="1"/>
          </p:cNvSpPr>
          <p:nvPr>
            <p:ph type="sldNum" sz="quarter" idx="5"/>
          </p:nvPr>
        </p:nvSpPr>
        <p:spPr/>
        <p:txBody>
          <a:bodyPr/>
          <a:lstStyle/>
          <a:p>
            <a:fld id="{FE50E103-8144-4A5C-B5D9-039C0057059F}" type="slidenum">
              <a:rPr lang="en-AU" smtClean="0"/>
              <a:t>17</a:t>
            </a:fld>
            <a:endParaRPr lang="en-AU"/>
          </a:p>
        </p:txBody>
      </p:sp>
    </p:spTree>
    <p:extLst>
      <p:ext uri="{BB962C8B-B14F-4D97-AF65-F5344CB8AC3E}">
        <p14:creationId xmlns:p14="http://schemas.microsoft.com/office/powerpoint/2010/main" val="293679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spirit of looking forward, I will share some vaccines on the horizon for Australia. Here are some recent applications to the PBAC for addition to the NIP.  Note, there has not been any decisions on these applications yet. </a:t>
            </a:r>
          </a:p>
          <a:p>
            <a:endParaRPr lang="en-AU" dirty="0"/>
          </a:p>
          <a:p>
            <a:r>
              <a:rPr lang="en-AU" dirty="0"/>
              <a:t>At the July meeting, some RSV vaccines were listed for NIP listing, but no timeline yet of when this will occur.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18</a:t>
            </a:fld>
            <a:endParaRPr lang="en-AU"/>
          </a:p>
        </p:txBody>
      </p:sp>
    </p:spTree>
    <p:extLst>
      <p:ext uri="{BB962C8B-B14F-4D97-AF65-F5344CB8AC3E}">
        <p14:creationId xmlns:p14="http://schemas.microsoft.com/office/powerpoint/2010/main" val="283718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E50E103-8144-4A5C-B5D9-039C0057059F}" type="slidenum">
              <a:rPr lang="en-AU" smtClean="0"/>
              <a:t>19</a:t>
            </a:fld>
            <a:endParaRPr lang="en-AU"/>
          </a:p>
        </p:txBody>
      </p:sp>
    </p:spTree>
    <p:extLst>
      <p:ext uri="{BB962C8B-B14F-4D97-AF65-F5344CB8AC3E}">
        <p14:creationId xmlns:p14="http://schemas.microsoft.com/office/powerpoint/2010/main" val="189237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2</a:t>
            </a:fld>
            <a:endParaRPr lang="en-AU"/>
          </a:p>
        </p:txBody>
      </p:sp>
    </p:spTree>
    <p:extLst>
      <p:ext uri="{BB962C8B-B14F-4D97-AF65-F5344CB8AC3E}">
        <p14:creationId xmlns:p14="http://schemas.microsoft.com/office/powerpoint/2010/main" val="570601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These awards celebrate WA health services that have achieved outstanding immunisation coverage across Western Australia to highlight the commitment to public health and the collective effort to keep WA safe and 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awards are based on transparent and verified immunisation data and consider factors such as consistency, equity, and improvement over time, ensuring recognition goes to those who make a measurable impact.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Our goal is to encourage continued excellence, share best practices, and inspire others to prioritise immunisation for the wellbeing of all Western Australians.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Thanks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I’d like to announce the awards for the 2025 Immunisation Update. Once we announce the award, can we please have representatives come down to collect the award and have your photo taken with Paul.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first award is for the highest vaccination rates in 2024/25 in a large SA3 area and that goes to Boorloo Public Health Unit (Bayswater-Bassendean).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The next award is for the highest vaccination rates in 2024/25 in a small SA3 area, which goes to Wheatbelt - South.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Next is the award for the most improved vaccination rates in 2024/25 for a small SA3 area, which goes to Boorloo Public Health Unit (Fremantle).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Next is the award for the area that has achieved over 95% coverage in one-year and two-year olds. This goes to Wheatbelt – South.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This award is for the area that has achieved over 95% coverage in five-year-olds, and this goes to Kimberley Public Health Unit.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AU" sz="1200" b="0" i="0" u="none" strike="noStrike" kern="1200" cap="none" spc="0" normalizeH="0" baseline="0" noProof="0" dirty="0">
                <a:ln>
                  <a:noFill/>
                </a:ln>
                <a:solidFill>
                  <a:prstClr val="black"/>
                </a:solidFill>
                <a:effectLst/>
                <a:uLnTx/>
                <a:uFillTx/>
                <a:latin typeface="+mn-lt"/>
                <a:ea typeface="+mn-ea"/>
                <a:cs typeface="+mn-cs"/>
              </a:rPr>
              <a:t>And now, the Inoculate accolade award. This award is to recognise individual and team efforts by your peers. The nominees have all gone above and beyond their roles and contributed to improved team culture, leadership and of course immunisation rates.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r>
              <a:rPr lang="en-AU"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0E103-8144-4A5C-B5D9-039C0057059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83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E50E103-8144-4A5C-B5D9-039C0057059F}" type="slidenum">
              <a:rPr lang="en-AU" smtClean="0"/>
              <a:t>21</a:t>
            </a:fld>
            <a:endParaRPr lang="en-AU"/>
          </a:p>
        </p:txBody>
      </p:sp>
    </p:spTree>
    <p:extLst>
      <p:ext uri="{BB962C8B-B14F-4D97-AF65-F5344CB8AC3E}">
        <p14:creationId xmlns:p14="http://schemas.microsoft.com/office/powerpoint/2010/main" val="1276684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Come 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0E103-8144-4A5C-B5D9-039C0057059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43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E50E103-8144-4A5C-B5D9-039C0057059F}" type="slidenum">
              <a:rPr lang="en-AU" smtClean="0"/>
              <a:t>23</a:t>
            </a:fld>
            <a:endParaRPr lang="en-AU"/>
          </a:p>
        </p:txBody>
      </p:sp>
    </p:spTree>
    <p:extLst>
      <p:ext uri="{BB962C8B-B14F-4D97-AF65-F5344CB8AC3E}">
        <p14:creationId xmlns:p14="http://schemas.microsoft.com/office/powerpoint/2010/main" val="813023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E50E103-8144-4A5C-B5D9-039C0057059F}" type="slidenum">
              <a:rPr lang="en-AU" smtClean="0"/>
              <a:t>24</a:t>
            </a:fld>
            <a:endParaRPr lang="en-AU"/>
          </a:p>
        </p:txBody>
      </p:sp>
    </p:spTree>
    <p:extLst>
      <p:ext uri="{BB962C8B-B14F-4D97-AF65-F5344CB8AC3E}">
        <p14:creationId xmlns:p14="http://schemas.microsoft.com/office/powerpoint/2010/main" val="161186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We have concurrent sessions after the break to accommodate the large number of abstract submissions this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breakout room is in the seminar room just behind the back wall. This breakout room will have presentations related to Attitudes towards childhood and adolescent initiatives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Meanwhile the sessions held here in the theatrette will be for presentations related to research and evaluations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We will go straight into these sessions after morning tea.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Please remain in sessions that you choose, do not move between sessions. There will be recordings made available post event, so if you miss anything you can view it later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t>For those joining online, you will see the Teams link to the concurrent session for the seminar room in the chat. If you are joining the session in the theatrette, remain on this channel.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0E103-8144-4A5C-B5D9-039C0057059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24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E50E103-8144-4A5C-B5D9-039C0057059F}" type="slidenum">
              <a:rPr lang="en-AU" smtClean="0"/>
              <a:t>26</a:t>
            </a:fld>
            <a:endParaRPr lang="en-AU"/>
          </a:p>
        </p:txBody>
      </p:sp>
    </p:spTree>
    <p:extLst>
      <p:ext uri="{BB962C8B-B14F-4D97-AF65-F5344CB8AC3E}">
        <p14:creationId xmlns:p14="http://schemas.microsoft.com/office/powerpoint/2010/main" val="125756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b="1" dirty="0"/>
              <a:t>Date Linkage phases</a:t>
            </a:r>
          </a:p>
          <a:p>
            <a:pPr lvl="1"/>
            <a:r>
              <a:rPr lang="en-US" sz="1600" dirty="0"/>
              <a:t>AIHW working with </a:t>
            </a:r>
            <a:r>
              <a:rPr lang="en-US" sz="1600" dirty="0" err="1"/>
              <a:t>CWth</a:t>
            </a:r>
            <a:r>
              <a:rPr lang="en-US" sz="1600" dirty="0"/>
              <a:t> to link communicable disease data – AIR, PBS, MBS </a:t>
            </a:r>
            <a:r>
              <a:rPr lang="en-US" sz="1600" dirty="0" err="1"/>
              <a:t>etc</a:t>
            </a:r>
            <a:endParaRPr lang="en-US" sz="1600" dirty="0"/>
          </a:p>
          <a:p>
            <a:pPr lvl="1"/>
            <a:r>
              <a:rPr lang="en-US" sz="1600" dirty="0"/>
              <a:t>Future phase – rapid data linkage (</a:t>
            </a:r>
            <a:r>
              <a:rPr lang="en-US" sz="1600" dirty="0" err="1"/>
              <a:t>eg.</a:t>
            </a:r>
            <a:r>
              <a:rPr lang="en-US" sz="1600" dirty="0"/>
              <a:t> within 48 hours) for </a:t>
            </a:r>
            <a:r>
              <a:rPr lang="en-US" sz="1600" dirty="0" err="1"/>
              <a:t>eg</a:t>
            </a:r>
            <a:r>
              <a:rPr lang="en-US" sz="1600" dirty="0"/>
              <a:t>, a time critical outbreak</a:t>
            </a:r>
          </a:p>
          <a:p>
            <a:pPr lvl="1"/>
            <a:r>
              <a:rPr lang="en-US" sz="1600" dirty="0"/>
              <a:t>Final phase – leveraging existing data assets and linking in with NNDSS (towards end of 2028)</a:t>
            </a:r>
          </a:p>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3</a:t>
            </a:fld>
            <a:endParaRPr lang="en-AU"/>
          </a:p>
        </p:txBody>
      </p:sp>
    </p:spTree>
    <p:extLst>
      <p:ext uri="{BB962C8B-B14F-4D97-AF65-F5344CB8AC3E}">
        <p14:creationId xmlns:p14="http://schemas.microsoft.com/office/powerpoint/2010/main" val="10072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E50E103-8144-4A5C-B5D9-039C0057059F}" type="slidenum">
              <a:rPr lang="en-AU" smtClean="0"/>
              <a:t>4</a:t>
            </a:fld>
            <a:endParaRPr lang="en-AU"/>
          </a:p>
        </p:txBody>
      </p:sp>
    </p:spTree>
    <p:extLst>
      <p:ext uri="{BB962C8B-B14F-4D97-AF65-F5344CB8AC3E}">
        <p14:creationId xmlns:p14="http://schemas.microsoft.com/office/powerpoint/2010/main" val="313336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WA wasn’t the only jurisdiction offering Beyfortus in 2024, our program was the most comprehensive. It included offering immunisations to all newborns, and Aboriginal children and those with medical risk conditions entering their second RSV season.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There has been a reduction in coverage for RSV vaccines and immunisations in 2025 compared to 2024. Is this due to provider and community complacency?  Providers are ordering very similar amounts of product (vaccine and immunisation) as 2024, yet there are lower numbers reported to the 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More work needs to be done in this space to increase program support offered in 2026.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 Commonwealth working on legislation to have Beyfortus on the NIP by 2027. Current limitations exist around only vaccines to be listed on the NIP. </a:t>
            </a:r>
          </a:p>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5</a:t>
            </a:fld>
            <a:endParaRPr lang="en-AU"/>
          </a:p>
        </p:txBody>
      </p:sp>
    </p:spTree>
    <p:extLst>
      <p:ext uri="{BB962C8B-B14F-4D97-AF65-F5344CB8AC3E}">
        <p14:creationId xmlns:p14="http://schemas.microsoft.com/office/powerpoint/2010/main" val="172869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2CD71-2BE6-7B4E-37F1-95F78E308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AB9E2-FA85-B59C-D427-B1B83B89A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9168C-C32C-B174-3F11-DE32EAD45C7A}"/>
              </a:ext>
            </a:extLst>
          </p:cNvPr>
          <p:cNvSpPr>
            <a:spLocks noGrp="1"/>
          </p:cNvSpPr>
          <p:nvPr>
            <p:ph type="body" idx="1"/>
          </p:nvPr>
        </p:nvSpPr>
        <p:spPr/>
        <p:txBody>
          <a:bodyPr/>
          <a:lstStyle/>
          <a:p>
            <a:r>
              <a:rPr lang="en-AU" dirty="0"/>
              <a:t>While WA wasn’t the only jurisdiction offering Beyfortus in 2024, our program was the most comprehensive. It included offering immunisations to all newborns, and Aboriginal children and those with medical risk conditions entering their second RSV season.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There has been a reduction in coverage for RSV vaccines and immunisations in 2025 compared to 2024. Is this due to provider and community complacency?  Providers are ordering very similar amounts of product (vaccine and immunisation) as 2024, yet there are lower numbers reported to the 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More work needs to be done in this space to increase program support offered in 2026.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 Commonwealth working on legislation to have Beyfortus on the NIP by 2027. Current limitations exist around only vaccines to be listed on the NIP. </a:t>
            </a:r>
          </a:p>
          <a:p>
            <a:endParaRPr lang="en-AU" dirty="0"/>
          </a:p>
        </p:txBody>
      </p:sp>
      <p:sp>
        <p:nvSpPr>
          <p:cNvPr id="4" name="Slide Number Placeholder 3">
            <a:extLst>
              <a:ext uri="{FF2B5EF4-FFF2-40B4-BE49-F238E27FC236}">
                <a16:creationId xmlns:a16="http://schemas.microsoft.com/office/drawing/2014/main" id="{A55A79CD-73C0-6894-B481-04E0F2CAF5B5}"/>
              </a:ext>
            </a:extLst>
          </p:cNvPr>
          <p:cNvSpPr>
            <a:spLocks noGrp="1"/>
          </p:cNvSpPr>
          <p:nvPr>
            <p:ph type="sldNum" sz="quarter" idx="5"/>
          </p:nvPr>
        </p:nvSpPr>
        <p:spPr/>
        <p:txBody>
          <a:bodyPr/>
          <a:lstStyle/>
          <a:p>
            <a:fld id="{FE50E103-8144-4A5C-B5D9-039C0057059F}" type="slidenum">
              <a:rPr lang="en-AU" smtClean="0"/>
              <a:t>6</a:t>
            </a:fld>
            <a:endParaRPr lang="en-AU"/>
          </a:p>
        </p:txBody>
      </p:sp>
    </p:spTree>
    <p:extLst>
      <p:ext uri="{BB962C8B-B14F-4D97-AF65-F5344CB8AC3E}">
        <p14:creationId xmlns:p14="http://schemas.microsoft.com/office/powerpoint/2010/main" val="292440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7</a:t>
            </a:fld>
            <a:endParaRPr lang="en-AU"/>
          </a:p>
        </p:txBody>
      </p:sp>
    </p:spTree>
    <p:extLst>
      <p:ext uri="{BB962C8B-B14F-4D97-AF65-F5344CB8AC3E}">
        <p14:creationId xmlns:p14="http://schemas.microsoft.com/office/powerpoint/2010/main" val="151022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912C1-C79B-1769-B033-173930F62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774E2-D684-E75B-A4F9-EE2E1DA8A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C45DE-10D4-DD6A-E412-5754EF3369AF}"/>
              </a:ext>
            </a:extLst>
          </p:cNvPr>
          <p:cNvSpPr>
            <a:spLocks noGrp="1"/>
          </p:cNvSpPr>
          <p:nvPr>
            <p:ph type="body" idx="1"/>
          </p:nvPr>
        </p:nvSpPr>
        <p:spPr/>
        <p:txBody>
          <a:bodyPr/>
          <a:lstStyle/>
          <a:p>
            <a:pPr marL="0" lvl="0" indent="0">
              <a:buFont typeface="Symbol" panose="05050102010706020507" pitchFamily="18" charset="2"/>
              <a:buNone/>
            </a:pPr>
            <a:r>
              <a:rPr lang="en-AU" dirty="0"/>
              <a:t>WA is in the midst of a measles disease outbreak</a:t>
            </a:r>
          </a:p>
        </p:txBody>
      </p:sp>
      <p:sp>
        <p:nvSpPr>
          <p:cNvPr id="4" name="Slide Number Placeholder 3">
            <a:extLst>
              <a:ext uri="{FF2B5EF4-FFF2-40B4-BE49-F238E27FC236}">
                <a16:creationId xmlns:a16="http://schemas.microsoft.com/office/drawing/2014/main" id="{2BAB44D2-86B0-998E-811D-35445C451131}"/>
              </a:ext>
            </a:extLst>
          </p:cNvPr>
          <p:cNvSpPr>
            <a:spLocks noGrp="1"/>
          </p:cNvSpPr>
          <p:nvPr>
            <p:ph type="sldNum" sz="quarter" idx="5"/>
          </p:nvPr>
        </p:nvSpPr>
        <p:spPr/>
        <p:txBody>
          <a:bodyPr/>
          <a:lstStyle/>
          <a:p>
            <a:fld id="{FE50E103-8144-4A5C-B5D9-039C0057059F}" type="slidenum">
              <a:rPr lang="en-AU" smtClean="0"/>
              <a:t>8</a:t>
            </a:fld>
            <a:endParaRPr lang="en-AU"/>
          </a:p>
        </p:txBody>
      </p:sp>
    </p:spTree>
    <p:extLst>
      <p:ext uri="{BB962C8B-B14F-4D97-AF65-F5344CB8AC3E}">
        <p14:creationId xmlns:p14="http://schemas.microsoft.com/office/powerpoint/2010/main" val="364376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E50E103-8144-4A5C-B5D9-039C0057059F}" type="slidenum">
              <a:rPr lang="en-AU" smtClean="0"/>
              <a:t>9</a:t>
            </a:fld>
            <a:endParaRPr lang="en-AU"/>
          </a:p>
        </p:txBody>
      </p:sp>
    </p:spTree>
    <p:extLst>
      <p:ext uri="{BB962C8B-B14F-4D97-AF65-F5344CB8AC3E}">
        <p14:creationId xmlns:p14="http://schemas.microsoft.com/office/powerpoint/2010/main" val="730173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pic>
        <p:nvPicPr>
          <p:cNvPr id="8" name="Picture 7" descr="A green and yellow and blue shapes&#10;&#10;Description automatically generated with medium confidence">
            <a:extLst>
              <a:ext uri="{FF2B5EF4-FFF2-40B4-BE49-F238E27FC236}">
                <a16:creationId xmlns:a16="http://schemas.microsoft.com/office/drawing/2014/main" id="{70F8E227-2BD1-A5CA-DE31-8C25CB74A82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08"/>
          <a:stretch/>
        </p:blipFill>
        <p:spPr>
          <a:xfrm>
            <a:off x="0" y="0"/>
            <a:ext cx="12192000"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27131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28A2-12CC-F18E-1A23-3EA7B88FC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C7AAAB4-56F9-D2CF-8E7F-F53039B9BFB4}"/>
              </a:ext>
            </a:extLst>
          </p:cNvPr>
          <p:cNvSpPr>
            <a:spLocks noGrp="1"/>
          </p:cNvSpPr>
          <p:nvPr>
            <p:ph type="body" idx="1"/>
          </p:nvPr>
        </p:nvSpPr>
        <p:spPr>
          <a:xfrm>
            <a:off x="831850" y="4589463"/>
            <a:ext cx="91694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12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F6CA-D8C9-1232-5010-14CE27FE80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F4BD4-6261-ACA4-FDBD-44A95683E180}"/>
              </a:ext>
            </a:extLst>
          </p:cNvPr>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A19FEDA-5E8D-0F6C-8413-450754D7A9E2}"/>
              </a:ext>
            </a:extLst>
          </p:cNvPr>
          <p:cNvSpPr>
            <a:spLocks noGrp="1"/>
          </p:cNvSpPr>
          <p:nvPr>
            <p:ph sz="half" idx="2"/>
          </p:nvPr>
        </p:nvSpPr>
        <p:spPr>
          <a:xfrm>
            <a:off x="6172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786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pic>
        <p:nvPicPr>
          <p:cNvPr id="8" name="Picture 7" descr="A green and yellow and blue shapes&#10;&#10;Description automatically generated with medium confidence">
            <a:extLst>
              <a:ext uri="{FF2B5EF4-FFF2-40B4-BE49-F238E27FC236}">
                <a16:creationId xmlns:a16="http://schemas.microsoft.com/office/drawing/2014/main" id="{70F8E227-2BD1-A5CA-DE31-8C25CB74A82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08"/>
          <a:stretch/>
        </p:blipFill>
        <p:spPr>
          <a:xfrm>
            <a:off x="0" y="0"/>
            <a:ext cx="12192000"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27131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pic>
        <p:nvPicPr>
          <p:cNvPr id="8" name="Picture 7" descr="A green and yellow and blue shapes&#10;&#10;Description automatically generated with medium confidence">
            <a:extLst>
              <a:ext uri="{FF2B5EF4-FFF2-40B4-BE49-F238E27FC236}">
                <a16:creationId xmlns:a16="http://schemas.microsoft.com/office/drawing/2014/main" id="{70F8E227-2BD1-A5CA-DE31-8C25CB74A82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08"/>
          <a:stretch/>
        </p:blipFill>
        <p:spPr>
          <a:xfrm>
            <a:off x="0" y="0"/>
            <a:ext cx="12192000"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614524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 Picture">
    <p:spTree>
      <p:nvGrpSpPr>
        <p:cNvPr id="1" name=""/>
        <p:cNvGrpSpPr/>
        <p:nvPr/>
      </p:nvGrpSpPr>
      <p:grpSpPr>
        <a:xfrm>
          <a:off x="0" y="0"/>
          <a:ext cx="0" cy="0"/>
          <a:chOff x="0" y="0"/>
          <a:chExt cx="0" cy="0"/>
        </a:xfrm>
      </p:grpSpPr>
      <p:pic>
        <p:nvPicPr>
          <p:cNvPr id="4" name="Picture 3" descr="A close-up of a white background&#10;&#10;Description automatically generated">
            <a:extLst>
              <a:ext uri="{FF2B5EF4-FFF2-40B4-BE49-F238E27FC236}">
                <a16:creationId xmlns:a16="http://schemas.microsoft.com/office/drawing/2014/main" id="{913C2B21-CDDA-0939-3B46-E114442BBFF5}"/>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10" r="-1"/>
          <a:stretch/>
        </p:blipFill>
        <p:spPr>
          <a:xfrm>
            <a:off x="0" y="0"/>
            <a:ext cx="12142122"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67097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10515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3989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6586235"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Graphic 4">
            <a:extLst>
              <a:ext uri="{FF2B5EF4-FFF2-40B4-BE49-F238E27FC236}">
                <a16:creationId xmlns:a16="http://schemas.microsoft.com/office/drawing/2014/main" id="{14D37BE9-50B6-FC1E-BDBF-E4430F4F7F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993999">
            <a:off x="7553739" y="5389117"/>
            <a:ext cx="1254540" cy="1259404"/>
          </a:xfrm>
          <a:prstGeom prst="rect">
            <a:avLst/>
          </a:prstGeom>
        </p:spPr>
      </p:pic>
      <p:sp>
        <p:nvSpPr>
          <p:cNvPr id="6" name="Graphic 10">
            <a:extLst>
              <a:ext uri="{FF2B5EF4-FFF2-40B4-BE49-F238E27FC236}">
                <a16:creationId xmlns:a16="http://schemas.microsoft.com/office/drawing/2014/main" id="{46E4F51D-87C5-F230-6E35-3AE5A490FEA2}"/>
              </a:ext>
            </a:extLst>
          </p:cNvPr>
          <p:cNvSpPr/>
          <p:nvPr userDrawn="1"/>
        </p:nvSpPr>
        <p:spPr>
          <a:xfrm>
            <a:off x="8296063" y="2961982"/>
            <a:ext cx="3895937" cy="3896018"/>
          </a:xfrm>
          <a:custGeom>
            <a:avLst/>
            <a:gdLst>
              <a:gd name="connsiteX0" fmla="*/ 3895937 w 3895937"/>
              <a:gd name="connsiteY0" fmla="*/ 3895954 h 3896018"/>
              <a:gd name="connsiteX1" fmla="*/ 3895937 w 3895937"/>
              <a:gd name="connsiteY1" fmla="*/ 160572 h 3896018"/>
              <a:gd name="connsiteX2" fmla="*/ 3397124 w 3895937"/>
              <a:gd name="connsiteY2" fmla="*/ 38369 h 3896018"/>
              <a:gd name="connsiteX3" fmla="*/ 1215841 w 3895937"/>
              <a:gd name="connsiteY3" fmla="*/ 391083 h 3896018"/>
              <a:gd name="connsiteX4" fmla="*/ 72572 w 3895937"/>
              <a:gd name="connsiteY4" fmla="*/ 990541 h 3896018"/>
              <a:gd name="connsiteX5" fmla="*/ 205359 w 3895937"/>
              <a:gd name="connsiteY5" fmla="*/ 2144395 h 3896018"/>
              <a:gd name="connsiteX6" fmla="*/ 837868 w 3895937"/>
              <a:gd name="connsiteY6" fmla="*/ 3896019 h 3896018"/>
              <a:gd name="connsiteX7" fmla="*/ 3895937 w 3895937"/>
              <a:gd name="connsiteY7" fmla="*/ 3896019 h 389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5937" h="3896018">
                <a:moveTo>
                  <a:pt x="3895937" y="3895954"/>
                </a:moveTo>
                <a:lnTo>
                  <a:pt x="3895937" y="160572"/>
                </a:lnTo>
                <a:cubicBezTo>
                  <a:pt x="3734255" y="95315"/>
                  <a:pt x="3571988" y="67848"/>
                  <a:pt x="3397124" y="38369"/>
                </a:cubicBezTo>
                <a:cubicBezTo>
                  <a:pt x="2690527" y="-80913"/>
                  <a:pt x="2144768" y="89341"/>
                  <a:pt x="1215841" y="391083"/>
                </a:cubicBezTo>
                <a:cubicBezTo>
                  <a:pt x="264643" y="700163"/>
                  <a:pt x="135037" y="867949"/>
                  <a:pt x="72572" y="990541"/>
                </a:cubicBezTo>
                <a:cubicBezTo>
                  <a:pt x="-68917" y="1268064"/>
                  <a:pt x="7704" y="1560001"/>
                  <a:pt x="205359" y="2144395"/>
                </a:cubicBezTo>
                <a:cubicBezTo>
                  <a:pt x="473336" y="2936703"/>
                  <a:pt x="666771" y="3508501"/>
                  <a:pt x="837868" y="3896019"/>
                </a:cubicBezTo>
                <a:lnTo>
                  <a:pt x="3895937" y="3896019"/>
                </a:lnTo>
                <a:close/>
              </a:path>
            </a:pathLst>
          </a:custGeom>
          <a:solidFill>
            <a:schemeClr val="bg2"/>
          </a:solidFill>
          <a:ln w="6493" cap="flat">
            <a:noFill/>
            <a:prstDash val="solid"/>
            <a:miter/>
          </a:ln>
        </p:spPr>
        <p:txBody>
          <a:bodyPr rtlCol="0" anchor="ctr"/>
          <a:lstStyle/>
          <a:p>
            <a:endParaRPr lang="en-AU"/>
          </a:p>
        </p:txBody>
      </p:sp>
    </p:spTree>
    <p:extLst>
      <p:ext uri="{BB962C8B-B14F-4D97-AF65-F5344CB8AC3E}">
        <p14:creationId xmlns:p14="http://schemas.microsoft.com/office/powerpoint/2010/main" val="235755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28A2-12CC-F18E-1A23-3EA7B88FC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C7AAAB4-56F9-D2CF-8E7F-F53039B9BFB4}"/>
              </a:ext>
            </a:extLst>
          </p:cNvPr>
          <p:cNvSpPr>
            <a:spLocks noGrp="1"/>
          </p:cNvSpPr>
          <p:nvPr>
            <p:ph type="body" idx="1"/>
          </p:nvPr>
        </p:nvSpPr>
        <p:spPr>
          <a:xfrm>
            <a:off x="831850" y="4589463"/>
            <a:ext cx="91694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0571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F6CA-D8C9-1232-5010-14CE27FE80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F4BD4-6261-ACA4-FDBD-44A95683E180}"/>
              </a:ext>
            </a:extLst>
          </p:cNvPr>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A19FEDA-5E8D-0F6C-8413-450754D7A9E2}"/>
              </a:ext>
            </a:extLst>
          </p:cNvPr>
          <p:cNvSpPr>
            <a:spLocks noGrp="1"/>
          </p:cNvSpPr>
          <p:nvPr>
            <p:ph sz="half" idx="2"/>
          </p:nvPr>
        </p:nvSpPr>
        <p:spPr>
          <a:xfrm>
            <a:off x="6172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6958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CDE-2F19-E693-9253-1F078D34945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7D3D0B-05B5-73F8-CBA0-2E3116867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A976-65CA-3F0B-E343-1862A9A99C9C}"/>
              </a:ext>
            </a:extLst>
          </p:cNvPr>
          <p:cNvSpPr>
            <a:spLocks noGrp="1"/>
          </p:cNvSpPr>
          <p:nvPr>
            <p:ph sz="half" idx="2"/>
          </p:nvPr>
        </p:nvSpPr>
        <p:spPr>
          <a:xfrm>
            <a:off x="839788" y="2505075"/>
            <a:ext cx="5157787"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62BF229-49D3-6431-1B54-32788BC9F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F499B-D2FD-F990-20DD-B18DF1B1DBC8}"/>
              </a:ext>
            </a:extLst>
          </p:cNvPr>
          <p:cNvSpPr>
            <a:spLocks noGrp="1"/>
          </p:cNvSpPr>
          <p:nvPr>
            <p:ph sz="quarter" idx="4"/>
          </p:nvPr>
        </p:nvSpPr>
        <p:spPr>
          <a:xfrm>
            <a:off x="6172200" y="2505075"/>
            <a:ext cx="5183188"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2805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Picture">
    <p:spTree>
      <p:nvGrpSpPr>
        <p:cNvPr id="1" name=""/>
        <p:cNvGrpSpPr/>
        <p:nvPr/>
      </p:nvGrpSpPr>
      <p:grpSpPr>
        <a:xfrm>
          <a:off x="0" y="0"/>
          <a:ext cx="0" cy="0"/>
          <a:chOff x="0" y="0"/>
          <a:chExt cx="0" cy="0"/>
        </a:xfrm>
      </p:grpSpPr>
      <p:pic>
        <p:nvPicPr>
          <p:cNvPr id="4" name="Picture 3" descr="A close-up of a white background&#10;&#10;Description automatically generated">
            <a:extLst>
              <a:ext uri="{FF2B5EF4-FFF2-40B4-BE49-F238E27FC236}">
                <a16:creationId xmlns:a16="http://schemas.microsoft.com/office/drawing/2014/main" id="{913C2B21-CDDA-0939-3B46-E114442BBFF5}"/>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10" r="-1"/>
          <a:stretch/>
        </p:blipFill>
        <p:spPr>
          <a:xfrm>
            <a:off x="0" y="0"/>
            <a:ext cx="12142122"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984460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FB88-1191-432D-2054-D671914A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9C70A81-4E79-DA3A-8BD9-39C5390A2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39DEAA-1D34-6F3C-273E-73368C6A2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5343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792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14"/>
          <p:cNvSpPr>
            <a:spLocks noGrp="1"/>
          </p:cNvSpPr>
          <p:nvPr>
            <p:ph idx="1" hasCustomPrompt="1"/>
          </p:nvPr>
        </p:nvSpPr>
        <p:spPr>
          <a:xfrm>
            <a:off x="734711" y="1659697"/>
            <a:ext cx="10984671" cy="4354179"/>
          </a:xfrm>
          <a:prstGeom prst="rect">
            <a:avLst/>
          </a:prstGeo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AU" dirty="0"/>
              <a:t>Click to add text</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7" name="Title 5"/>
          <p:cNvSpPr>
            <a:spLocks noGrp="1"/>
          </p:cNvSpPr>
          <p:nvPr>
            <p:ph type="title"/>
          </p:nvPr>
        </p:nvSpPr>
        <p:spPr>
          <a:xfrm>
            <a:off x="4328160" y="213406"/>
            <a:ext cx="7615205" cy="975175"/>
          </a:xfrm>
        </p:spPr>
        <p:txBody>
          <a:bodyPr>
            <a:normAutofit/>
          </a:bodyPr>
          <a:lstStyle>
            <a:lvl1pPr algn="r">
              <a:defRPr sz="3733"/>
            </a:lvl1pPr>
          </a:lstStyle>
          <a:p>
            <a:r>
              <a:rPr lang="en-US"/>
              <a:t>Click to edit Master title style</a:t>
            </a:r>
            <a:endParaRPr lang="en-US" dirty="0"/>
          </a:p>
        </p:txBody>
      </p:sp>
    </p:spTree>
    <p:extLst>
      <p:ext uri="{BB962C8B-B14F-4D97-AF65-F5344CB8AC3E}">
        <p14:creationId xmlns:p14="http://schemas.microsoft.com/office/powerpoint/2010/main" val="3603009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600304" y="194010"/>
            <a:ext cx="10939872" cy="975175"/>
          </a:xfrm>
        </p:spPr>
        <p:txBody>
          <a:bodyPr>
            <a:normAutofit/>
          </a:bodyPr>
          <a:lstStyle>
            <a:lvl1pPr algn="l">
              <a:defRPr sz="3733"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able Placeholder 8"/>
          <p:cNvSpPr>
            <a:spLocks noGrp="1"/>
          </p:cNvSpPr>
          <p:nvPr>
            <p:ph type="tbl" sz="quarter" idx="11"/>
          </p:nvPr>
        </p:nvSpPr>
        <p:spPr>
          <a:xfrm>
            <a:off x="600304" y="1747842"/>
            <a:ext cx="10939872" cy="4205561"/>
          </a:xfrm>
          <a:prstGeom prst="rect">
            <a:avLst/>
          </a:prstGeom>
        </p:spPr>
        <p:txBody>
          <a:bodyPr vert="horz"/>
          <a:lstStyle>
            <a:lvl1pPr>
              <a:defRPr sz="2400">
                <a:solidFill>
                  <a:schemeClr val="tx2"/>
                </a:solidFill>
                <a:latin typeface="Arial" panose="020B0604020202020204" pitchFamily="34" charset="0"/>
                <a:cs typeface="Arial" panose="020B0604020202020204" pitchFamily="34" charset="0"/>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66025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52272" y="1188766"/>
            <a:ext cx="10887456" cy="975175"/>
          </a:xfrm>
        </p:spPr>
        <p:txBody>
          <a:bodyPr>
            <a:normAutofit/>
          </a:bodyPr>
          <a:lstStyle>
            <a:lvl1pPr algn="ctr">
              <a:defRPr sz="3733"/>
            </a:lvl1pPr>
          </a:lstStyle>
          <a:p>
            <a:r>
              <a:rPr lang="en-US"/>
              <a:t>Click to edit Master title style</a:t>
            </a:r>
            <a:endParaRPr lang="en-US" dirty="0"/>
          </a:p>
        </p:txBody>
      </p:sp>
      <p:sp>
        <p:nvSpPr>
          <p:cNvPr id="9" name="Content Placeholder 2"/>
          <p:cNvSpPr>
            <a:spLocks noGrp="1"/>
          </p:cNvSpPr>
          <p:nvPr>
            <p:ph sz="half" idx="10"/>
          </p:nvPr>
        </p:nvSpPr>
        <p:spPr>
          <a:xfrm>
            <a:off x="408395" y="3645408"/>
            <a:ext cx="10418101" cy="2987040"/>
          </a:xfrm>
          <a:prstGeom prst="rect">
            <a:avLst/>
          </a:prstGeom>
        </p:spPr>
        <p:txBody>
          <a:bodyPr/>
          <a:lstStyle>
            <a:lvl1pPr>
              <a:defRPr sz="3200" baseline="0">
                <a:solidFill>
                  <a:schemeClr val="tx2"/>
                </a:solidFill>
                <a:latin typeface="Arial" panose="020B0604020202020204" pitchFamily="34" charset="0"/>
                <a:cs typeface="Arial" panose="020B0604020202020204" pitchFamily="34" charset="0"/>
              </a:defRPr>
            </a:lvl1pPr>
            <a:lvl2pPr>
              <a:defRPr sz="3200">
                <a:solidFill>
                  <a:schemeClr val="tx2"/>
                </a:solidFill>
                <a:latin typeface="Arial" panose="020B0604020202020204" pitchFamily="34" charset="0"/>
                <a:cs typeface="Arial" panose="020B0604020202020204" pitchFamily="34" charset="0"/>
              </a:defRPr>
            </a:lvl2pPr>
            <a:lvl3pPr>
              <a:defRPr sz="2667">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8263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B5B47-AE82-5D90-DCAD-C7583AD56244}"/>
              </a:ext>
            </a:extLst>
          </p:cNvPr>
          <p:cNvSpPr>
            <a:spLocks noGrp="1"/>
          </p:cNvSpPr>
          <p:nvPr>
            <p:ph sz="half" idx="10"/>
          </p:nvPr>
        </p:nvSpPr>
        <p:spPr>
          <a:xfrm>
            <a:off x="516287" y="441960"/>
            <a:ext cx="11298084" cy="6215088"/>
          </a:xfrm>
          <a:prstGeom prst="rect">
            <a:avLst/>
          </a:prstGeom>
        </p:spPr>
        <p:txBody>
          <a:bodyPr/>
          <a:lstStyle>
            <a:lvl1pPr>
              <a:defRPr sz="3200" baseline="0">
                <a:solidFill>
                  <a:schemeClr val="tx2"/>
                </a:solidFill>
                <a:latin typeface="Arial" panose="020B0604020202020204" pitchFamily="34" charset="0"/>
                <a:cs typeface="Arial" panose="020B0604020202020204" pitchFamily="34" charset="0"/>
              </a:defRPr>
            </a:lvl1pPr>
            <a:lvl2pPr>
              <a:defRPr sz="3200">
                <a:solidFill>
                  <a:schemeClr val="tx2"/>
                </a:solidFill>
                <a:latin typeface="Arial" panose="020B0604020202020204" pitchFamily="34" charset="0"/>
                <a:cs typeface="Arial" panose="020B0604020202020204" pitchFamily="34" charset="0"/>
              </a:defRPr>
            </a:lvl2pPr>
            <a:lvl3pPr>
              <a:defRPr sz="2667">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1238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37A3E828-7A56-9AE4-3C36-D7C30650053C}"/>
              </a:ext>
            </a:extLst>
          </p:cNvPr>
          <p:cNvSpPr>
            <a:spLocks noGrp="1"/>
          </p:cNvSpPr>
          <p:nvPr>
            <p:ph type="title"/>
          </p:nvPr>
        </p:nvSpPr>
        <p:spPr>
          <a:xfrm>
            <a:off x="431654" y="375966"/>
            <a:ext cx="11412003" cy="975175"/>
          </a:xfrm>
        </p:spPr>
        <p:txBody>
          <a:bodyPr>
            <a:normAutofit/>
          </a:bodyPr>
          <a:lstStyle>
            <a:lvl1pPr algn="ctr">
              <a:defRPr sz="3733"/>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9BEC87FF-22AC-D766-6834-9F408EE8C8C6}"/>
              </a:ext>
            </a:extLst>
          </p:cNvPr>
          <p:cNvSpPr>
            <a:spLocks noGrp="1"/>
          </p:cNvSpPr>
          <p:nvPr>
            <p:ph sz="half" idx="10"/>
          </p:nvPr>
        </p:nvSpPr>
        <p:spPr>
          <a:xfrm>
            <a:off x="431654" y="1613408"/>
            <a:ext cx="11412001" cy="2987040"/>
          </a:xfrm>
          <a:prstGeom prst="rect">
            <a:avLst/>
          </a:prstGeom>
        </p:spPr>
        <p:txBody>
          <a:bodyPr/>
          <a:lstStyle>
            <a:lvl1pPr>
              <a:defRPr sz="3200" baseline="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667">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5853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14"/>
          <p:cNvSpPr>
            <a:spLocks noGrp="1"/>
          </p:cNvSpPr>
          <p:nvPr>
            <p:ph idx="1"/>
          </p:nvPr>
        </p:nvSpPr>
        <p:spPr>
          <a:xfrm>
            <a:off x="6352032" y="3608832"/>
            <a:ext cx="5644896" cy="3035808"/>
          </a:xfrm>
          <a:prstGeom prst="rect">
            <a:avLst/>
          </a:prstGeom>
        </p:spPr>
        <p:txBody>
          <a:bodyPr/>
          <a:lstStyle>
            <a:lvl1pPr>
              <a:defRPr sz="320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Title 5"/>
          <p:cNvSpPr>
            <a:spLocks noGrp="1"/>
          </p:cNvSpPr>
          <p:nvPr>
            <p:ph type="title"/>
          </p:nvPr>
        </p:nvSpPr>
        <p:spPr>
          <a:xfrm>
            <a:off x="308073" y="188536"/>
            <a:ext cx="5300248" cy="3030152"/>
          </a:xfrm>
        </p:spPr>
        <p:txBody>
          <a:bodyPr>
            <a:normAutofit/>
          </a:bodyPr>
          <a:lstStyle>
            <a:lvl1pPr algn="ctr">
              <a:defRPr sz="3733">
                <a:solidFill>
                  <a:schemeClr val="tx2"/>
                </a:solidFill>
              </a:defRPr>
            </a:lvl1pPr>
          </a:lstStyle>
          <a:p>
            <a:r>
              <a:rPr lang="en-US"/>
              <a:t>Click to edit Master title style</a:t>
            </a:r>
            <a:endParaRPr lang="en-US" dirty="0"/>
          </a:p>
        </p:txBody>
      </p:sp>
      <p:sp>
        <p:nvSpPr>
          <p:cNvPr id="3" name="Content Placeholder 14">
            <a:extLst>
              <a:ext uri="{FF2B5EF4-FFF2-40B4-BE49-F238E27FC236}">
                <a16:creationId xmlns:a16="http://schemas.microsoft.com/office/drawing/2014/main" id="{0FC0843D-1A4B-B4BC-B191-A2267EBC2B11}"/>
              </a:ext>
            </a:extLst>
          </p:cNvPr>
          <p:cNvSpPr>
            <a:spLocks noGrp="1"/>
          </p:cNvSpPr>
          <p:nvPr>
            <p:ph idx="10"/>
          </p:nvPr>
        </p:nvSpPr>
        <p:spPr>
          <a:xfrm>
            <a:off x="308073" y="3639313"/>
            <a:ext cx="5644896" cy="303580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14">
            <a:extLst>
              <a:ext uri="{FF2B5EF4-FFF2-40B4-BE49-F238E27FC236}">
                <a16:creationId xmlns:a16="http://schemas.microsoft.com/office/drawing/2014/main" id="{AB14D2B0-AFE5-36B7-8B34-F9A6671ED75E}"/>
              </a:ext>
            </a:extLst>
          </p:cNvPr>
          <p:cNvSpPr>
            <a:spLocks noGrp="1"/>
          </p:cNvSpPr>
          <p:nvPr>
            <p:ph idx="11"/>
          </p:nvPr>
        </p:nvSpPr>
        <p:spPr>
          <a:xfrm>
            <a:off x="6352032" y="213360"/>
            <a:ext cx="5644896" cy="303580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309714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8AF9-7FA3-753F-E860-B099E8380C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2659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293A-5AD8-ED3A-EFDB-87FA0C429921}"/>
              </a:ext>
            </a:extLst>
          </p:cNvPr>
          <p:cNvSpPr>
            <a:spLocks noGrp="1"/>
          </p:cNvSpPr>
          <p:nvPr>
            <p:ph type="title"/>
          </p:nvPr>
        </p:nvSpPr>
        <p:spPr>
          <a:xfrm>
            <a:off x="6417425" y="146274"/>
            <a:ext cx="5457460" cy="1970701"/>
          </a:xfrm>
        </p:spPr>
        <p:txBody>
          <a:bodyPr/>
          <a:lstStyle>
            <a:lvl1pPr>
              <a:defRPr sz="3733"/>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E490840-DFE1-0F54-323F-2EA755542E8D}"/>
              </a:ext>
            </a:extLst>
          </p:cNvPr>
          <p:cNvSpPr>
            <a:spLocks noGrp="1"/>
          </p:cNvSpPr>
          <p:nvPr>
            <p:ph sz="half" idx="10"/>
          </p:nvPr>
        </p:nvSpPr>
        <p:spPr>
          <a:xfrm>
            <a:off x="317117" y="642912"/>
            <a:ext cx="5457460" cy="5486339"/>
          </a:xfrm>
          <a:prstGeom prst="rect">
            <a:avLst/>
          </a:prstGeom>
        </p:spPr>
        <p:txBody>
          <a:bodyPr/>
          <a:lstStyle>
            <a:lvl1pPr>
              <a:defRPr sz="3200" baseline="0">
                <a:solidFill>
                  <a:schemeClr val="tx2"/>
                </a:solidFill>
                <a:latin typeface="Arial" panose="020B0604020202020204" pitchFamily="34" charset="0"/>
                <a:cs typeface="Arial" panose="020B0604020202020204" pitchFamily="34" charset="0"/>
              </a:defRPr>
            </a:lvl1pPr>
            <a:lvl2pPr>
              <a:defRPr sz="3200">
                <a:solidFill>
                  <a:schemeClr val="tx2"/>
                </a:solidFill>
                <a:latin typeface="Arial" panose="020B0604020202020204" pitchFamily="34" charset="0"/>
                <a:cs typeface="Arial" panose="020B0604020202020204" pitchFamily="34" charset="0"/>
              </a:defRPr>
            </a:lvl2pPr>
            <a:lvl3pPr>
              <a:defRPr sz="2667">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6697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10515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4062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08401F-CE5A-F8DE-20E0-1A52DF879591}"/>
              </a:ext>
            </a:extLst>
          </p:cNvPr>
          <p:cNvSpPr>
            <a:spLocks noGrp="1"/>
          </p:cNvSpPr>
          <p:nvPr>
            <p:ph type="title"/>
          </p:nvPr>
        </p:nvSpPr>
        <p:spPr>
          <a:xfrm>
            <a:off x="277091" y="523118"/>
            <a:ext cx="5457460" cy="1970701"/>
          </a:xfrm>
        </p:spPr>
        <p:txBody>
          <a:bodyPr/>
          <a:lstStyle>
            <a:lvl1pPr>
              <a:defRPr sz="3733"/>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D1163A86-C56C-CEA7-AFB1-2445A1DEC6F6}"/>
              </a:ext>
            </a:extLst>
          </p:cNvPr>
          <p:cNvSpPr>
            <a:spLocks noGrp="1"/>
          </p:cNvSpPr>
          <p:nvPr>
            <p:ph sz="half" idx="10"/>
          </p:nvPr>
        </p:nvSpPr>
        <p:spPr>
          <a:xfrm>
            <a:off x="6457451" y="903961"/>
            <a:ext cx="5457460" cy="5486339"/>
          </a:xfrm>
          <a:prstGeom prst="rect">
            <a:avLst/>
          </a:prstGeom>
        </p:spPr>
        <p:txBody>
          <a:bodyPr/>
          <a:lstStyle>
            <a:lvl1pPr>
              <a:defRPr sz="3200" baseline="0">
                <a:solidFill>
                  <a:schemeClr val="tx2"/>
                </a:solidFill>
                <a:latin typeface="Arial" panose="020B0604020202020204" pitchFamily="34" charset="0"/>
                <a:cs typeface="Arial" panose="020B0604020202020204" pitchFamily="34" charset="0"/>
              </a:defRPr>
            </a:lvl1pPr>
            <a:lvl2pPr>
              <a:defRPr sz="3200">
                <a:solidFill>
                  <a:schemeClr val="tx2"/>
                </a:solidFill>
                <a:latin typeface="Arial" panose="020B0604020202020204" pitchFamily="34" charset="0"/>
                <a:cs typeface="Arial" panose="020B0604020202020204" pitchFamily="34" charset="0"/>
              </a:defRPr>
            </a:lvl2pPr>
            <a:lvl3pPr>
              <a:defRPr sz="2667">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97204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48B640-52C8-6DBC-6D2F-68C164CB6D67}"/>
              </a:ext>
            </a:extLst>
          </p:cNvPr>
          <p:cNvSpPr>
            <a:spLocks noGrp="1"/>
          </p:cNvSpPr>
          <p:nvPr>
            <p:ph type="title" hasCustomPrompt="1"/>
          </p:nvPr>
        </p:nvSpPr>
        <p:spPr bwMode="auto">
          <a:xfrm>
            <a:off x="609600" y="2296500"/>
            <a:ext cx="10424160" cy="2722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4267"/>
            </a:lvl1pPr>
          </a:lstStyle>
          <a:p>
            <a:pPr lvl="0"/>
            <a:r>
              <a:rPr lang="en-AU" dirty="0"/>
              <a:t>Main Text.</a:t>
            </a:r>
            <a:endParaRPr lang="en-US" dirty="0"/>
          </a:p>
        </p:txBody>
      </p:sp>
    </p:spTree>
    <p:extLst>
      <p:ext uri="{BB962C8B-B14F-4D97-AF65-F5344CB8AC3E}">
        <p14:creationId xmlns:p14="http://schemas.microsoft.com/office/powerpoint/2010/main" val="3250977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28530" y="2887807"/>
            <a:ext cx="6869550" cy="1885951"/>
          </a:xfrm>
          <a:prstGeom prst="rect">
            <a:avLst/>
          </a:prstGeom>
        </p:spPr>
        <p:txBody>
          <a:bodyPr vert="horz" lIns="0" tIns="0" rIns="0" bIns="0" rtlCol="0" anchor="t">
            <a:normAutofit/>
          </a:bodyPr>
          <a:lstStyle>
            <a:lvl1pPr>
              <a:defRPr sz="3600" b="1">
                <a:solidFill>
                  <a:schemeClr val="accent2"/>
                </a:solidFill>
                <a:latin typeface="+mj-lt"/>
              </a:defRPr>
            </a:lvl1pPr>
          </a:lstStyle>
          <a:p>
            <a:r>
              <a:rPr lang="en-US" dirty="0"/>
              <a:t>Select object to edit Master title style</a:t>
            </a:r>
            <a:endParaRPr lang="en-AU" dirty="0"/>
          </a:p>
        </p:txBody>
      </p:sp>
      <p:sp>
        <p:nvSpPr>
          <p:cNvPr id="8"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628530" y="6186278"/>
            <a:ext cx="2743200" cy="365125"/>
          </a:xfrm>
          <a:prstGeom prst="rect">
            <a:avLst/>
          </a:prstGeom>
        </p:spPr>
        <p:txBody>
          <a:bodyPr vert="horz" lIns="0" tIns="0" rIns="0" bIns="0" rtlCol="0" anchor="ctr"/>
          <a:lstStyle>
            <a:lvl1pPr algn="l">
              <a:defRPr sz="1200" cap="all" baseline="0">
                <a:solidFill>
                  <a:schemeClr val="tx1"/>
                </a:solidFill>
              </a:defRPr>
            </a:lvl1pPr>
          </a:lstStyle>
          <a:p>
            <a:fld id="{19341987-5956-434F-9ECA-00A7D19F1953}" type="datetime4">
              <a:rPr lang="en-AU" smtClean="0"/>
              <a:t>13 November 2025</a:t>
            </a:fld>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63000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9" name="Text Placeholder 8">
            <a:extLst>
              <a:ext uri="{FF2B5EF4-FFF2-40B4-BE49-F238E27FC236}">
                <a16:creationId xmlns:a16="http://schemas.microsoft.com/office/drawing/2014/main" id="{325C01A9-A294-3FEC-B367-29772FDE602B}"/>
              </a:ext>
            </a:extLst>
          </p:cNvPr>
          <p:cNvSpPr>
            <a:spLocks noGrp="1"/>
          </p:cNvSpPr>
          <p:nvPr>
            <p:ph type="body" sz="quarter" idx="11" hasCustomPrompt="1"/>
          </p:nvPr>
        </p:nvSpPr>
        <p:spPr>
          <a:xfrm>
            <a:off x="628530" y="5267990"/>
            <a:ext cx="5827713" cy="419100"/>
          </a:xfrm>
          <a:prstGeom prst="rect">
            <a:avLst/>
          </a:prstGeom>
        </p:spPr>
        <p:txBody>
          <a:bodyPr lIns="0" tIns="72000" rIns="0" bIns="72000"/>
          <a:lstStyle>
            <a:lvl1pPr>
              <a:defRPr sz="1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DIVISION | BRANCH</a:t>
            </a:r>
            <a:endParaRPr lang="en-AU" dirty="0"/>
          </a:p>
        </p:txBody>
      </p:sp>
    </p:spTree>
    <p:extLst>
      <p:ext uri="{BB962C8B-B14F-4D97-AF65-F5344CB8AC3E}">
        <p14:creationId xmlns:p14="http://schemas.microsoft.com/office/powerpoint/2010/main" val="34821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08830" y="2736055"/>
            <a:ext cx="7479367" cy="1073779"/>
          </a:xfrm>
          <a:prstGeom prst="rect">
            <a:avLst/>
          </a:prstGeom>
        </p:spPr>
        <p:txBody>
          <a:bodyPr vert="horz" lIns="0" tIns="0" rIns="0" bIns="0" rtlCol="0" anchor="t">
            <a:normAutofit/>
          </a:bodyPr>
          <a:lstStyle>
            <a:lvl1pPr>
              <a:defRPr sz="3600" b="1">
                <a:latin typeface="+mj-lt"/>
              </a:defRPr>
            </a:lvl1pPr>
          </a:lstStyle>
          <a:p>
            <a:r>
              <a:rPr lang="en-US" dirty="0"/>
              <a:t>Select object to edit Master title style</a:t>
            </a:r>
            <a:endParaRPr lang="en-AU" dirty="0"/>
          </a:p>
        </p:txBody>
      </p:sp>
      <p:sp>
        <p:nvSpPr>
          <p:cNvPr id="1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4030073"/>
            <a:ext cx="7479368" cy="2132946"/>
          </a:xfrm>
          <a:prstGeom prst="rect">
            <a:avLst/>
          </a:prstGeom>
        </p:spPr>
        <p:txBody>
          <a:bodyPr vert="horz" lIns="0" tIns="0" rIns="0" bIns="0" rtlCol="0">
            <a:normAutofit/>
          </a:bodyPr>
          <a:lstStyle>
            <a:lvl1pPr>
              <a:defRPr sz="1800">
                <a:latin typeface="+mn-lt"/>
              </a:defRPr>
            </a:lvl1pPr>
            <a:lvl2pPr>
              <a:defRPr sz="1600"/>
            </a:lvl2pPr>
            <a:lvl3pPr>
              <a:defRPr sz="2000"/>
            </a:lvl3pPr>
            <a:lvl4pPr>
              <a:defRPr sz="2000"/>
            </a:lvl4pPr>
            <a:lvl5pPr>
              <a:defRPr sz="2000"/>
            </a:lvl5pPr>
          </a:lstStyle>
          <a:p>
            <a:pPr lvl="0"/>
            <a:r>
              <a:rPr lang="en-US" dirty="0"/>
              <a:t>Select object to edit Master text styles</a:t>
            </a:r>
          </a:p>
        </p:txBody>
      </p:sp>
      <p:sp>
        <p:nvSpPr>
          <p:cNvPr id="19" name="!!Signifier">
            <a:extLst>
              <a:ext uri="{FF2B5EF4-FFF2-40B4-BE49-F238E27FC236}">
                <a16:creationId xmlns:a16="http://schemas.microsoft.com/office/drawing/2014/main" id="{ACCA0034-4597-4AED-B81F-0D3467AB6544}"/>
              </a:ext>
            </a:extLst>
          </p:cNvPr>
          <p:cNvSpPr/>
          <p:nvPr userDrawn="1"/>
        </p:nvSpPr>
        <p:spPr>
          <a:xfrm>
            <a:off x="0" y="2426012"/>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7"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8"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Tree>
    <p:extLst>
      <p:ext uri="{BB962C8B-B14F-4D97-AF65-F5344CB8AC3E}">
        <p14:creationId xmlns:p14="http://schemas.microsoft.com/office/powerpoint/2010/main" val="299974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1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hasCustomPrompt="1"/>
          </p:nvPr>
        </p:nvSpPr>
        <p:spPr>
          <a:xfrm>
            <a:off x="608830" y="1571625"/>
            <a:ext cx="3405958" cy="4539139"/>
          </a:xfrm>
          <a:prstGeom prst="rect">
            <a:avLst/>
          </a:prstGeom>
        </p:spPr>
        <p:txBody>
          <a:bodyPr lIns="0" tIns="0" rIns="0" bIns="0"/>
          <a:lstStyle>
            <a:lvl1pPr>
              <a:defRPr sz="1800">
                <a:latin typeface="+mn-lt"/>
              </a:defRPr>
            </a:lvl1pPr>
          </a:lstStyle>
          <a:p>
            <a:pPr lvl="0"/>
            <a:r>
              <a:rPr lang="en-US" dirty="0"/>
              <a:t>Select object to edit Master text styles</a:t>
            </a:r>
          </a:p>
        </p:txBody>
      </p:sp>
      <p:cxnSp>
        <p:nvCxnSpPr>
          <p:cNvPr id="9" name="Straight Connector 8">
            <a:extLst>
              <a:ext uri="{FF2B5EF4-FFF2-40B4-BE49-F238E27FC236}">
                <a16:creationId xmlns:a16="http://schemas.microsoft.com/office/drawing/2014/main" id="{EE4463BD-00FD-B1F5-4E33-43DB4841D7EF}"/>
              </a:ext>
            </a:extLst>
          </p:cNvPr>
          <p:cNvCxnSpPr/>
          <p:nvPr userDrawn="1"/>
        </p:nvCxnSpPr>
        <p:spPr>
          <a:xfrm>
            <a:off x="4190311" y="1571625"/>
            <a:ext cx="0" cy="4539140"/>
          </a:xfrm>
          <a:prstGeom prst="line">
            <a:avLst/>
          </a:prstGeom>
          <a:ln w="9525"/>
        </p:spPr>
        <p:style>
          <a:lnRef idx="1">
            <a:schemeClr val="dk1"/>
          </a:lnRef>
          <a:fillRef idx="0">
            <a:schemeClr val="dk1"/>
          </a:fillRef>
          <a:effectRef idx="0">
            <a:schemeClr val="dk1"/>
          </a:effectRef>
          <a:fontRef idx="minor">
            <a:schemeClr val="tx1"/>
          </a:fontRef>
        </p:style>
      </p:cxnSp>
      <p:sp>
        <p:nvSpPr>
          <p:cNvPr id="10" name="Text Placeholder 8">
            <a:extLst>
              <a:ext uri="{FF2B5EF4-FFF2-40B4-BE49-F238E27FC236}">
                <a16:creationId xmlns:a16="http://schemas.microsoft.com/office/drawing/2014/main" id="{C0215EE4-65EA-2053-8431-D596FDF3538B}"/>
              </a:ext>
            </a:extLst>
          </p:cNvPr>
          <p:cNvSpPr>
            <a:spLocks noGrp="1"/>
          </p:cNvSpPr>
          <p:nvPr>
            <p:ph type="body" sz="quarter" idx="16" hasCustomPrompt="1"/>
          </p:nvPr>
        </p:nvSpPr>
        <p:spPr>
          <a:xfrm>
            <a:off x="4378976" y="1571625"/>
            <a:ext cx="3405958" cy="4539139"/>
          </a:xfrm>
          <a:prstGeom prst="rect">
            <a:avLst/>
          </a:prstGeom>
        </p:spPr>
        <p:txBody>
          <a:bodyPr lIns="0" tIns="0" rIns="0" bIns="0"/>
          <a:lstStyle>
            <a:lvl1pPr>
              <a:defRPr sz="1800">
                <a:latin typeface="+mn-lt"/>
              </a:defRPr>
            </a:lvl1pPr>
          </a:lstStyle>
          <a:p>
            <a:pPr lvl="0"/>
            <a:r>
              <a:rPr lang="en-US" dirty="0"/>
              <a:t>Select object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28774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hasCustomPrompt="1"/>
          </p:nvPr>
        </p:nvSpPr>
        <p:spPr>
          <a:xfrm>
            <a:off x="608829" y="1571625"/>
            <a:ext cx="7678959" cy="4539139"/>
          </a:xfrm>
          <a:prstGeom prst="rect">
            <a:avLst/>
          </a:prstGeom>
        </p:spPr>
        <p:txBody>
          <a:bodyPr lIns="0" tIns="0" rIns="0" bIns="0"/>
          <a:lstStyle>
            <a:lvl1pPr>
              <a:defRPr sz="1800">
                <a:latin typeface="+mn-lt"/>
              </a:defRPr>
            </a:lvl1pPr>
          </a:lstStyle>
          <a:p>
            <a:pPr lvl="0"/>
            <a:r>
              <a:rPr lang="en-US" dirty="0"/>
              <a:t>Select object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7589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08830" y="379341"/>
            <a:ext cx="10963780" cy="595290"/>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167799"/>
            <a:ext cx="10963780" cy="4928201"/>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958293D5-8D91-E362-AE12-F4C6EFFA2CB2}"/>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ignifier">
            <a:extLst>
              <a:ext uri="{FF2B5EF4-FFF2-40B4-BE49-F238E27FC236}">
                <a16:creationId xmlns:a16="http://schemas.microsoft.com/office/drawing/2014/main" id="{E0AF1085-21AE-D3C9-265F-86070A3CFEA2}"/>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7842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08830" y="1167799"/>
            <a:ext cx="3405958" cy="4942966"/>
          </a:xfrm>
          <a:prstGeom prst="rect">
            <a:avLst/>
          </a:prstGeom>
        </p:spPr>
        <p:txBody>
          <a:bodyPr lIns="0" tIns="0" rIns="0" bIns="0"/>
          <a:lstStyle>
            <a:lvl1pPr>
              <a:defRPr sz="1800">
                <a:latin typeface="+mn-lt"/>
              </a:defRPr>
            </a:lvl1pPr>
          </a:lstStyle>
          <a:p>
            <a:pPr lvl="0"/>
            <a:r>
              <a:rPr lang="en-US" dirty="0"/>
              <a:t>Select object to edit Master text styles</a:t>
            </a:r>
          </a:p>
        </p:txBody>
      </p:sp>
      <p:cxnSp>
        <p:nvCxnSpPr>
          <p:cNvPr id="13" name="Straight Connector 12"/>
          <p:cNvCxnSpPr>
            <a:cxnSpLocks/>
          </p:cNvCxnSpPr>
          <p:nvPr userDrawn="1"/>
        </p:nvCxnSpPr>
        <p:spPr>
          <a:xfrm>
            <a:off x="4190311" y="1167799"/>
            <a:ext cx="0" cy="4942966"/>
          </a:xfrm>
          <a:prstGeom prst="line">
            <a:avLst/>
          </a:prstGeom>
          <a:ln w="9525"/>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userDrawn="1"/>
        </p:nvCxnSpPr>
        <p:spPr>
          <a:xfrm>
            <a:off x="7980828"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16"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00065" y="374143"/>
            <a:ext cx="10963780" cy="586440"/>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sp>
        <p:nvSpPr>
          <p:cNvPr id="17" name="Text Placeholder 8"/>
          <p:cNvSpPr>
            <a:spLocks noGrp="1"/>
          </p:cNvSpPr>
          <p:nvPr>
            <p:ph type="body" sz="quarter" idx="16" hasCustomPrompt="1"/>
          </p:nvPr>
        </p:nvSpPr>
        <p:spPr>
          <a:xfrm>
            <a:off x="4378976" y="1167799"/>
            <a:ext cx="3405958" cy="4942966"/>
          </a:xfrm>
          <a:prstGeom prst="rect">
            <a:avLst/>
          </a:prstGeom>
        </p:spPr>
        <p:txBody>
          <a:bodyPr lIns="0" tIns="0" rIns="0" bIns="0"/>
          <a:lstStyle>
            <a:lvl1pPr>
              <a:defRPr sz="1800">
                <a:latin typeface="+mn-lt"/>
              </a:defRPr>
            </a:lvl1pPr>
          </a:lstStyle>
          <a:p>
            <a:pPr lvl="0"/>
            <a:r>
              <a:rPr lang="en-US" dirty="0"/>
              <a:t>Select object to edit Master text styles</a:t>
            </a:r>
          </a:p>
        </p:txBody>
      </p:sp>
      <p:sp>
        <p:nvSpPr>
          <p:cNvPr id="18" name="Text Placeholder 8"/>
          <p:cNvSpPr>
            <a:spLocks noGrp="1"/>
          </p:cNvSpPr>
          <p:nvPr>
            <p:ph type="body" sz="quarter" idx="17" hasCustomPrompt="1"/>
          </p:nvPr>
        </p:nvSpPr>
        <p:spPr>
          <a:xfrm>
            <a:off x="8166652" y="1167799"/>
            <a:ext cx="3405958" cy="4942966"/>
          </a:xfrm>
          <a:prstGeom prst="rect">
            <a:avLst/>
          </a:prstGeom>
        </p:spPr>
        <p:txBody>
          <a:bodyPr lIns="0" tIns="0" rIns="0" bIns="0"/>
          <a:lstStyle>
            <a:lvl1pPr>
              <a:defRPr sz="1800">
                <a:latin typeface="+mn-lt"/>
              </a:defRPr>
            </a:lvl1pPr>
          </a:lstStyle>
          <a:p>
            <a:pPr lvl="0"/>
            <a:r>
              <a:rPr lang="en-US" dirty="0"/>
              <a:t>Select object to edit Master text styles</a:t>
            </a:r>
          </a:p>
        </p:txBody>
      </p:sp>
      <p:sp>
        <p:nvSpPr>
          <p:cNvPr id="1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2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4" name="Straight Connector 3">
            <a:extLst>
              <a:ext uri="{FF2B5EF4-FFF2-40B4-BE49-F238E27FC236}">
                <a16:creationId xmlns:a16="http://schemas.microsoft.com/office/drawing/2014/main" id="{8D900DFD-B175-4E94-83C5-C92F9812B833}"/>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ignifier">
            <a:extLst>
              <a:ext uri="{FF2B5EF4-FFF2-40B4-BE49-F238E27FC236}">
                <a16:creationId xmlns:a16="http://schemas.microsoft.com/office/drawing/2014/main" id="{53B3634D-61B2-3DFB-8C44-2E5CFAC5B00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2442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5"/>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DD642D6-C73A-3977-5402-3973079CD15C}"/>
              </a:ext>
            </a:extLst>
          </p:cNvPr>
          <p:cNvSpPr>
            <a:spLocks noGrp="1"/>
          </p:cNvSpPr>
          <p:nvPr>
            <p:ph idx="1" hasCustomPrompt="1"/>
          </p:nvPr>
        </p:nvSpPr>
        <p:spPr>
          <a:xfrm>
            <a:off x="4337259" y="1167799"/>
            <a:ext cx="7235352" cy="4924528"/>
          </a:xfrm>
          <a:prstGeom prst="rect">
            <a:avLst/>
          </a:prstGeom>
        </p:spPr>
        <p:txBody>
          <a:bodyPr lIns="0" tIns="0" rIns="0" bIns="0"/>
          <a:lstStyle>
            <a:lvl1pPr marL="0" indent="0">
              <a:buNone/>
              <a:defRPr sz="1800">
                <a:latin typeface="+mn-lt"/>
              </a:defRPr>
            </a:lvl1pPr>
          </a:lstStyle>
          <a:p>
            <a:pPr lvl="0"/>
            <a:r>
              <a:rPr lang="en-US" dirty="0"/>
              <a:t>Select object to edit Master text styles</a:t>
            </a:r>
          </a:p>
        </p:txBody>
      </p:sp>
      <p:sp>
        <p:nvSpPr>
          <p:cNvPr id="3" name="Text Placeholder 8">
            <a:extLst>
              <a:ext uri="{FF2B5EF4-FFF2-40B4-BE49-F238E27FC236}">
                <a16:creationId xmlns:a16="http://schemas.microsoft.com/office/drawing/2014/main" id="{1F34422D-BE4A-7EB7-3FC5-B33560A74AED}"/>
              </a:ext>
            </a:extLst>
          </p:cNvPr>
          <p:cNvSpPr>
            <a:spLocks noGrp="1"/>
          </p:cNvSpPr>
          <p:nvPr>
            <p:ph type="body" sz="quarter" idx="13" hasCustomPrompt="1"/>
          </p:nvPr>
        </p:nvSpPr>
        <p:spPr>
          <a:xfrm>
            <a:off x="608830" y="1167799"/>
            <a:ext cx="3405958" cy="4942966"/>
          </a:xfrm>
          <a:prstGeom prst="rect">
            <a:avLst/>
          </a:prstGeom>
        </p:spPr>
        <p:txBody>
          <a:bodyPr lIns="0" tIns="0" rIns="0" bIns="0"/>
          <a:lstStyle>
            <a:lvl1pPr>
              <a:defRPr sz="1800">
                <a:latin typeface="+mn-lt"/>
              </a:defRPr>
            </a:lvl1pPr>
          </a:lstStyle>
          <a:p>
            <a:pPr lvl="0"/>
            <a:r>
              <a:rPr lang="en-US" dirty="0"/>
              <a:t>Select object to edit Master text styles</a:t>
            </a:r>
          </a:p>
        </p:txBody>
      </p:sp>
      <p:cxnSp>
        <p:nvCxnSpPr>
          <p:cNvPr id="4" name="Straight Connector 3">
            <a:extLst>
              <a:ext uri="{FF2B5EF4-FFF2-40B4-BE49-F238E27FC236}">
                <a16:creationId xmlns:a16="http://schemas.microsoft.com/office/drawing/2014/main" id="{45369604-83CA-16F1-1392-C069C75B8498}"/>
              </a:ext>
            </a:extLst>
          </p:cNvPr>
          <p:cNvCxnSpPr>
            <a:cxnSpLocks/>
          </p:cNvCxnSpPr>
          <p:nvPr userDrawn="1"/>
        </p:nvCxnSpPr>
        <p:spPr>
          <a:xfrm>
            <a:off x="4176023"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9" name="Title Placeholder 1">
            <a:extLst>
              <a:ext uri="{FF2B5EF4-FFF2-40B4-BE49-F238E27FC236}">
                <a16:creationId xmlns:a16="http://schemas.microsoft.com/office/drawing/2014/main" id="{58E76207-8692-DB80-D012-B0DFC60A3D7B}"/>
              </a:ext>
            </a:extLst>
          </p:cNvPr>
          <p:cNvSpPr>
            <a:spLocks noGrp="1"/>
          </p:cNvSpPr>
          <p:nvPr>
            <p:ph type="title" hasCustomPrompt="1"/>
          </p:nvPr>
        </p:nvSpPr>
        <p:spPr>
          <a:xfrm>
            <a:off x="608830" y="379341"/>
            <a:ext cx="10963778" cy="562768"/>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sp>
        <p:nvSpPr>
          <p:cNvPr id="12" name="Footer Placeholder 4">
            <a:extLst>
              <a:ext uri="{FF2B5EF4-FFF2-40B4-BE49-F238E27FC236}">
                <a16:creationId xmlns:a16="http://schemas.microsoft.com/office/drawing/2014/main" id="{73D0BCD6-DF9A-6309-8E83-755B94EDCE2C}"/>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3" name="Slide Number Placeholder 5">
            <a:extLst>
              <a:ext uri="{FF2B5EF4-FFF2-40B4-BE49-F238E27FC236}">
                <a16:creationId xmlns:a16="http://schemas.microsoft.com/office/drawing/2014/main" id="{E98F3FE9-2316-BB8A-D7B7-247B254A4666}"/>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E0337E14-BD45-A34A-96D7-C98B39D803D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ignifier">
            <a:extLst>
              <a:ext uri="{FF2B5EF4-FFF2-40B4-BE49-F238E27FC236}">
                <a16:creationId xmlns:a16="http://schemas.microsoft.com/office/drawing/2014/main" id="{05EABFD3-A139-CCE1-C689-AC039AEDABA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4524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6"/>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Title Placeholder 1">
            <a:extLst>
              <a:ext uri="{FF2B5EF4-FFF2-40B4-BE49-F238E27FC236}">
                <a16:creationId xmlns:a16="http://schemas.microsoft.com/office/drawing/2014/main" id="{867154FF-72FE-2EEC-02A5-35AE4731CE4B}"/>
              </a:ext>
            </a:extLst>
          </p:cNvPr>
          <p:cNvSpPr>
            <a:spLocks noGrp="1"/>
          </p:cNvSpPr>
          <p:nvPr>
            <p:ph type="title" hasCustomPrompt="1"/>
          </p:nvPr>
        </p:nvSpPr>
        <p:spPr>
          <a:xfrm>
            <a:off x="608830" y="402187"/>
            <a:ext cx="10963780" cy="765611"/>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cxnSp>
        <p:nvCxnSpPr>
          <p:cNvPr id="6" name="Straight Connector 5">
            <a:extLst>
              <a:ext uri="{FF2B5EF4-FFF2-40B4-BE49-F238E27FC236}">
                <a16:creationId xmlns:a16="http://schemas.microsoft.com/office/drawing/2014/main" id="{CD444242-79F5-8ED7-2C7C-06E8C182B84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ignifier">
            <a:extLst>
              <a:ext uri="{FF2B5EF4-FFF2-40B4-BE49-F238E27FC236}">
                <a16:creationId xmlns:a16="http://schemas.microsoft.com/office/drawing/2014/main" id="{464245AE-7004-CB55-333E-CC19C457B7FD}"/>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11714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7"/>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7" grpId="10" animBg="1"/>
      <p:bldP spid="7" grpId="11" animBg="1"/>
      <p:bldP spid="7" grpId="12" animBg="1"/>
      <p:bldP spid="7" grpId="13" animBg="1"/>
      <p:bldP spid="7" grpId="14" animBg="1"/>
      <p:bldP spid="7" grpId="15" animBg="1"/>
      <p:bldP spid="7" grpId="16" animBg="1"/>
      <p:bldP spid="7" grpId="17" animBg="1"/>
      <p:bldP spid="7" grpId="18" animBg="1"/>
      <p:bldP spid="7" grpId="19"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6586235"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Graphic 4">
            <a:extLst>
              <a:ext uri="{FF2B5EF4-FFF2-40B4-BE49-F238E27FC236}">
                <a16:creationId xmlns:a16="http://schemas.microsoft.com/office/drawing/2014/main" id="{14D37BE9-50B6-FC1E-BDBF-E4430F4F7F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993999">
            <a:off x="7553739" y="5389117"/>
            <a:ext cx="1254540" cy="1259404"/>
          </a:xfrm>
          <a:prstGeom prst="rect">
            <a:avLst/>
          </a:prstGeom>
        </p:spPr>
      </p:pic>
      <p:sp>
        <p:nvSpPr>
          <p:cNvPr id="6" name="Graphic 10">
            <a:extLst>
              <a:ext uri="{FF2B5EF4-FFF2-40B4-BE49-F238E27FC236}">
                <a16:creationId xmlns:a16="http://schemas.microsoft.com/office/drawing/2014/main" id="{46E4F51D-87C5-F230-6E35-3AE5A490FEA2}"/>
              </a:ext>
            </a:extLst>
          </p:cNvPr>
          <p:cNvSpPr/>
          <p:nvPr userDrawn="1"/>
        </p:nvSpPr>
        <p:spPr>
          <a:xfrm>
            <a:off x="8296063" y="2961982"/>
            <a:ext cx="3895937" cy="3896018"/>
          </a:xfrm>
          <a:custGeom>
            <a:avLst/>
            <a:gdLst>
              <a:gd name="connsiteX0" fmla="*/ 3895937 w 3895937"/>
              <a:gd name="connsiteY0" fmla="*/ 3895954 h 3896018"/>
              <a:gd name="connsiteX1" fmla="*/ 3895937 w 3895937"/>
              <a:gd name="connsiteY1" fmla="*/ 160572 h 3896018"/>
              <a:gd name="connsiteX2" fmla="*/ 3397124 w 3895937"/>
              <a:gd name="connsiteY2" fmla="*/ 38369 h 3896018"/>
              <a:gd name="connsiteX3" fmla="*/ 1215841 w 3895937"/>
              <a:gd name="connsiteY3" fmla="*/ 391083 h 3896018"/>
              <a:gd name="connsiteX4" fmla="*/ 72572 w 3895937"/>
              <a:gd name="connsiteY4" fmla="*/ 990541 h 3896018"/>
              <a:gd name="connsiteX5" fmla="*/ 205359 w 3895937"/>
              <a:gd name="connsiteY5" fmla="*/ 2144395 h 3896018"/>
              <a:gd name="connsiteX6" fmla="*/ 837868 w 3895937"/>
              <a:gd name="connsiteY6" fmla="*/ 3896019 h 3896018"/>
              <a:gd name="connsiteX7" fmla="*/ 3895937 w 3895937"/>
              <a:gd name="connsiteY7" fmla="*/ 3896019 h 389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5937" h="3896018">
                <a:moveTo>
                  <a:pt x="3895937" y="3895954"/>
                </a:moveTo>
                <a:lnTo>
                  <a:pt x="3895937" y="160572"/>
                </a:lnTo>
                <a:cubicBezTo>
                  <a:pt x="3734255" y="95315"/>
                  <a:pt x="3571988" y="67848"/>
                  <a:pt x="3397124" y="38369"/>
                </a:cubicBezTo>
                <a:cubicBezTo>
                  <a:pt x="2690527" y="-80913"/>
                  <a:pt x="2144768" y="89341"/>
                  <a:pt x="1215841" y="391083"/>
                </a:cubicBezTo>
                <a:cubicBezTo>
                  <a:pt x="264643" y="700163"/>
                  <a:pt x="135037" y="867949"/>
                  <a:pt x="72572" y="990541"/>
                </a:cubicBezTo>
                <a:cubicBezTo>
                  <a:pt x="-68917" y="1268064"/>
                  <a:pt x="7704" y="1560001"/>
                  <a:pt x="205359" y="2144395"/>
                </a:cubicBezTo>
                <a:cubicBezTo>
                  <a:pt x="473336" y="2936703"/>
                  <a:pt x="666771" y="3508501"/>
                  <a:pt x="837868" y="3896019"/>
                </a:cubicBezTo>
                <a:lnTo>
                  <a:pt x="3895937" y="3896019"/>
                </a:lnTo>
                <a:close/>
              </a:path>
            </a:pathLst>
          </a:custGeom>
          <a:solidFill>
            <a:schemeClr val="bg2"/>
          </a:solidFill>
          <a:ln w="6493" cap="flat">
            <a:noFill/>
            <a:prstDash val="solid"/>
            <a:miter/>
          </a:ln>
        </p:spPr>
        <p:txBody>
          <a:bodyPr rtlCol="0" anchor="ctr"/>
          <a:lstStyle/>
          <a:p>
            <a:endParaRPr lang="en-AU"/>
          </a:p>
        </p:txBody>
      </p:sp>
    </p:spTree>
    <p:extLst>
      <p:ext uri="{BB962C8B-B14F-4D97-AF65-F5344CB8AC3E}">
        <p14:creationId xmlns:p14="http://schemas.microsoft.com/office/powerpoint/2010/main" val="3776476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igenous-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08830" y="970465"/>
            <a:ext cx="10194288" cy="744971"/>
          </a:xfrm>
          <a:prstGeom prst="rect">
            <a:avLst/>
          </a:prstGeom>
        </p:spPr>
        <p:txBody>
          <a:bodyPr vert="horz" lIns="0" tIns="0" rIns="0" bIns="0" rtlCol="0" anchor="t">
            <a:normAutofit/>
          </a:bodyPr>
          <a:lstStyle>
            <a:lvl1pPr>
              <a:defRPr b="1">
                <a:solidFill>
                  <a:schemeClr val="accent2"/>
                </a:solidFill>
                <a:latin typeface="+mj-lt"/>
              </a:defRPr>
            </a:lvl1pPr>
          </a:lstStyle>
          <a:p>
            <a:r>
              <a:rPr lang="en-US" dirty="0"/>
              <a:t>Select object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715436"/>
            <a:ext cx="10963780" cy="3938210"/>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2215662" y="6318250"/>
            <a:ext cx="7764157"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Signifier">
            <a:extLst>
              <a:ext uri="{FF2B5EF4-FFF2-40B4-BE49-F238E27FC236}">
                <a16:creationId xmlns:a16="http://schemas.microsoft.com/office/drawing/2014/main" id="{AC66F48D-8533-BEF1-855B-1D47ED124C28}"/>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20256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2" grpId="6"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ll_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8"/>
          <p:cNvSpPr>
            <a:spLocks noGrp="1"/>
          </p:cNvSpPr>
          <p:nvPr>
            <p:ph type="body" sz="quarter" idx="13" hasCustomPrompt="1"/>
          </p:nvPr>
        </p:nvSpPr>
        <p:spPr>
          <a:xfrm>
            <a:off x="608830"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34" name="Google Shape;353;p23"/>
          <p:cNvCxnSpPr/>
          <p:nvPr userDrawn="1"/>
        </p:nvCxnSpPr>
        <p:spPr>
          <a:xfrm>
            <a:off x="608830"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36" name="Text Placeholder 8"/>
          <p:cNvSpPr>
            <a:spLocks noGrp="1"/>
          </p:cNvSpPr>
          <p:nvPr>
            <p:ph type="body" sz="quarter" idx="16" hasCustomPrompt="1"/>
          </p:nvPr>
        </p:nvSpPr>
        <p:spPr>
          <a:xfrm>
            <a:off x="608830" y="3935133"/>
            <a:ext cx="2512989" cy="1438037"/>
          </a:xfrm>
          <a:prstGeom prst="rect">
            <a:avLst/>
          </a:prstGeom>
        </p:spPr>
        <p:txBody>
          <a:bodyPr lIns="0" tIns="36000" rIns="0" bIns="36000"/>
          <a:lstStyle>
            <a:lvl1pPr algn="ctr">
              <a:defRPr sz="1800">
                <a:latin typeface="+mn-lt"/>
              </a:defRPr>
            </a:lvl1pPr>
          </a:lstStyle>
          <a:p>
            <a:pPr lvl="0"/>
            <a:r>
              <a:rPr lang="en-US" dirty="0"/>
              <a:t>Select object to edit Master text styles</a:t>
            </a:r>
          </a:p>
        </p:txBody>
      </p:sp>
      <p:sp>
        <p:nvSpPr>
          <p:cNvPr id="37" name="Text Placeholder 8"/>
          <p:cNvSpPr>
            <a:spLocks noGrp="1"/>
          </p:cNvSpPr>
          <p:nvPr>
            <p:ph type="body" sz="quarter" idx="17" hasCustomPrompt="1"/>
          </p:nvPr>
        </p:nvSpPr>
        <p:spPr>
          <a:xfrm>
            <a:off x="3692194" y="3935133"/>
            <a:ext cx="2562995" cy="1438037"/>
          </a:xfrm>
          <a:prstGeom prst="rect">
            <a:avLst/>
          </a:prstGeom>
        </p:spPr>
        <p:txBody>
          <a:bodyPr lIns="0" tIns="36000" rIns="0" bIns="36000"/>
          <a:lstStyle>
            <a:lvl1pPr algn="ctr">
              <a:defRPr sz="1800">
                <a:latin typeface="+mn-lt"/>
              </a:defRPr>
            </a:lvl1pPr>
          </a:lstStyle>
          <a:p>
            <a:pPr lvl="0"/>
            <a:r>
              <a:rPr lang="en-US" dirty="0"/>
              <a:t>Select object to edit Master text styles</a:t>
            </a:r>
          </a:p>
        </p:txBody>
      </p:sp>
      <p:sp>
        <p:nvSpPr>
          <p:cNvPr id="38" name="Text Placeholder 8"/>
          <p:cNvSpPr>
            <a:spLocks noGrp="1"/>
          </p:cNvSpPr>
          <p:nvPr>
            <p:ph type="body" sz="quarter" idx="18" hasCustomPrompt="1"/>
          </p:nvPr>
        </p:nvSpPr>
        <p:spPr>
          <a:xfrm>
            <a:off x="6775558" y="3935133"/>
            <a:ext cx="2562995" cy="1438037"/>
          </a:xfrm>
          <a:prstGeom prst="rect">
            <a:avLst/>
          </a:prstGeom>
        </p:spPr>
        <p:txBody>
          <a:bodyPr lIns="0" tIns="36000" rIns="0" bIns="36000"/>
          <a:lstStyle>
            <a:lvl1pPr algn="ctr">
              <a:defRPr sz="1800">
                <a:latin typeface="+mn-lt"/>
              </a:defRPr>
            </a:lvl1pPr>
          </a:lstStyle>
          <a:p>
            <a:pPr lvl="0"/>
            <a:r>
              <a:rPr lang="en-US" dirty="0"/>
              <a:t>Select object to edit Master text styles</a:t>
            </a:r>
          </a:p>
        </p:txBody>
      </p:sp>
      <p:sp>
        <p:nvSpPr>
          <p:cNvPr id="1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15" name="Text Placeholder 8"/>
          <p:cNvSpPr>
            <a:spLocks noGrp="1"/>
          </p:cNvSpPr>
          <p:nvPr>
            <p:ph type="body" sz="quarter" idx="19" hasCustomPrompt="1"/>
          </p:nvPr>
        </p:nvSpPr>
        <p:spPr>
          <a:xfrm>
            <a:off x="3692194"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6" name="Google Shape;353;p23"/>
          <p:cNvCxnSpPr/>
          <p:nvPr userDrawn="1"/>
        </p:nvCxnSpPr>
        <p:spPr>
          <a:xfrm>
            <a:off x="3692194"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17" name="Text Placeholder 8"/>
          <p:cNvSpPr>
            <a:spLocks noGrp="1"/>
          </p:cNvSpPr>
          <p:nvPr>
            <p:ph type="body" sz="quarter" idx="20" hasCustomPrompt="1"/>
          </p:nvPr>
        </p:nvSpPr>
        <p:spPr>
          <a:xfrm>
            <a:off x="6775558"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8" name="Google Shape;353;p23"/>
          <p:cNvCxnSpPr/>
          <p:nvPr userDrawn="1"/>
        </p:nvCxnSpPr>
        <p:spPr>
          <a:xfrm>
            <a:off x="6775558" y="2337718"/>
            <a:ext cx="2562995"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412113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ll_out_2">
    <p:spTree>
      <p:nvGrpSpPr>
        <p:cNvPr id="1" name=""/>
        <p:cNvGrpSpPr/>
        <p:nvPr/>
      </p:nvGrpSpPr>
      <p:grpSpPr>
        <a:xfrm>
          <a:off x="0" y="0"/>
          <a:ext cx="0" cy="0"/>
          <a:chOff x="0" y="0"/>
          <a:chExt cx="0" cy="0"/>
        </a:xfrm>
      </p:grpSpPr>
      <p:sp>
        <p:nvSpPr>
          <p:cNvPr id="8" name="Picture Placeholder 30">
            <a:extLst>
              <a:ext uri="{FF2B5EF4-FFF2-40B4-BE49-F238E27FC236}">
                <a16:creationId xmlns:a16="http://schemas.microsoft.com/office/drawing/2014/main" id="{46A6265F-71AA-4F67-96D7-4A5FFAAF4252}"/>
              </a:ext>
            </a:extLst>
          </p:cNvPr>
          <p:cNvSpPr>
            <a:spLocks noGrp="1" noChangeAspect="1"/>
          </p:cNvSpPr>
          <p:nvPr>
            <p:ph type="pic" sz="quarter" idx="14" hasCustomPrompt="1"/>
          </p:nvPr>
        </p:nvSpPr>
        <p:spPr>
          <a:xfrm>
            <a:off x="5101839" y="621727"/>
            <a:ext cx="6462118" cy="5489037"/>
          </a:xfrm>
          <a:custGeom>
            <a:avLst/>
            <a:gdLst>
              <a:gd name="connsiteX0" fmla="*/ 0 w 8008547"/>
              <a:gd name="connsiteY0" fmla="*/ 0 h 5638793"/>
              <a:gd name="connsiteX1" fmla="*/ 8008547 w 8008547"/>
              <a:gd name="connsiteY1" fmla="*/ 0 h 5638793"/>
              <a:gd name="connsiteX2" fmla="*/ 8008547 w 8008547"/>
              <a:gd name="connsiteY2" fmla="*/ 5638793 h 5638793"/>
              <a:gd name="connsiteX3" fmla="*/ 0 w 8008547"/>
              <a:gd name="connsiteY3" fmla="*/ 5638793 h 5638793"/>
              <a:gd name="connsiteX4" fmla="*/ 0 w 8008547"/>
              <a:gd name="connsiteY4" fmla="*/ 3462416 h 5638793"/>
              <a:gd name="connsiteX5" fmla="*/ 576325 w 8008547"/>
              <a:gd name="connsiteY5" fmla="*/ 2886162 h 5638793"/>
              <a:gd name="connsiteX6" fmla="*/ 594013 w 8008547"/>
              <a:gd name="connsiteY6" fmla="*/ 2861675 h 5638793"/>
              <a:gd name="connsiteX7" fmla="*/ 602857 w 8008547"/>
              <a:gd name="connsiteY7" fmla="*/ 2833890 h 5638793"/>
              <a:gd name="connsiteX8" fmla="*/ 602858 w 8008547"/>
              <a:gd name="connsiteY8" fmla="*/ 2805006 h 5638793"/>
              <a:gd name="connsiteX9" fmla="*/ 594016 w 8008547"/>
              <a:gd name="connsiteY9" fmla="*/ 2777220 h 5638793"/>
              <a:gd name="connsiteX10" fmla="*/ 576331 w 8008547"/>
              <a:gd name="connsiteY10" fmla="*/ 2752729 h 5638793"/>
              <a:gd name="connsiteX11" fmla="*/ 0 w 8008547"/>
              <a:gd name="connsiteY11" fmla="*/ 2176377 h 563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8547" h="5638793">
                <a:moveTo>
                  <a:pt x="0" y="0"/>
                </a:moveTo>
                <a:lnTo>
                  <a:pt x="8008547" y="0"/>
                </a:lnTo>
                <a:lnTo>
                  <a:pt x="8008547" y="5638793"/>
                </a:lnTo>
                <a:lnTo>
                  <a:pt x="0" y="5638793"/>
                </a:lnTo>
                <a:lnTo>
                  <a:pt x="0" y="3462416"/>
                </a:lnTo>
                <a:lnTo>
                  <a:pt x="576325" y="2886162"/>
                </a:lnTo>
                <a:lnTo>
                  <a:pt x="594013" y="2861675"/>
                </a:lnTo>
                <a:lnTo>
                  <a:pt x="602857" y="2833890"/>
                </a:lnTo>
                <a:cubicBezTo>
                  <a:pt x="602857" y="2824262"/>
                  <a:pt x="602858" y="2814633"/>
                  <a:pt x="602858" y="2805006"/>
                </a:cubicBezTo>
                <a:lnTo>
                  <a:pt x="594016" y="2777220"/>
                </a:lnTo>
                <a:lnTo>
                  <a:pt x="576331" y="2752729"/>
                </a:lnTo>
                <a:lnTo>
                  <a:pt x="0" y="2176377"/>
                </a:lnTo>
                <a:close/>
              </a:path>
            </a:pathLst>
          </a:custGeom>
          <a:solidFill>
            <a:schemeClr val="accent1">
              <a:lumMod val="20000"/>
              <a:lumOff val="80000"/>
            </a:schemeClr>
          </a:solidFill>
        </p:spPr>
        <p:txBody>
          <a:bodyPr wrap="square">
            <a:noAutofit/>
          </a:bodyPr>
          <a:lstStyle>
            <a:lvl1pPr>
              <a:defRPr sz="1800">
                <a:latin typeface="+mn-lt"/>
              </a:defRPr>
            </a:lvl1pPr>
          </a:lstStyle>
          <a:p>
            <a:r>
              <a:rPr lang="en-US" dirty="0"/>
              <a:t>Select the icon to add a picture</a:t>
            </a:r>
            <a:endParaRPr lang="en-AU" dirty="0"/>
          </a:p>
        </p:txBody>
      </p:sp>
      <p:sp>
        <p:nvSpPr>
          <p:cNvPr id="5"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7" name="Text Placeholder 8"/>
          <p:cNvSpPr>
            <a:spLocks noGrp="1"/>
          </p:cNvSpPr>
          <p:nvPr>
            <p:ph type="body" sz="quarter" idx="13" hasCustomPrompt="1"/>
          </p:nvPr>
        </p:nvSpPr>
        <p:spPr>
          <a:xfrm>
            <a:off x="608830" y="621727"/>
            <a:ext cx="2941614" cy="5489037"/>
          </a:xfrm>
          <a:prstGeom prst="rect">
            <a:avLst/>
          </a:prstGeom>
        </p:spPr>
        <p:txBody>
          <a:bodyPr lIns="0" tIns="0" rIns="0" bIns="0"/>
          <a:lstStyle>
            <a:lvl1pPr>
              <a:defRPr sz="1800">
                <a:latin typeface="+mn-lt"/>
              </a:defRPr>
            </a:lvl1pPr>
          </a:lstStyle>
          <a:p>
            <a:pPr lvl="0"/>
            <a:r>
              <a:rPr lang="en-US" dirty="0"/>
              <a:t>Select object to edit Master text styles</a:t>
            </a:r>
          </a:p>
        </p:txBody>
      </p:sp>
      <p:cxnSp>
        <p:nvCxnSpPr>
          <p:cNvPr id="4" name="Straight Connector 3">
            <a:extLst>
              <a:ext uri="{FF2B5EF4-FFF2-40B4-BE49-F238E27FC236}">
                <a16:creationId xmlns:a16="http://schemas.microsoft.com/office/drawing/2014/main" id="{E5577096-1D76-0D4E-4D59-142B0CD4286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ignifier">
            <a:extLst>
              <a:ext uri="{FF2B5EF4-FFF2-40B4-BE49-F238E27FC236}">
                <a16:creationId xmlns:a16="http://schemas.microsoft.com/office/drawing/2014/main" id="{E5B27B44-7FD0-4484-731A-4144B3680DE1}"/>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8402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ll_out_3">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98460BF-32EE-4008-8DDC-14947536EFF1}"/>
              </a:ext>
            </a:extLst>
          </p:cNvPr>
          <p:cNvSpPr>
            <a:spLocks noGrp="1"/>
          </p:cNvSpPr>
          <p:nvPr>
            <p:ph type="body" sz="quarter" idx="13" hasCustomPrompt="1"/>
          </p:nvPr>
        </p:nvSpPr>
        <p:spPr>
          <a:xfrm>
            <a:off x="608830" y="637309"/>
            <a:ext cx="3237841" cy="5392016"/>
          </a:xfrm>
          <a:prstGeom prst="rect">
            <a:avLst/>
          </a:prstGeom>
          <a:solidFill>
            <a:schemeClr val="accent1"/>
          </a:solidFill>
          <a:ln>
            <a:noFill/>
          </a:ln>
        </p:spPr>
        <p:txBody>
          <a:bodyPr lIns="180000" tIns="180000" rIns="180000" bIns="180000"/>
          <a:lstStyle>
            <a:lvl1pPr>
              <a:defRPr sz="1800">
                <a:latin typeface="+mn-lt"/>
              </a:defRPr>
            </a:lvl1pPr>
          </a:lstStyle>
          <a:p>
            <a:pPr lvl="0"/>
            <a:r>
              <a:rPr lang="en-US" dirty="0"/>
              <a:t>Select object to edit Master text styles</a:t>
            </a:r>
          </a:p>
        </p:txBody>
      </p:sp>
      <p:sp>
        <p:nvSpPr>
          <p:cNvPr id="7" name="Content Placeholder 7">
            <a:extLst>
              <a:ext uri="{FF2B5EF4-FFF2-40B4-BE49-F238E27FC236}">
                <a16:creationId xmlns:a16="http://schemas.microsoft.com/office/drawing/2014/main" id="{F4A12B04-E393-4DCC-9166-7EF7BED4CE1D}"/>
              </a:ext>
            </a:extLst>
          </p:cNvPr>
          <p:cNvSpPr>
            <a:spLocks noGrp="1"/>
          </p:cNvSpPr>
          <p:nvPr>
            <p:ph sz="quarter" idx="14"/>
          </p:nvPr>
        </p:nvSpPr>
        <p:spPr>
          <a:xfrm rot="2700000">
            <a:off x="3368714" y="2729449"/>
            <a:ext cx="952420" cy="961491"/>
          </a:xfrm>
          <a:custGeom>
            <a:avLst/>
            <a:gdLst>
              <a:gd name="connsiteX0" fmla="*/ 0 w 1127179"/>
              <a:gd name="connsiteY0" fmla="*/ 126023 h 1124001"/>
              <a:gd name="connsiteX1" fmla="*/ 126023 w 1127179"/>
              <a:gd name="connsiteY1" fmla="*/ 0 h 1124001"/>
              <a:gd name="connsiteX2" fmla="*/ 1001156 w 1127179"/>
              <a:gd name="connsiteY2" fmla="*/ 0 h 1124001"/>
              <a:gd name="connsiteX3" fmla="*/ 1127179 w 1127179"/>
              <a:gd name="connsiteY3" fmla="*/ 126023 h 1124001"/>
              <a:gd name="connsiteX4" fmla="*/ 1127179 w 1127179"/>
              <a:gd name="connsiteY4" fmla="*/ 997978 h 1124001"/>
              <a:gd name="connsiteX5" fmla="*/ 1001156 w 1127179"/>
              <a:gd name="connsiteY5" fmla="*/ 1124001 h 1124001"/>
              <a:gd name="connsiteX6" fmla="*/ 126023 w 1127179"/>
              <a:gd name="connsiteY6" fmla="*/ 1124001 h 1124001"/>
              <a:gd name="connsiteX7" fmla="*/ 0 w 1127179"/>
              <a:gd name="connsiteY7" fmla="*/ 997978 h 1124001"/>
              <a:gd name="connsiteX8" fmla="*/ 0 w 1127179"/>
              <a:gd name="connsiteY8" fmla="*/ 126023 h 1124001"/>
              <a:gd name="connsiteX0" fmla="*/ 0 w 1127179"/>
              <a:gd name="connsiteY0" fmla="*/ 126023 h 1124001"/>
              <a:gd name="connsiteX1" fmla="*/ 126023 w 1127179"/>
              <a:gd name="connsiteY1" fmla="*/ 0 h 1124001"/>
              <a:gd name="connsiteX2" fmla="*/ 174779 w 1127179"/>
              <a:gd name="connsiteY2" fmla="*/ 3410 h 1124001"/>
              <a:gd name="connsiteX3" fmla="*/ 1001156 w 1127179"/>
              <a:gd name="connsiteY3" fmla="*/ 0 h 1124001"/>
              <a:gd name="connsiteX4" fmla="*/ 1127179 w 1127179"/>
              <a:gd name="connsiteY4" fmla="*/ 126023 h 1124001"/>
              <a:gd name="connsiteX5" fmla="*/ 1127179 w 1127179"/>
              <a:gd name="connsiteY5" fmla="*/ 997978 h 1124001"/>
              <a:gd name="connsiteX6" fmla="*/ 1001156 w 1127179"/>
              <a:gd name="connsiteY6" fmla="*/ 1124001 h 1124001"/>
              <a:gd name="connsiteX7" fmla="*/ 126023 w 1127179"/>
              <a:gd name="connsiteY7" fmla="*/ 1124001 h 1124001"/>
              <a:gd name="connsiteX8" fmla="*/ 0 w 1127179"/>
              <a:gd name="connsiteY8" fmla="*/ 997978 h 1124001"/>
              <a:gd name="connsiteX9" fmla="*/ 0 w 1127179"/>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127179 w 1127808"/>
              <a:gd name="connsiteY6" fmla="*/ 997978 h 1124001"/>
              <a:gd name="connsiteX7" fmla="*/ 1001156 w 1127808"/>
              <a:gd name="connsiteY7" fmla="*/ 1124001 h 1124001"/>
              <a:gd name="connsiteX8" fmla="*/ 126023 w 1127808"/>
              <a:gd name="connsiteY8" fmla="*/ 1124001 h 1124001"/>
              <a:gd name="connsiteX9" fmla="*/ 0 w 1127808"/>
              <a:gd name="connsiteY9" fmla="*/ 997978 h 1124001"/>
              <a:gd name="connsiteX10" fmla="*/ 0 w 1127808"/>
              <a:gd name="connsiteY10"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001156 w 1127808"/>
              <a:gd name="connsiteY6" fmla="*/ 1124001 h 1124001"/>
              <a:gd name="connsiteX7" fmla="*/ 126023 w 1127808"/>
              <a:gd name="connsiteY7" fmla="*/ 1124001 h 1124001"/>
              <a:gd name="connsiteX8" fmla="*/ 0 w 1127808"/>
              <a:gd name="connsiteY8" fmla="*/ 997978 h 1124001"/>
              <a:gd name="connsiteX9" fmla="*/ 0 w 1127808"/>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26023 w 1127808"/>
              <a:gd name="connsiteY6" fmla="*/ 1124001 h 1124001"/>
              <a:gd name="connsiteX7" fmla="*/ 0 w 1127808"/>
              <a:gd name="connsiteY7" fmla="*/ 997978 h 1124001"/>
              <a:gd name="connsiteX8" fmla="*/ 0 w 1127808"/>
              <a:gd name="connsiteY8" fmla="*/ 126023 h 1124001"/>
              <a:gd name="connsiteX0" fmla="*/ 0 w 1127808"/>
              <a:gd name="connsiteY0" fmla="*/ 126023 h 1082383"/>
              <a:gd name="connsiteX1" fmla="*/ 126023 w 1127808"/>
              <a:gd name="connsiteY1" fmla="*/ 0 h 1082383"/>
              <a:gd name="connsiteX2" fmla="*/ 174779 w 1127808"/>
              <a:gd name="connsiteY2" fmla="*/ 3410 h 1082383"/>
              <a:gd name="connsiteX3" fmla="*/ 1001156 w 1127808"/>
              <a:gd name="connsiteY3" fmla="*/ 0 h 1082383"/>
              <a:gd name="connsiteX4" fmla="*/ 1127179 w 1127808"/>
              <a:gd name="connsiteY4" fmla="*/ 126023 h 1082383"/>
              <a:gd name="connsiteX5" fmla="*/ 1127808 w 1127808"/>
              <a:gd name="connsiteY5" fmla="*/ 949705 h 1082383"/>
              <a:gd name="connsiteX6" fmla="*/ 0 w 1127808"/>
              <a:gd name="connsiteY6" fmla="*/ 997978 h 1082383"/>
              <a:gd name="connsiteX7" fmla="*/ 0 w 1127808"/>
              <a:gd name="connsiteY7" fmla="*/ 126023 h 1082383"/>
              <a:gd name="connsiteX0" fmla="*/ 0 w 1127808"/>
              <a:gd name="connsiteY0" fmla="*/ 126023 h 949705"/>
              <a:gd name="connsiteX1" fmla="*/ 126023 w 1127808"/>
              <a:gd name="connsiteY1" fmla="*/ 0 h 949705"/>
              <a:gd name="connsiteX2" fmla="*/ 174779 w 1127808"/>
              <a:gd name="connsiteY2" fmla="*/ 3410 h 949705"/>
              <a:gd name="connsiteX3" fmla="*/ 1001156 w 1127808"/>
              <a:gd name="connsiteY3" fmla="*/ 0 h 949705"/>
              <a:gd name="connsiteX4" fmla="*/ 1127179 w 1127808"/>
              <a:gd name="connsiteY4" fmla="*/ 126023 h 949705"/>
              <a:gd name="connsiteX5" fmla="*/ 1127808 w 1127808"/>
              <a:gd name="connsiteY5" fmla="*/ 949705 h 949705"/>
              <a:gd name="connsiteX6" fmla="*/ 0 w 1127808"/>
              <a:gd name="connsiteY6" fmla="*/ 126023 h 949705"/>
              <a:gd name="connsiteX0" fmla="*/ 1001785 w 1001785"/>
              <a:gd name="connsiteY0" fmla="*/ 949705 h 949705"/>
              <a:gd name="connsiteX1" fmla="*/ 0 w 1001785"/>
              <a:gd name="connsiteY1" fmla="*/ 0 h 949705"/>
              <a:gd name="connsiteX2" fmla="*/ 48756 w 1001785"/>
              <a:gd name="connsiteY2" fmla="*/ 3410 h 949705"/>
              <a:gd name="connsiteX3" fmla="*/ 875133 w 1001785"/>
              <a:gd name="connsiteY3" fmla="*/ 0 h 949705"/>
              <a:gd name="connsiteX4" fmla="*/ 1001156 w 1001785"/>
              <a:gd name="connsiteY4" fmla="*/ 126023 h 949705"/>
              <a:gd name="connsiteX5" fmla="*/ 1001785 w 1001785"/>
              <a:gd name="connsiteY5"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1345 w 952420"/>
              <a:gd name="connsiteY0" fmla="*/ 961491 h 961491"/>
              <a:gd name="connsiteX1" fmla="*/ 0 w 952420"/>
              <a:gd name="connsiteY1" fmla="*/ 3410 h 961491"/>
              <a:gd name="connsiteX2" fmla="*/ 826377 w 952420"/>
              <a:gd name="connsiteY2" fmla="*/ 0 h 961491"/>
              <a:gd name="connsiteX3" fmla="*/ 952400 w 952420"/>
              <a:gd name="connsiteY3" fmla="*/ 126023 h 961491"/>
              <a:gd name="connsiteX4" fmla="*/ 951345 w 952420"/>
              <a:gd name="connsiteY4" fmla="*/ 961491 h 96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20" h="961491">
                <a:moveTo>
                  <a:pt x="951345" y="961491"/>
                </a:moveTo>
                <a:cubicBezTo>
                  <a:pt x="947522" y="957893"/>
                  <a:pt x="903" y="3417"/>
                  <a:pt x="0" y="3410"/>
                </a:cubicBezTo>
                <a:lnTo>
                  <a:pt x="826377" y="0"/>
                </a:lnTo>
                <a:cubicBezTo>
                  <a:pt x="895978" y="0"/>
                  <a:pt x="952400" y="56422"/>
                  <a:pt x="952400" y="126023"/>
                </a:cubicBezTo>
                <a:cubicBezTo>
                  <a:pt x="952610" y="400584"/>
                  <a:pt x="951135" y="686930"/>
                  <a:pt x="951345" y="961491"/>
                </a:cubicBezTo>
                <a:close/>
              </a:path>
            </a:pathLst>
          </a:custGeo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9"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8FCD446D-8FE5-6EE2-A358-D4D94D6E8E1D}"/>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77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5"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DAD6AF8A-36C5-F92C-285F-3DC9FD06266B}"/>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71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gress_trees">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2F312-4D72-47FA-A88E-78E8DD605FF2}"/>
              </a:ext>
            </a:extLst>
          </p:cNvPr>
          <p:cNvGrpSpPr/>
          <p:nvPr userDrawn="1"/>
        </p:nvGrpSpPr>
        <p:grpSpPr>
          <a:xfrm>
            <a:off x="648284" y="1450249"/>
            <a:ext cx="4954566" cy="4382226"/>
            <a:chOff x="3816249" y="1703165"/>
            <a:chExt cx="4954566" cy="4382226"/>
          </a:xfrm>
        </p:grpSpPr>
        <p:sp>
          <p:nvSpPr>
            <p:cNvPr id="4" name="Rectangle 3">
              <a:extLst>
                <a:ext uri="{FF2B5EF4-FFF2-40B4-BE49-F238E27FC236}">
                  <a16:creationId xmlns:a16="http://schemas.microsoft.com/office/drawing/2014/main" id="{F5BA731D-7D65-4612-9C78-98D224ADFE2C}"/>
                </a:ext>
              </a:extLst>
            </p:cNvPr>
            <p:cNvSpPr/>
            <p:nvPr userDrawn="1"/>
          </p:nvSpPr>
          <p:spPr>
            <a:xfrm>
              <a:off x="5748338" y="2056344"/>
              <a:ext cx="847725" cy="3714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5E8A12D-FF71-4B97-8FE2-0EBF061BB98D}"/>
                </a:ext>
              </a:extLst>
            </p:cNvPr>
            <p:cNvSpPr/>
            <p:nvPr userDrawn="1"/>
          </p:nvSpPr>
          <p:spPr>
            <a:xfrm>
              <a:off x="5748338" y="3158293"/>
              <a:ext cx="847725" cy="3047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1F6E864-A493-40F7-9936-044A1994E5BD}"/>
                </a:ext>
              </a:extLst>
            </p:cNvPr>
            <p:cNvSpPr/>
            <p:nvPr userDrawn="1"/>
          </p:nvSpPr>
          <p:spPr>
            <a:xfrm>
              <a:off x="5748338" y="4034606"/>
              <a:ext cx="847725" cy="3047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EDCE4EDC-FAD4-4D2A-ADDD-B2D934E48A75}"/>
                </a:ext>
              </a:extLst>
            </p:cNvPr>
            <p:cNvSpPr/>
            <p:nvPr userDrawn="1"/>
          </p:nvSpPr>
          <p:spPr>
            <a:xfrm>
              <a:off x="5748338" y="5002021"/>
              <a:ext cx="847725" cy="371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5D3BE52-E6D5-4F86-A594-760F782C69D2}"/>
                </a:ext>
              </a:extLst>
            </p:cNvPr>
            <p:cNvSpPr/>
            <p:nvPr userDrawn="1"/>
          </p:nvSpPr>
          <p:spPr>
            <a:xfrm>
              <a:off x="5748338" y="5726676"/>
              <a:ext cx="847725" cy="3047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4C0E3429-878A-4235-BA2E-20982C65B670}"/>
                </a:ext>
              </a:extLst>
            </p:cNvPr>
            <p:cNvSpPr/>
            <p:nvPr userDrawn="1"/>
          </p:nvSpPr>
          <p:spPr>
            <a:xfrm>
              <a:off x="5699397" y="2011837"/>
              <a:ext cx="960484" cy="2369663"/>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1" name="Rectangle 10">
              <a:extLst>
                <a:ext uri="{FF2B5EF4-FFF2-40B4-BE49-F238E27FC236}">
                  <a16:creationId xmlns:a16="http://schemas.microsoft.com/office/drawing/2014/main" id="{531A000A-8B1B-4B65-A262-F9B4D7EB892B}"/>
                </a:ext>
              </a:extLst>
            </p:cNvPr>
            <p:cNvSpPr/>
            <p:nvPr userDrawn="1"/>
          </p:nvSpPr>
          <p:spPr>
            <a:xfrm>
              <a:off x="5699397" y="4930815"/>
              <a:ext cx="960484" cy="498656"/>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2" name="Rectangle 11">
              <a:extLst>
                <a:ext uri="{FF2B5EF4-FFF2-40B4-BE49-F238E27FC236}">
                  <a16:creationId xmlns:a16="http://schemas.microsoft.com/office/drawing/2014/main" id="{EDF673F9-F00C-46E7-BECC-8068ED0CBB16}"/>
                </a:ext>
              </a:extLst>
            </p:cNvPr>
            <p:cNvSpPr/>
            <p:nvPr userDrawn="1"/>
          </p:nvSpPr>
          <p:spPr>
            <a:xfrm>
              <a:off x="5699397" y="5662330"/>
              <a:ext cx="960484" cy="423061"/>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grpSp>
          <p:nvGrpSpPr>
            <p:cNvPr id="13" name="Group 12">
              <a:extLst>
                <a:ext uri="{FF2B5EF4-FFF2-40B4-BE49-F238E27FC236}">
                  <a16:creationId xmlns:a16="http://schemas.microsoft.com/office/drawing/2014/main" id="{33E7766C-1E91-48F7-8FB0-F630BD35C0AD}"/>
                </a:ext>
              </a:extLst>
            </p:cNvPr>
            <p:cNvGrpSpPr/>
            <p:nvPr userDrawn="1"/>
          </p:nvGrpSpPr>
          <p:grpSpPr>
            <a:xfrm>
              <a:off x="4937234" y="2229261"/>
              <a:ext cx="731631" cy="3670546"/>
              <a:chOff x="8303456" y="3538249"/>
              <a:chExt cx="1153698" cy="5788025"/>
            </a:xfrm>
          </p:grpSpPr>
          <p:sp>
            <p:nvSpPr>
              <p:cNvPr id="64" name="object 54">
                <a:extLst>
                  <a:ext uri="{FF2B5EF4-FFF2-40B4-BE49-F238E27FC236}">
                    <a16:creationId xmlns:a16="http://schemas.microsoft.com/office/drawing/2014/main" id="{942A3C8C-3BB0-4B73-8D87-1732E6B8F6B0}"/>
                  </a:ext>
                </a:extLst>
              </p:cNvPr>
              <p:cNvSpPr/>
              <p:nvPr/>
            </p:nvSpPr>
            <p:spPr>
              <a:xfrm>
                <a:off x="8591014" y="3538249"/>
                <a:ext cx="866140" cy="5788025"/>
              </a:xfrm>
              <a:custGeom>
                <a:avLst/>
                <a:gdLst/>
                <a:ahLst/>
                <a:cxnLst/>
                <a:rect l="l" t="t" r="r" b="b"/>
                <a:pathLst>
                  <a:path w="866140" h="5788025">
                    <a:moveTo>
                      <a:pt x="865847" y="0"/>
                    </a:moveTo>
                    <a:lnTo>
                      <a:pt x="0" y="0"/>
                    </a:lnTo>
                    <a:lnTo>
                      <a:pt x="0" y="5787635"/>
                    </a:lnTo>
                    <a:lnTo>
                      <a:pt x="865847" y="5787635"/>
                    </a:lnTo>
                  </a:path>
                </a:pathLst>
              </a:custGeom>
              <a:ln w="9528">
                <a:solidFill>
                  <a:schemeClr val="bg2"/>
                </a:solidFill>
              </a:ln>
            </p:spPr>
            <p:txBody>
              <a:bodyPr wrap="square" lIns="0" tIns="0" rIns="0" bIns="0" rtlCol="0"/>
              <a:lstStyle/>
              <a:p>
                <a:endParaRPr dirty="0"/>
              </a:p>
            </p:txBody>
          </p:sp>
          <p:sp>
            <p:nvSpPr>
              <p:cNvPr id="65" name="object 56">
                <a:extLst>
                  <a:ext uri="{FF2B5EF4-FFF2-40B4-BE49-F238E27FC236}">
                    <a16:creationId xmlns:a16="http://schemas.microsoft.com/office/drawing/2014/main" id="{DFD8ACE5-0FB6-43E0-AD54-E4FC28C27ECF}"/>
                  </a:ext>
                </a:extLst>
              </p:cNvPr>
              <p:cNvSpPr/>
              <p:nvPr/>
            </p:nvSpPr>
            <p:spPr>
              <a:xfrm>
                <a:off x="8303456" y="6341573"/>
                <a:ext cx="287020" cy="0"/>
              </a:xfrm>
              <a:custGeom>
                <a:avLst/>
                <a:gdLst/>
                <a:ahLst/>
                <a:cxnLst/>
                <a:rect l="l" t="t" r="r" b="b"/>
                <a:pathLst>
                  <a:path w="287020">
                    <a:moveTo>
                      <a:pt x="286420" y="0"/>
                    </a:moveTo>
                    <a:lnTo>
                      <a:pt x="0" y="0"/>
                    </a:lnTo>
                  </a:path>
                </a:pathLst>
              </a:custGeom>
              <a:ln w="9528">
                <a:solidFill>
                  <a:schemeClr val="bg2"/>
                </a:solidFill>
              </a:ln>
            </p:spPr>
            <p:txBody>
              <a:bodyPr wrap="square" lIns="0" tIns="0" rIns="0" bIns="0" rtlCol="0"/>
              <a:lstStyle/>
              <a:p>
                <a:endParaRPr dirty="0"/>
              </a:p>
            </p:txBody>
          </p:sp>
          <p:sp>
            <p:nvSpPr>
              <p:cNvPr id="66" name="object 57">
                <a:extLst>
                  <a:ext uri="{FF2B5EF4-FFF2-40B4-BE49-F238E27FC236}">
                    <a16:creationId xmlns:a16="http://schemas.microsoft.com/office/drawing/2014/main" id="{4D92DE4C-11B5-441C-8A8C-516F69EF393E}"/>
                  </a:ext>
                </a:extLst>
              </p:cNvPr>
              <p:cNvSpPr/>
              <p:nvPr/>
            </p:nvSpPr>
            <p:spPr>
              <a:xfrm>
                <a:off x="8591014" y="5223918"/>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sp>
            <p:nvSpPr>
              <p:cNvPr id="67" name="object 58">
                <a:extLst>
                  <a:ext uri="{FF2B5EF4-FFF2-40B4-BE49-F238E27FC236}">
                    <a16:creationId xmlns:a16="http://schemas.microsoft.com/office/drawing/2014/main" id="{00C43B20-988D-4A61-AD25-80E2B49AA9E8}"/>
                  </a:ext>
                </a:extLst>
              </p:cNvPr>
              <p:cNvSpPr/>
              <p:nvPr/>
            </p:nvSpPr>
            <p:spPr>
              <a:xfrm>
                <a:off x="8591014" y="6614306"/>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sp>
            <p:nvSpPr>
              <p:cNvPr id="68" name="object 59">
                <a:extLst>
                  <a:ext uri="{FF2B5EF4-FFF2-40B4-BE49-F238E27FC236}">
                    <a16:creationId xmlns:a16="http://schemas.microsoft.com/office/drawing/2014/main" id="{8B321F7C-CFED-40FA-8DC7-404F48D661EE}"/>
                  </a:ext>
                </a:extLst>
              </p:cNvPr>
              <p:cNvSpPr/>
              <p:nvPr/>
            </p:nvSpPr>
            <p:spPr>
              <a:xfrm>
                <a:off x="8591014" y="8228714"/>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grpSp>
        <p:grpSp>
          <p:nvGrpSpPr>
            <p:cNvPr id="14" name="Group 13">
              <a:extLst>
                <a:ext uri="{FF2B5EF4-FFF2-40B4-BE49-F238E27FC236}">
                  <a16:creationId xmlns:a16="http://schemas.microsoft.com/office/drawing/2014/main" id="{711536AF-09FB-4341-8A05-4868BE14E492}"/>
                </a:ext>
              </a:extLst>
            </p:cNvPr>
            <p:cNvGrpSpPr/>
            <p:nvPr userDrawn="1"/>
          </p:nvGrpSpPr>
          <p:grpSpPr>
            <a:xfrm>
              <a:off x="6708822" y="1783740"/>
              <a:ext cx="432243" cy="926123"/>
              <a:chOff x="11046259" y="2804684"/>
              <a:chExt cx="686094" cy="1470025"/>
            </a:xfrm>
          </p:grpSpPr>
          <p:sp>
            <p:nvSpPr>
              <p:cNvPr id="58" name="object 37">
                <a:extLst>
                  <a:ext uri="{FF2B5EF4-FFF2-40B4-BE49-F238E27FC236}">
                    <a16:creationId xmlns:a16="http://schemas.microsoft.com/office/drawing/2014/main" id="{09F6CCAA-6EC7-4E15-B6E1-EA2CFC630FCE}"/>
                  </a:ext>
                </a:extLst>
              </p:cNvPr>
              <p:cNvSpPr/>
              <p:nvPr/>
            </p:nvSpPr>
            <p:spPr>
              <a:xfrm>
                <a:off x="11388818" y="2804684"/>
                <a:ext cx="343535" cy="1470025"/>
              </a:xfrm>
              <a:custGeom>
                <a:avLst/>
                <a:gdLst/>
                <a:ahLst/>
                <a:cxnLst/>
                <a:rect l="l" t="t" r="r" b="b"/>
                <a:pathLst>
                  <a:path w="343534" h="1470025">
                    <a:moveTo>
                      <a:pt x="343047" y="0"/>
                    </a:moveTo>
                    <a:lnTo>
                      <a:pt x="0" y="0"/>
                    </a:lnTo>
                    <a:lnTo>
                      <a:pt x="0" y="1469766"/>
                    </a:lnTo>
                    <a:lnTo>
                      <a:pt x="343047" y="1469766"/>
                    </a:lnTo>
                  </a:path>
                </a:pathLst>
              </a:custGeom>
              <a:ln w="9528">
                <a:solidFill>
                  <a:schemeClr val="bg2"/>
                </a:solidFill>
              </a:ln>
            </p:spPr>
            <p:txBody>
              <a:bodyPr wrap="square" lIns="0" tIns="0" rIns="0" bIns="0" rtlCol="0"/>
              <a:lstStyle/>
              <a:p>
                <a:endParaRPr dirty="0"/>
              </a:p>
            </p:txBody>
          </p:sp>
          <p:sp>
            <p:nvSpPr>
              <p:cNvPr id="59" name="object 38">
                <a:extLst>
                  <a:ext uri="{FF2B5EF4-FFF2-40B4-BE49-F238E27FC236}">
                    <a16:creationId xmlns:a16="http://schemas.microsoft.com/office/drawing/2014/main" id="{1B769D48-ACEF-4DF2-AC33-176E1BF38AC5}"/>
                  </a:ext>
                </a:extLst>
              </p:cNvPr>
              <p:cNvSpPr/>
              <p:nvPr/>
            </p:nvSpPr>
            <p:spPr>
              <a:xfrm>
                <a:off x="11389739" y="309864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0" name="object 39">
                <a:extLst>
                  <a:ext uri="{FF2B5EF4-FFF2-40B4-BE49-F238E27FC236}">
                    <a16:creationId xmlns:a16="http://schemas.microsoft.com/office/drawing/2014/main" id="{2533EE28-5B34-489F-8D7F-38FC0E4364A3}"/>
                  </a:ext>
                </a:extLst>
              </p:cNvPr>
              <p:cNvSpPr/>
              <p:nvPr/>
            </p:nvSpPr>
            <p:spPr>
              <a:xfrm>
                <a:off x="11389739" y="339259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1" name="object 40">
                <a:extLst>
                  <a:ext uri="{FF2B5EF4-FFF2-40B4-BE49-F238E27FC236}">
                    <a16:creationId xmlns:a16="http://schemas.microsoft.com/office/drawing/2014/main" id="{48BE2EBC-4F13-44B4-89CE-20815D34E261}"/>
                  </a:ext>
                </a:extLst>
              </p:cNvPr>
              <p:cNvSpPr/>
              <p:nvPr/>
            </p:nvSpPr>
            <p:spPr>
              <a:xfrm>
                <a:off x="11046259" y="353957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2" name="object 51">
                <a:extLst>
                  <a:ext uri="{FF2B5EF4-FFF2-40B4-BE49-F238E27FC236}">
                    <a16:creationId xmlns:a16="http://schemas.microsoft.com/office/drawing/2014/main" id="{5BAF2305-955D-4AB1-A9ED-BEDCC673ECE7}"/>
                  </a:ext>
                </a:extLst>
              </p:cNvPr>
              <p:cNvSpPr/>
              <p:nvPr/>
            </p:nvSpPr>
            <p:spPr>
              <a:xfrm>
                <a:off x="11389739" y="368655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3" name="object 53">
                <a:extLst>
                  <a:ext uri="{FF2B5EF4-FFF2-40B4-BE49-F238E27FC236}">
                    <a16:creationId xmlns:a16="http://schemas.microsoft.com/office/drawing/2014/main" id="{6E98196E-1B5D-44E4-8607-428BAE03FC1C}"/>
                  </a:ext>
                </a:extLst>
              </p:cNvPr>
              <p:cNvSpPr/>
              <p:nvPr/>
            </p:nvSpPr>
            <p:spPr>
              <a:xfrm>
                <a:off x="11389739" y="398051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15" name="Rectangle 14">
              <a:extLst>
                <a:ext uri="{FF2B5EF4-FFF2-40B4-BE49-F238E27FC236}">
                  <a16:creationId xmlns:a16="http://schemas.microsoft.com/office/drawing/2014/main" id="{8ED5B87C-C858-45D5-B422-57521FB430EA}"/>
                </a:ext>
              </a:extLst>
            </p:cNvPr>
            <p:cNvSpPr/>
            <p:nvPr userDrawn="1"/>
          </p:nvSpPr>
          <p:spPr>
            <a:xfrm>
              <a:off x="3816249" y="3860802"/>
              <a:ext cx="1089340" cy="296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F9AEC7D7-B500-4304-A412-834BC87690DC}"/>
                </a:ext>
              </a:extLst>
            </p:cNvPr>
            <p:cNvSpPr/>
            <p:nvPr userDrawn="1"/>
          </p:nvSpPr>
          <p:spPr>
            <a:xfrm>
              <a:off x="7189206" y="1703165"/>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396EA675-BAF7-49C8-A803-4DBEF140401B}"/>
                </a:ext>
              </a:extLst>
            </p:cNvPr>
            <p:cNvSpPr/>
            <p:nvPr userDrawn="1"/>
          </p:nvSpPr>
          <p:spPr>
            <a:xfrm>
              <a:off x="7189206" y="262323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3ADE96A4-C6A3-4EF5-AC1F-38E71A911EB5}"/>
                </a:ext>
              </a:extLst>
            </p:cNvPr>
            <p:cNvSpPr/>
            <p:nvPr userDrawn="1"/>
          </p:nvSpPr>
          <p:spPr>
            <a:xfrm>
              <a:off x="7189206" y="2439221"/>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31E6309F-3779-4EE0-AC62-0CB9DA53DD1C}"/>
                </a:ext>
              </a:extLst>
            </p:cNvPr>
            <p:cNvSpPr/>
            <p:nvPr userDrawn="1"/>
          </p:nvSpPr>
          <p:spPr>
            <a:xfrm>
              <a:off x="7189206" y="2255207"/>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6A80551A-BB1F-4A95-AB97-B6C91E4279BF}"/>
                </a:ext>
              </a:extLst>
            </p:cNvPr>
            <p:cNvSpPr/>
            <p:nvPr userDrawn="1"/>
          </p:nvSpPr>
          <p:spPr>
            <a:xfrm>
              <a:off x="7189206" y="207119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AF1D6868-83FC-48FC-8906-5AC6892DB0DE}"/>
                </a:ext>
              </a:extLst>
            </p:cNvPr>
            <p:cNvSpPr/>
            <p:nvPr userDrawn="1"/>
          </p:nvSpPr>
          <p:spPr>
            <a:xfrm>
              <a:off x="7189206" y="1887179"/>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561F61CB-16EE-4471-844D-C33077001F39}"/>
                </a:ext>
              </a:extLst>
            </p:cNvPr>
            <p:cNvSpPr/>
            <p:nvPr userDrawn="1"/>
          </p:nvSpPr>
          <p:spPr>
            <a:xfrm>
              <a:off x="7189206" y="2856483"/>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A474D864-87C2-4D86-88E2-5F4D42209C8D}"/>
                </a:ext>
              </a:extLst>
            </p:cNvPr>
            <p:cNvSpPr/>
            <p:nvPr userDrawn="1"/>
          </p:nvSpPr>
          <p:spPr>
            <a:xfrm>
              <a:off x="7189206" y="3592539"/>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CCDE12D0-F2DF-4EA0-B30F-78C54C81857A}"/>
                </a:ext>
              </a:extLst>
            </p:cNvPr>
            <p:cNvSpPr/>
            <p:nvPr userDrawn="1"/>
          </p:nvSpPr>
          <p:spPr>
            <a:xfrm>
              <a:off x="7189206" y="3408525"/>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FF4A5F47-FA19-4C74-BF00-0F79253FAFF6}"/>
                </a:ext>
              </a:extLst>
            </p:cNvPr>
            <p:cNvSpPr/>
            <p:nvPr userDrawn="1"/>
          </p:nvSpPr>
          <p:spPr>
            <a:xfrm>
              <a:off x="7189206" y="3224511"/>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FBD1EA2A-9C1E-4FB8-8C96-459A235669AA}"/>
                </a:ext>
              </a:extLst>
            </p:cNvPr>
            <p:cNvSpPr/>
            <p:nvPr userDrawn="1"/>
          </p:nvSpPr>
          <p:spPr>
            <a:xfrm>
              <a:off x="7189206" y="3040497"/>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6230EE23-24EB-4C2A-A145-23641EB240C9}"/>
                </a:ext>
              </a:extLst>
            </p:cNvPr>
            <p:cNvSpPr/>
            <p:nvPr userDrawn="1"/>
          </p:nvSpPr>
          <p:spPr>
            <a:xfrm>
              <a:off x="7189206" y="3820780"/>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252533AC-213D-423C-B982-C0EB0749F48D}"/>
                </a:ext>
              </a:extLst>
            </p:cNvPr>
            <p:cNvSpPr/>
            <p:nvPr userDrawn="1"/>
          </p:nvSpPr>
          <p:spPr>
            <a:xfrm>
              <a:off x="7189206" y="4372822"/>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32BF3D77-1DCA-466A-B184-4DCAD8C633A0}"/>
                </a:ext>
              </a:extLst>
            </p:cNvPr>
            <p:cNvSpPr/>
            <p:nvPr userDrawn="1"/>
          </p:nvSpPr>
          <p:spPr>
            <a:xfrm>
              <a:off x="7189206" y="4188808"/>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16557F93-CB39-46B9-9597-C137C0C87326}"/>
                </a:ext>
              </a:extLst>
            </p:cNvPr>
            <p:cNvSpPr/>
            <p:nvPr userDrawn="1"/>
          </p:nvSpPr>
          <p:spPr>
            <a:xfrm>
              <a:off x="7189206" y="4004794"/>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7AE972F7-505D-4914-9C54-CB1B6BB3943D}"/>
                </a:ext>
              </a:extLst>
            </p:cNvPr>
            <p:cNvSpPr/>
            <p:nvPr userDrawn="1"/>
          </p:nvSpPr>
          <p:spPr>
            <a:xfrm>
              <a:off x="7189206" y="4732437"/>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Rectangle 31">
              <a:extLst>
                <a:ext uri="{FF2B5EF4-FFF2-40B4-BE49-F238E27FC236}">
                  <a16:creationId xmlns:a16="http://schemas.microsoft.com/office/drawing/2014/main" id="{2C49CF31-6E32-49AC-B824-3AF7B3877F5F}"/>
                </a:ext>
              </a:extLst>
            </p:cNvPr>
            <p:cNvSpPr/>
            <p:nvPr userDrawn="1"/>
          </p:nvSpPr>
          <p:spPr>
            <a:xfrm>
              <a:off x="7189206" y="5468493"/>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id="{B83736F1-570F-4DAF-859E-ACCF963D4FB3}"/>
                </a:ext>
              </a:extLst>
            </p:cNvPr>
            <p:cNvSpPr/>
            <p:nvPr userDrawn="1"/>
          </p:nvSpPr>
          <p:spPr>
            <a:xfrm>
              <a:off x="7189206" y="5284479"/>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9C21A638-2888-4CE3-B7B2-9D77567DCB3A}"/>
                </a:ext>
              </a:extLst>
            </p:cNvPr>
            <p:cNvSpPr/>
            <p:nvPr userDrawn="1"/>
          </p:nvSpPr>
          <p:spPr>
            <a:xfrm>
              <a:off x="7189206" y="5100465"/>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id="{A8549737-88D2-4913-B2E8-5FB149950373}"/>
                </a:ext>
              </a:extLst>
            </p:cNvPr>
            <p:cNvSpPr/>
            <p:nvPr userDrawn="1"/>
          </p:nvSpPr>
          <p:spPr>
            <a:xfrm>
              <a:off x="7189206" y="4916451"/>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id="{048BC6BD-E231-4227-A7FA-5E98E640D9C0}"/>
                </a:ext>
              </a:extLst>
            </p:cNvPr>
            <p:cNvSpPr/>
            <p:nvPr userDrawn="1"/>
          </p:nvSpPr>
          <p:spPr>
            <a:xfrm>
              <a:off x="7189206" y="5878994"/>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id="{545A880A-4CE2-4507-B26D-5802BEA85EBA}"/>
                </a:ext>
              </a:extLst>
            </p:cNvPr>
            <p:cNvSpPr/>
            <p:nvPr userDrawn="1"/>
          </p:nvSpPr>
          <p:spPr>
            <a:xfrm>
              <a:off x="7189206" y="5694980"/>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8" name="Group 37">
              <a:extLst>
                <a:ext uri="{FF2B5EF4-FFF2-40B4-BE49-F238E27FC236}">
                  <a16:creationId xmlns:a16="http://schemas.microsoft.com/office/drawing/2014/main" id="{23FF82FA-FD09-4691-89C5-490F916B1250}"/>
                </a:ext>
              </a:extLst>
            </p:cNvPr>
            <p:cNvGrpSpPr/>
            <p:nvPr userDrawn="1"/>
          </p:nvGrpSpPr>
          <p:grpSpPr>
            <a:xfrm>
              <a:off x="6705897" y="2958466"/>
              <a:ext cx="429187" cy="736057"/>
              <a:chOff x="11046259" y="4635800"/>
              <a:chExt cx="686094" cy="1176655"/>
            </a:xfrm>
          </p:grpSpPr>
          <p:sp>
            <p:nvSpPr>
              <p:cNvPr id="53" name="object 42">
                <a:extLst>
                  <a:ext uri="{FF2B5EF4-FFF2-40B4-BE49-F238E27FC236}">
                    <a16:creationId xmlns:a16="http://schemas.microsoft.com/office/drawing/2014/main" id="{AD4F50FC-6C78-403D-92E6-1BD87D460C39}"/>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dirty="0"/>
              </a:p>
            </p:txBody>
          </p:sp>
          <p:sp>
            <p:nvSpPr>
              <p:cNvPr id="54" name="object 43">
                <a:extLst>
                  <a:ext uri="{FF2B5EF4-FFF2-40B4-BE49-F238E27FC236}">
                    <a16:creationId xmlns:a16="http://schemas.microsoft.com/office/drawing/2014/main" id="{41B761BA-B7EF-450A-9EFC-F496DF9C87D5}"/>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5" name="object 44">
                <a:extLst>
                  <a:ext uri="{FF2B5EF4-FFF2-40B4-BE49-F238E27FC236}">
                    <a16:creationId xmlns:a16="http://schemas.microsoft.com/office/drawing/2014/main" id="{0BDF761F-EF1F-400B-BDAF-72D892321C94}"/>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6" name="object 49">
                <a:extLst>
                  <a:ext uri="{FF2B5EF4-FFF2-40B4-BE49-F238E27FC236}">
                    <a16:creationId xmlns:a16="http://schemas.microsoft.com/office/drawing/2014/main" id="{F1A0AA26-6DFC-4924-B3FE-8C1D86A166B9}"/>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7" name="object 52">
                <a:extLst>
                  <a:ext uri="{FF2B5EF4-FFF2-40B4-BE49-F238E27FC236}">
                    <a16:creationId xmlns:a16="http://schemas.microsoft.com/office/drawing/2014/main" id="{4E41B1CE-4A6D-42BD-AF80-B294E828C288}"/>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39" name="Group 38">
              <a:extLst>
                <a:ext uri="{FF2B5EF4-FFF2-40B4-BE49-F238E27FC236}">
                  <a16:creationId xmlns:a16="http://schemas.microsoft.com/office/drawing/2014/main" id="{47B4A28E-41FF-4CEF-B097-1C3717800D21}"/>
                </a:ext>
              </a:extLst>
            </p:cNvPr>
            <p:cNvGrpSpPr/>
            <p:nvPr userDrawn="1"/>
          </p:nvGrpSpPr>
          <p:grpSpPr>
            <a:xfrm>
              <a:off x="6705897" y="3895783"/>
              <a:ext cx="435966" cy="560460"/>
              <a:chOff x="11046259" y="6173067"/>
              <a:chExt cx="686094" cy="882015"/>
            </a:xfrm>
          </p:grpSpPr>
          <p:sp>
            <p:nvSpPr>
              <p:cNvPr id="49" name="object 46">
                <a:extLst>
                  <a:ext uri="{FF2B5EF4-FFF2-40B4-BE49-F238E27FC236}">
                    <a16:creationId xmlns:a16="http://schemas.microsoft.com/office/drawing/2014/main" id="{3C1293A9-CACB-4E58-A234-FF67C5D5406D}"/>
                  </a:ext>
                </a:extLst>
              </p:cNvPr>
              <p:cNvSpPr/>
              <p:nvPr/>
            </p:nvSpPr>
            <p:spPr>
              <a:xfrm>
                <a:off x="11388818" y="6173067"/>
                <a:ext cx="343535" cy="882015"/>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79F2C5CE-538A-459E-A14C-BAFF3C62557A}"/>
                  </a:ext>
                </a:extLst>
              </p:cNvPr>
              <p:cNvSpPr/>
              <p:nvPr/>
            </p:nvSpPr>
            <p:spPr>
              <a:xfrm>
                <a:off x="11389739" y="6467029"/>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ED0316DD-B6CA-445C-ABF7-15AC14E5E95A}"/>
                  </a:ext>
                </a:extLst>
              </p:cNvPr>
              <p:cNvSpPr/>
              <p:nvPr/>
            </p:nvSpPr>
            <p:spPr>
              <a:xfrm>
                <a:off x="11046259" y="661407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2" name="object 50">
                <a:extLst>
                  <a:ext uri="{FF2B5EF4-FFF2-40B4-BE49-F238E27FC236}">
                    <a16:creationId xmlns:a16="http://schemas.microsoft.com/office/drawing/2014/main" id="{C828BD15-C5FB-4EE7-8AD5-88B38D204150}"/>
                  </a:ext>
                </a:extLst>
              </p:cNvPr>
              <p:cNvSpPr/>
              <p:nvPr/>
            </p:nvSpPr>
            <p:spPr>
              <a:xfrm>
                <a:off x="11389739" y="676098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40" name="Group 39">
              <a:extLst>
                <a:ext uri="{FF2B5EF4-FFF2-40B4-BE49-F238E27FC236}">
                  <a16:creationId xmlns:a16="http://schemas.microsoft.com/office/drawing/2014/main" id="{559ABA7C-2785-4294-A520-8B4D33D4810F}"/>
                </a:ext>
              </a:extLst>
            </p:cNvPr>
            <p:cNvGrpSpPr/>
            <p:nvPr userDrawn="1"/>
          </p:nvGrpSpPr>
          <p:grpSpPr>
            <a:xfrm>
              <a:off x="6705897" y="4812668"/>
              <a:ext cx="429187" cy="736057"/>
              <a:chOff x="11046259" y="4635800"/>
              <a:chExt cx="686094" cy="1176655"/>
            </a:xfrm>
          </p:grpSpPr>
          <p:sp>
            <p:nvSpPr>
              <p:cNvPr id="44" name="object 42">
                <a:extLst>
                  <a:ext uri="{FF2B5EF4-FFF2-40B4-BE49-F238E27FC236}">
                    <a16:creationId xmlns:a16="http://schemas.microsoft.com/office/drawing/2014/main" id="{EB02CC0C-E15D-4705-844F-775A3402C6B5}"/>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dirty="0"/>
              </a:p>
            </p:txBody>
          </p:sp>
          <p:sp>
            <p:nvSpPr>
              <p:cNvPr id="45" name="object 43">
                <a:extLst>
                  <a:ext uri="{FF2B5EF4-FFF2-40B4-BE49-F238E27FC236}">
                    <a16:creationId xmlns:a16="http://schemas.microsoft.com/office/drawing/2014/main" id="{80245BD4-63D5-4628-A93F-791FCEBA76E2}"/>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6" name="object 44">
                <a:extLst>
                  <a:ext uri="{FF2B5EF4-FFF2-40B4-BE49-F238E27FC236}">
                    <a16:creationId xmlns:a16="http://schemas.microsoft.com/office/drawing/2014/main" id="{F6BB1ABC-23A1-4B7D-82DE-3DA377E6AE75}"/>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7" name="object 49">
                <a:extLst>
                  <a:ext uri="{FF2B5EF4-FFF2-40B4-BE49-F238E27FC236}">
                    <a16:creationId xmlns:a16="http://schemas.microsoft.com/office/drawing/2014/main" id="{DD7F16A0-87DB-4A1D-81E6-C9BA6BED686D}"/>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8" name="object 52">
                <a:extLst>
                  <a:ext uri="{FF2B5EF4-FFF2-40B4-BE49-F238E27FC236}">
                    <a16:creationId xmlns:a16="http://schemas.microsoft.com/office/drawing/2014/main" id="{4D55BFC2-1EBA-4EF2-9FE5-CF64DDCF7685}"/>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41" name="Group 40">
              <a:extLst>
                <a:ext uri="{FF2B5EF4-FFF2-40B4-BE49-F238E27FC236}">
                  <a16:creationId xmlns:a16="http://schemas.microsoft.com/office/drawing/2014/main" id="{4E12985B-4BA0-4A99-9944-7877F6227557}"/>
                </a:ext>
              </a:extLst>
            </p:cNvPr>
            <p:cNvGrpSpPr/>
            <p:nvPr userDrawn="1"/>
          </p:nvGrpSpPr>
          <p:grpSpPr>
            <a:xfrm>
              <a:off x="6705896" y="5783203"/>
              <a:ext cx="435745" cy="186726"/>
              <a:chOff x="9293659" y="6012696"/>
              <a:chExt cx="686094" cy="294005"/>
            </a:xfrm>
          </p:grpSpPr>
          <p:sp>
            <p:nvSpPr>
              <p:cNvPr id="42" name="object 14">
                <a:extLst>
                  <a:ext uri="{FF2B5EF4-FFF2-40B4-BE49-F238E27FC236}">
                    <a16:creationId xmlns:a16="http://schemas.microsoft.com/office/drawing/2014/main" id="{C9F87C3D-4ED6-4C82-92FF-1962C56724A3}"/>
                  </a:ext>
                </a:extLst>
              </p:cNvPr>
              <p:cNvSpPr/>
              <p:nvPr/>
            </p:nvSpPr>
            <p:spPr>
              <a:xfrm>
                <a:off x="9636218" y="6012696"/>
                <a:ext cx="343535" cy="294005"/>
              </a:xfrm>
              <a:custGeom>
                <a:avLst/>
                <a:gdLst/>
                <a:ahLst/>
                <a:cxnLst/>
                <a:rect l="l" t="t" r="r" b="b"/>
                <a:pathLst>
                  <a:path w="343534" h="294004">
                    <a:moveTo>
                      <a:pt x="343047" y="0"/>
                    </a:moveTo>
                    <a:lnTo>
                      <a:pt x="0" y="0"/>
                    </a:lnTo>
                    <a:lnTo>
                      <a:pt x="0" y="294001"/>
                    </a:lnTo>
                    <a:lnTo>
                      <a:pt x="343047" y="294001"/>
                    </a:lnTo>
                  </a:path>
                </a:pathLst>
              </a:custGeom>
              <a:ln w="9528">
                <a:solidFill>
                  <a:schemeClr val="bg2"/>
                </a:solidFill>
              </a:ln>
            </p:spPr>
            <p:txBody>
              <a:bodyPr wrap="square" lIns="0" tIns="0" rIns="0" bIns="0" rtlCol="0"/>
              <a:lstStyle/>
              <a:p>
                <a:endParaRPr dirty="0"/>
              </a:p>
            </p:txBody>
          </p:sp>
          <p:sp>
            <p:nvSpPr>
              <p:cNvPr id="43" name="object 15">
                <a:extLst>
                  <a:ext uri="{FF2B5EF4-FFF2-40B4-BE49-F238E27FC236}">
                    <a16:creationId xmlns:a16="http://schemas.microsoft.com/office/drawing/2014/main" id="{D0FD4176-4253-4F48-9A21-EBCCAE3FFF9C}"/>
                  </a:ext>
                </a:extLst>
              </p:cNvPr>
              <p:cNvSpPr/>
              <p:nvPr/>
            </p:nvSpPr>
            <p:spPr>
              <a:xfrm>
                <a:off x="9293659" y="615970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grpSp>
        <p:nvGrpSpPr>
          <p:cNvPr id="69" name="Group 68">
            <a:extLst>
              <a:ext uri="{FF2B5EF4-FFF2-40B4-BE49-F238E27FC236}">
                <a16:creationId xmlns:a16="http://schemas.microsoft.com/office/drawing/2014/main" id="{1C2E4954-3A93-4A9F-8EDB-F438631D103B}"/>
              </a:ext>
            </a:extLst>
          </p:cNvPr>
          <p:cNvGrpSpPr/>
          <p:nvPr userDrawn="1"/>
        </p:nvGrpSpPr>
        <p:grpSpPr>
          <a:xfrm>
            <a:off x="6004775" y="1485870"/>
            <a:ext cx="5558259" cy="4132939"/>
            <a:chOff x="2247759" y="1703164"/>
            <a:chExt cx="6965895" cy="4132939"/>
          </a:xfrm>
        </p:grpSpPr>
        <p:sp>
          <p:nvSpPr>
            <p:cNvPr id="70" name="Rectangle 69">
              <a:extLst>
                <a:ext uri="{FF2B5EF4-FFF2-40B4-BE49-F238E27FC236}">
                  <a16:creationId xmlns:a16="http://schemas.microsoft.com/office/drawing/2014/main" id="{A82641AF-6E72-4DA0-B286-ED388A3990F7}"/>
                </a:ext>
              </a:extLst>
            </p:cNvPr>
            <p:cNvSpPr/>
            <p:nvPr userDrawn="1"/>
          </p:nvSpPr>
          <p:spPr>
            <a:xfrm>
              <a:off x="2247760" y="1703164"/>
              <a:ext cx="1477480" cy="836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grpSp>
          <p:nvGrpSpPr>
            <p:cNvPr id="71" name="Group 70">
              <a:extLst>
                <a:ext uri="{FF2B5EF4-FFF2-40B4-BE49-F238E27FC236}">
                  <a16:creationId xmlns:a16="http://schemas.microsoft.com/office/drawing/2014/main" id="{B40ADBD0-B7E7-49DF-BB2A-0508E4FEA188}"/>
                </a:ext>
              </a:extLst>
            </p:cNvPr>
            <p:cNvGrpSpPr/>
            <p:nvPr userDrawn="1"/>
          </p:nvGrpSpPr>
          <p:grpSpPr>
            <a:xfrm>
              <a:off x="3725240" y="1729636"/>
              <a:ext cx="5488414" cy="808878"/>
              <a:chOff x="3566971" y="1729636"/>
              <a:chExt cx="5215080" cy="808878"/>
            </a:xfrm>
          </p:grpSpPr>
          <p:grpSp>
            <p:nvGrpSpPr>
              <p:cNvPr id="97" name="Group 96">
                <a:extLst>
                  <a:ext uri="{FF2B5EF4-FFF2-40B4-BE49-F238E27FC236}">
                    <a16:creationId xmlns:a16="http://schemas.microsoft.com/office/drawing/2014/main" id="{A533E918-93AD-4462-9A4A-77490459D867}"/>
                  </a:ext>
                </a:extLst>
              </p:cNvPr>
              <p:cNvGrpSpPr/>
              <p:nvPr/>
            </p:nvGrpSpPr>
            <p:grpSpPr>
              <a:xfrm>
                <a:off x="3566971" y="1882662"/>
                <a:ext cx="329530" cy="533858"/>
                <a:chOff x="6910901" y="5065383"/>
                <a:chExt cx="639618" cy="533858"/>
              </a:xfrm>
            </p:grpSpPr>
            <p:sp>
              <p:nvSpPr>
                <p:cNvPr id="101" name="object 46">
                  <a:extLst>
                    <a:ext uri="{FF2B5EF4-FFF2-40B4-BE49-F238E27FC236}">
                      <a16:creationId xmlns:a16="http://schemas.microsoft.com/office/drawing/2014/main" id="{E3835009-0833-49F9-87DD-A38111B90AD7}"/>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102" name="object 48">
                  <a:extLst>
                    <a:ext uri="{FF2B5EF4-FFF2-40B4-BE49-F238E27FC236}">
                      <a16:creationId xmlns:a16="http://schemas.microsoft.com/office/drawing/2014/main" id="{FD295C87-518E-43BA-8466-11EF07110887}"/>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98" name="Rectangle 97">
                <a:extLst>
                  <a:ext uri="{FF2B5EF4-FFF2-40B4-BE49-F238E27FC236}">
                    <a16:creationId xmlns:a16="http://schemas.microsoft.com/office/drawing/2014/main" id="{3865AE8F-4611-48B9-B45C-B2C6F9AA9ACA}"/>
                  </a:ext>
                </a:extLst>
              </p:cNvPr>
              <p:cNvSpPr/>
              <p:nvPr/>
            </p:nvSpPr>
            <p:spPr>
              <a:xfrm>
                <a:off x="3920172" y="2008422"/>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9" name="Rectangle 98">
                <a:extLst>
                  <a:ext uri="{FF2B5EF4-FFF2-40B4-BE49-F238E27FC236}">
                    <a16:creationId xmlns:a16="http://schemas.microsoft.com/office/drawing/2014/main" id="{79EEA92A-5939-4382-B164-2E0F0D7E5F89}"/>
                  </a:ext>
                </a:extLst>
              </p:cNvPr>
              <p:cNvSpPr/>
              <p:nvPr/>
            </p:nvSpPr>
            <p:spPr>
              <a:xfrm>
                <a:off x="3920172" y="2286704"/>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100" name="Rectangle 99">
                <a:extLst>
                  <a:ext uri="{FF2B5EF4-FFF2-40B4-BE49-F238E27FC236}">
                    <a16:creationId xmlns:a16="http://schemas.microsoft.com/office/drawing/2014/main" id="{53365C3E-ED35-43FD-8FDB-1EAFE4B9C952}"/>
                  </a:ext>
                </a:extLst>
              </p:cNvPr>
              <p:cNvSpPr/>
              <p:nvPr/>
            </p:nvSpPr>
            <p:spPr>
              <a:xfrm>
                <a:off x="3920171" y="1729636"/>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sp>
          <p:nvSpPr>
            <p:cNvPr id="72" name="Rectangle 71">
              <a:extLst>
                <a:ext uri="{FF2B5EF4-FFF2-40B4-BE49-F238E27FC236}">
                  <a16:creationId xmlns:a16="http://schemas.microsoft.com/office/drawing/2014/main" id="{6DF71D54-1EC6-47A1-9DD6-0957CC2A96D8}"/>
                </a:ext>
              </a:extLst>
            </p:cNvPr>
            <p:cNvSpPr/>
            <p:nvPr userDrawn="1"/>
          </p:nvSpPr>
          <p:spPr>
            <a:xfrm>
              <a:off x="2247759" y="5041447"/>
              <a:ext cx="1475486" cy="794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sp>
          <p:nvSpPr>
            <p:cNvPr id="73" name="Rectangle 72">
              <a:extLst>
                <a:ext uri="{FF2B5EF4-FFF2-40B4-BE49-F238E27FC236}">
                  <a16:creationId xmlns:a16="http://schemas.microsoft.com/office/drawing/2014/main" id="{403486DC-A637-4DC7-A8C8-CEC1F54B2BF7}"/>
                </a:ext>
              </a:extLst>
            </p:cNvPr>
            <p:cNvSpPr/>
            <p:nvPr userDrawn="1"/>
          </p:nvSpPr>
          <p:spPr>
            <a:xfrm>
              <a:off x="2247760" y="3702972"/>
              <a:ext cx="1475486" cy="1162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sp>
          <p:nvSpPr>
            <p:cNvPr id="74" name="Rectangle 73">
              <a:extLst>
                <a:ext uri="{FF2B5EF4-FFF2-40B4-BE49-F238E27FC236}">
                  <a16:creationId xmlns:a16="http://schemas.microsoft.com/office/drawing/2014/main" id="{35DE5944-E312-4073-9188-D4132554687B}"/>
                </a:ext>
              </a:extLst>
            </p:cNvPr>
            <p:cNvSpPr/>
            <p:nvPr userDrawn="1"/>
          </p:nvSpPr>
          <p:spPr>
            <a:xfrm>
              <a:off x="2247759" y="2713842"/>
              <a:ext cx="1476071" cy="812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grpSp>
          <p:nvGrpSpPr>
            <p:cNvPr id="75" name="Group 74">
              <a:extLst>
                <a:ext uri="{FF2B5EF4-FFF2-40B4-BE49-F238E27FC236}">
                  <a16:creationId xmlns:a16="http://schemas.microsoft.com/office/drawing/2014/main" id="{73F6F124-5693-45DD-A964-452B8042BBF9}"/>
                </a:ext>
              </a:extLst>
            </p:cNvPr>
            <p:cNvGrpSpPr/>
            <p:nvPr userDrawn="1"/>
          </p:nvGrpSpPr>
          <p:grpSpPr>
            <a:xfrm>
              <a:off x="3725240" y="2658594"/>
              <a:ext cx="5488414" cy="945458"/>
              <a:chOff x="3566971" y="2668638"/>
              <a:chExt cx="5215080" cy="945458"/>
            </a:xfrm>
          </p:grpSpPr>
          <p:grpSp>
            <p:nvGrpSpPr>
              <p:cNvPr id="91" name="Group 90">
                <a:extLst>
                  <a:ext uri="{FF2B5EF4-FFF2-40B4-BE49-F238E27FC236}">
                    <a16:creationId xmlns:a16="http://schemas.microsoft.com/office/drawing/2014/main" id="{804191F6-55D0-4BB9-8825-C700E1C4E505}"/>
                  </a:ext>
                </a:extLst>
              </p:cNvPr>
              <p:cNvGrpSpPr/>
              <p:nvPr/>
            </p:nvGrpSpPr>
            <p:grpSpPr>
              <a:xfrm>
                <a:off x="3566971" y="2826269"/>
                <a:ext cx="329530" cy="647700"/>
                <a:chOff x="6910901" y="4999953"/>
                <a:chExt cx="639618" cy="647700"/>
              </a:xfrm>
            </p:grpSpPr>
            <p:sp>
              <p:nvSpPr>
                <p:cNvPr id="95" name="object 46">
                  <a:extLst>
                    <a:ext uri="{FF2B5EF4-FFF2-40B4-BE49-F238E27FC236}">
                      <a16:creationId xmlns:a16="http://schemas.microsoft.com/office/drawing/2014/main" id="{315DB08C-AA47-4D72-9E77-C40E4768192F}"/>
                    </a:ext>
                  </a:extLst>
                </p:cNvPr>
                <p:cNvSpPr/>
                <p:nvPr/>
              </p:nvSpPr>
              <p:spPr>
                <a:xfrm>
                  <a:off x="7230255" y="4999953"/>
                  <a:ext cx="320264" cy="647700"/>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6" name="object 48">
                  <a:extLst>
                    <a:ext uri="{FF2B5EF4-FFF2-40B4-BE49-F238E27FC236}">
                      <a16:creationId xmlns:a16="http://schemas.microsoft.com/office/drawing/2014/main" id="{0FA2B1E8-1A05-43A1-8638-FEB18A008853}"/>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92" name="Rectangle 91">
                <a:extLst>
                  <a:ext uri="{FF2B5EF4-FFF2-40B4-BE49-F238E27FC236}">
                    <a16:creationId xmlns:a16="http://schemas.microsoft.com/office/drawing/2014/main" id="{5CFF83F2-1335-412B-9739-5867210A3F3F}"/>
                  </a:ext>
                </a:extLst>
              </p:cNvPr>
              <p:cNvSpPr/>
              <p:nvPr/>
            </p:nvSpPr>
            <p:spPr>
              <a:xfrm>
                <a:off x="3920172" y="2940439"/>
                <a:ext cx="4861879" cy="395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3" name="Rectangle 92">
                <a:extLst>
                  <a:ext uri="{FF2B5EF4-FFF2-40B4-BE49-F238E27FC236}">
                    <a16:creationId xmlns:a16="http://schemas.microsoft.com/office/drawing/2014/main" id="{E4FB198F-7646-40CB-8054-9B494EFC3B80}"/>
                  </a:ext>
                </a:extLst>
              </p:cNvPr>
              <p:cNvSpPr/>
              <p:nvPr/>
            </p:nvSpPr>
            <p:spPr>
              <a:xfrm>
                <a:off x="3920172" y="3362286"/>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4" name="Rectangle 93">
                <a:extLst>
                  <a:ext uri="{FF2B5EF4-FFF2-40B4-BE49-F238E27FC236}">
                    <a16:creationId xmlns:a16="http://schemas.microsoft.com/office/drawing/2014/main" id="{F7B08F73-BF84-4BEB-9E4A-5E99722E8A0D}"/>
                  </a:ext>
                </a:extLst>
              </p:cNvPr>
              <p:cNvSpPr/>
              <p:nvPr/>
            </p:nvSpPr>
            <p:spPr>
              <a:xfrm>
                <a:off x="3920170" y="2668638"/>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6" name="Group 75">
              <a:extLst>
                <a:ext uri="{FF2B5EF4-FFF2-40B4-BE49-F238E27FC236}">
                  <a16:creationId xmlns:a16="http://schemas.microsoft.com/office/drawing/2014/main" id="{4AFEEF28-405A-4E2D-983B-3343B8A27D9B}"/>
                </a:ext>
              </a:extLst>
            </p:cNvPr>
            <p:cNvGrpSpPr/>
            <p:nvPr userDrawn="1"/>
          </p:nvGrpSpPr>
          <p:grpSpPr>
            <a:xfrm>
              <a:off x="3725240" y="5001810"/>
              <a:ext cx="5488414" cy="808878"/>
              <a:chOff x="3566971" y="5001810"/>
              <a:chExt cx="5215080" cy="808878"/>
            </a:xfrm>
          </p:grpSpPr>
          <p:grpSp>
            <p:nvGrpSpPr>
              <p:cNvPr id="85" name="Group 84">
                <a:extLst>
                  <a:ext uri="{FF2B5EF4-FFF2-40B4-BE49-F238E27FC236}">
                    <a16:creationId xmlns:a16="http://schemas.microsoft.com/office/drawing/2014/main" id="{DB999250-1F05-4966-BCE6-E5916B9F9E81}"/>
                  </a:ext>
                </a:extLst>
              </p:cNvPr>
              <p:cNvGrpSpPr/>
              <p:nvPr/>
            </p:nvGrpSpPr>
            <p:grpSpPr>
              <a:xfrm>
                <a:off x="3566971" y="5154836"/>
                <a:ext cx="329530" cy="533858"/>
                <a:chOff x="6910901" y="5065383"/>
                <a:chExt cx="639618" cy="533858"/>
              </a:xfrm>
            </p:grpSpPr>
            <p:sp>
              <p:nvSpPr>
                <p:cNvPr id="89" name="object 46">
                  <a:extLst>
                    <a:ext uri="{FF2B5EF4-FFF2-40B4-BE49-F238E27FC236}">
                      <a16:creationId xmlns:a16="http://schemas.microsoft.com/office/drawing/2014/main" id="{57F580F3-0E08-46D0-AFDD-C0F0C5701521}"/>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506AF33C-E80B-4849-BFB1-E78787F9B5A9}"/>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86" name="Rectangle 85">
                <a:extLst>
                  <a:ext uri="{FF2B5EF4-FFF2-40B4-BE49-F238E27FC236}">
                    <a16:creationId xmlns:a16="http://schemas.microsoft.com/office/drawing/2014/main" id="{867C9180-F436-4C00-B712-9658529E5806}"/>
                  </a:ext>
                </a:extLst>
              </p:cNvPr>
              <p:cNvSpPr/>
              <p:nvPr/>
            </p:nvSpPr>
            <p:spPr>
              <a:xfrm>
                <a:off x="3920172" y="5280596"/>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7" name="Rectangle 86">
                <a:extLst>
                  <a:ext uri="{FF2B5EF4-FFF2-40B4-BE49-F238E27FC236}">
                    <a16:creationId xmlns:a16="http://schemas.microsoft.com/office/drawing/2014/main" id="{508F1E5A-CEF1-4D5A-A10A-28EA5AFB030B}"/>
                  </a:ext>
                </a:extLst>
              </p:cNvPr>
              <p:cNvSpPr/>
              <p:nvPr/>
            </p:nvSpPr>
            <p:spPr>
              <a:xfrm>
                <a:off x="3920172" y="5558878"/>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8" name="Rectangle 87">
                <a:extLst>
                  <a:ext uri="{FF2B5EF4-FFF2-40B4-BE49-F238E27FC236}">
                    <a16:creationId xmlns:a16="http://schemas.microsoft.com/office/drawing/2014/main" id="{1CF25F57-09CD-45BB-A485-CCF659D44163}"/>
                  </a:ext>
                </a:extLst>
              </p:cNvPr>
              <p:cNvSpPr/>
              <p:nvPr/>
            </p:nvSpPr>
            <p:spPr>
              <a:xfrm>
                <a:off x="3920171" y="5001810"/>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7" name="Group 76">
              <a:extLst>
                <a:ext uri="{FF2B5EF4-FFF2-40B4-BE49-F238E27FC236}">
                  <a16:creationId xmlns:a16="http://schemas.microsoft.com/office/drawing/2014/main" id="{4BC0B74B-9389-4A5B-B873-B459064CEB37}"/>
                </a:ext>
              </a:extLst>
            </p:cNvPr>
            <p:cNvGrpSpPr/>
            <p:nvPr userDrawn="1"/>
          </p:nvGrpSpPr>
          <p:grpSpPr>
            <a:xfrm>
              <a:off x="3725240" y="3727622"/>
              <a:ext cx="5488414" cy="1084072"/>
              <a:chOff x="3566971" y="3861866"/>
              <a:chExt cx="5215080" cy="1084072"/>
            </a:xfrm>
          </p:grpSpPr>
          <p:grpSp>
            <p:nvGrpSpPr>
              <p:cNvPr id="78" name="Group 77">
                <a:extLst>
                  <a:ext uri="{FF2B5EF4-FFF2-40B4-BE49-F238E27FC236}">
                    <a16:creationId xmlns:a16="http://schemas.microsoft.com/office/drawing/2014/main" id="{B58ED310-8166-4B5B-8ADA-407A9B34A7A3}"/>
                  </a:ext>
                </a:extLst>
              </p:cNvPr>
              <p:cNvGrpSpPr/>
              <p:nvPr/>
            </p:nvGrpSpPr>
            <p:grpSpPr>
              <a:xfrm>
                <a:off x="3566971" y="4014892"/>
                <a:ext cx="329530" cy="533858"/>
                <a:chOff x="6910901" y="5065383"/>
                <a:chExt cx="639618" cy="533858"/>
              </a:xfrm>
            </p:grpSpPr>
            <p:sp>
              <p:nvSpPr>
                <p:cNvPr id="83" name="object 46">
                  <a:extLst>
                    <a:ext uri="{FF2B5EF4-FFF2-40B4-BE49-F238E27FC236}">
                      <a16:creationId xmlns:a16="http://schemas.microsoft.com/office/drawing/2014/main" id="{579E92FC-084D-4960-89A8-225FDF0158DA}"/>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84" name="object 48">
                  <a:extLst>
                    <a:ext uri="{FF2B5EF4-FFF2-40B4-BE49-F238E27FC236}">
                      <a16:creationId xmlns:a16="http://schemas.microsoft.com/office/drawing/2014/main" id="{FC5DF100-8FB1-4461-83FB-8B0A849FB10B}"/>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79" name="Rectangle 78">
                <a:extLst>
                  <a:ext uri="{FF2B5EF4-FFF2-40B4-BE49-F238E27FC236}">
                    <a16:creationId xmlns:a16="http://schemas.microsoft.com/office/drawing/2014/main" id="{38924A9F-FF8C-4BF7-9B4C-D7ADBD59BDFF}"/>
                  </a:ext>
                </a:extLst>
              </p:cNvPr>
              <p:cNvSpPr/>
              <p:nvPr/>
            </p:nvSpPr>
            <p:spPr>
              <a:xfrm>
                <a:off x="3920172" y="4140652"/>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0" name="Rectangle 79">
                <a:extLst>
                  <a:ext uri="{FF2B5EF4-FFF2-40B4-BE49-F238E27FC236}">
                    <a16:creationId xmlns:a16="http://schemas.microsoft.com/office/drawing/2014/main" id="{34613200-5858-49FC-8C4F-C472619AB3B5}"/>
                  </a:ext>
                </a:extLst>
              </p:cNvPr>
              <p:cNvSpPr/>
              <p:nvPr/>
            </p:nvSpPr>
            <p:spPr>
              <a:xfrm>
                <a:off x="3920172" y="4418934"/>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1" name="Rectangle 80">
                <a:extLst>
                  <a:ext uri="{FF2B5EF4-FFF2-40B4-BE49-F238E27FC236}">
                    <a16:creationId xmlns:a16="http://schemas.microsoft.com/office/drawing/2014/main" id="{047A26E7-7917-4091-BFC4-0EC427A678C4}"/>
                  </a:ext>
                </a:extLst>
              </p:cNvPr>
              <p:cNvSpPr/>
              <p:nvPr/>
            </p:nvSpPr>
            <p:spPr>
              <a:xfrm>
                <a:off x="3920171" y="3861866"/>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2" name="Rectangle 81">
                <a:extLst>
                  <a:ext uri="{FF2B5EF4-FFF2-40B4-BE49-F238E27FC236}">
                    <a16:creationId xmlns:a16="http://schemas.microsoft.com/office/drawing/2014/main" id="{B32C6954-2C0D-4D6A-81A6-0BE5B240EF49}"/>
                  </a:ext>
                </a:extLst>
              </p:cNvPr>
              <p:cNvSpPr/>
              <p:nvPr/>
            </p:nvSpPr>
            <p:spPr>
              <a:xfrm>
                <a:off x="3920172" y="4694128"/>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sp>
        <p:nvSpPr>
          <p:cNvPr id="10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105" name="Straight Connector 104">
            <a:extLst>
              <a:ext uri="{FF2B5EF4-FFF2-40B4-BE49-F238E27FC236}">
                <a16:creationId xmlns:a16="http://schemas.microsoft.com/office/drawing/2014/main" id="{430252F6-6721-C3E8-F219-11CA817A9824}"/>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605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590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end-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hasCustomPrompt="1"/>
          </p:nvPr>
        </p:nvSpPr>
        <p:spPr>
          <a:xfrm>
            <a:off x="628530" y="2796260"/>
            <a:ext cx="6869550" cy="1040852"/>
          </a:xfrm>
          <a:prstGeom prst="rect">
            <a:avLst/>
          </a:prstGeom>
        </p:spPr>
        <p:txBody>
          <a:bodyPr vert="horz" lIns="0" tIns="0" rIns="0" bIns="0" rtlCol="0" anchor="ctr">
            <a:normAutofit/>
          </a:bodyPr>
          <a:lstStyle>
            <a:lvl1pPr>
              <a:defRPr sz="2800" b="1">
                <a:solidFill>
                  <a:schemeClr val="accent2"/>
                </a:solidFill>
                <a:latin typeface="+mj-lt"/>
              </a:defRPr>
            </a:lvl1pPr>
          </a:lstStyle>
          <a:p>
            <a:r>
              <a:rPr lang="en-US" dirty="0"/>
              <a:t>Select object to edit Master title style</a:t>
            </a:r>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79626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5260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28A2-12CC-F18E-1A23-3EA7B88FC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C7AAAB4-56F9-D2CF-8E7F-F53039B9BFB4}"/>
              </a:ext>
            </a:extLst>
          </p:cNvPr>
          <p:cNvSpPr>
            <a:spLocks noGrp="1"/>
          </p:cNvSpPr>
          <p:nvPr>
            <p:ph type="body" idx="1"/>
          </p:nvPr>
        </p:nvSpPr>
        <p:spPr>
          <a:xfrm>
            <a:off x="831850" y="4589463"/>
            <a:ext cx="91694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121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F6CA-D8C9-1232-5010-14CE27FE80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F4BD4-6261-ACA4-FDBD-44A95683E180}"/>
              </a:ext>
            </a:extLst>
          </p:cNvPr>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A19FEDA-5E8D-0F6C-8413-450754D7A9E2}"/>
              </a:ext>
            </a:extLst>
          </p:cNvPr>
          <p:cNvSpPr>
            <a:spLocks noGrp="1"/>
          </p:cNvSpPr>
          <p:nvPr>
            <p:ph sz="half" idx="2"/>
          </p:nvPr>
        </p:nvSpPr>
        <p:spPr>
          <a:xfrm>
            <a:off x="6172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786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CDE-2F19-E693-9253-1F078D34945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7D3D0B-05B5-73F8-CBA0-2E3116867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A976-65CA-3F0B-E343-1862A9A99C9C}"/>
              </a:ext>
            </a:extLst>
          </p:cNvPr>
          <p:cNvSpPr>
            <a:spLocks noGrp="1"/>
          </p:cNvSpPr>
          <p:nvPr>
            <p:ph sz="half" idx="2"/>
          </p:nvPr>
        </p:nvSpPr>
        <p:spPr>
          <a:xfrm>
            <a:off x="839788" y="2505075"/>
            <a:ext cx="5157787"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62BF229-49D3-6431-1B54-32788BC9F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F499B-D2FD-F990-20DD-B18DF1B1DBC8}"/>
              </a:ext>
            </a:extLst>
          </p:cNvPr>
          <p:cNvSpPr>
            <a:spLocks noGrp="1"/>
          </p:cNvSpPr>
          <p:nvPr>
            <p:ph sz="quarter" idx="4"/>
          </p:nvPr>
        </p:nvSpPr>
        <p:spPr>
          <a:xfrm>
            <a:off x="6172200" y="2505075"/>
            <a:ext cx="5183188"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174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FB88-1191-432D-2054-D671914A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9C70A81-4E79-DA3A-8BD9-39C5390A2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39DEAA-1D34-6F3C-273E-73368C6A2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42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93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7.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5.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FBD56B11-6089-B17F-C407-1728087B3AE7}"/>
              </a:ext>
            </a:extLst>
          </p:cNvPr>
          <p:cNvPicPr>
            <a:picLocks noGrp="1" noRot="1" noChangeAspect="1" noMove="1" noResize="1" noEditPoints="1" noAdjustHandles="1" noChangeArrowheads="1" noChangeShapeType="1" noCrop="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196C77-D80B-521F-0AFE-DE427F18C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7908BAE-C157-0D6B-CCA0-716B0008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065360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6" r:id="rId8"/>
    <p:sldLayoutId id="2147483655" r:id="rId9"/>
  </p:sldLayoutIdLst>
  <p:txStyles>
    <p:title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FBD56B11-6089-B17F-C407-1728087B3AE7}"/>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196C77-D80B-521F-0AFE-DE427F18C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C7908BAE-C157-0D6B-CCA0-716B0008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06536092"/>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Lst>
  <p:txStyles>
    <p:title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FBD56B11-6089-B17F-C407-1728087B3AE7}"/>
              </a:ext>
            </a:extLst>
          </p:cNvPr>
          <p:cNvPicPr>
            <a:picLocks noGrp="1" noRot="1" noChangeAspect="1" noMove="1" noResize="1" noEditPoints="1" noAdjustHandles="1" noChangeArrowheads="1" noChangeShapeType="1" noCrop="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196C77-D80B-521F-0AFE-DE427F18C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C7908BAE-C157-0D6B-CCA0-716B0008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338167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296500"/>
            <a:ext cx="9381067" cy="2722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dirty="0"/>
              <a:t>Main Text.</a:t>
            </a:r>
            <a:endParaRPr lang="en-US" dirty="0"/>
          </a:p>
        </p:txBody>
      </p:sp>
    </p:spTree>
    <p:extLst>
      <p:ext uri="{BB962C8B-B14F-4D97-AF65-F5344CB8AC3E}">
        <p14:creationId xmlns:p14="http://schemas.microsoft.com/office/powerpoint/2010/main" val="29311639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xStyles>
    <p:titleStyle>
      <a:lvl1pPr algn="l" defTabSz="609585" rtl="0" eaLnBrk="1" fontAlgn="base" hangingPunct="1">
        <a:spcBef>
          <a:spcPct val="0"/>
        </a:spcBef>
        <a:spcAft>
          <a:spcPct val="0"/>
        </a:spcAft>
        <a:defRPr sz="5333" b="1" i="0" kern="1200">
          <a:solidFill>
            <a:schemeClr val="bg1"/>
          </a:solidFill>
          <a:latin typeface="Arial" panose="020B0604020202020204" pitchFamily="34" charset="0"/>
          <a:ea typeface="ＭＳ Ｐゴシック" charset="0"/>
          <a:cs typeface="Arial" panose="020B0604020202020204" pitchFamily="34" charset="0"/>
        </a:defRPr>
      </a:lvl1pPr>
      <a:lvl2pPr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2pPr>
      <a:lvl3pPr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3pPr>
      <a:lvl4pPr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4pPr>
      <a:lvl5pPr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5pPr>
      <a:lvl6pPr marL="609585"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9pPr>
    </p:titleStyle>
    <p:bodyStyle>
      <a:lvl1pPr algn="l" defTabSz="609585" rtl="0" eaLnBrk="1" fontAlgn="base" hangingPunct="1">
        <a:spcBef>
          <a:spcPct val="20000"/>
        </a:spcBef>
        <a:spcAft>
          <a:spcPct val="0"/>
        </a:spcAft>
        <a:buFont typeface="+mj-lt" charset="0"/>
        <a:defRPr sz="4267" kern="1200">
          <a:solidFill>
            <a:schemeClr val="bg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8745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dt="0"/>
  <p:txStyles>
    <p:titleStyle>
      <a:lvl1pPr algn="l" defTabSz="914400" rtl="0" eaLnBrk="1" latinLnBrk="0" hangingPunct="1">
        <a:lnSpc>
          <a:spcPct val="90000"/>
        </a:lnSpc>
        <a:spcBef>
          <a:spcPct val="0"/>
        </a:spcBef>
        <a:buNone/>
        <a:defRPr sz="300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Immunisation@health.wa.gov.au"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2712-ADBA-49AD-466F-781D0B5661CD}"/>
              </a:ext>
            </a:extLst>
          </p:cNvPr>
          <p:cNvSpPr>
            <a:spLocks noGrp="1"/>
          </p:cNvSpPr>
          <p:nvPr>
            <p:ph type="ctrTitle"/>
          </p:nvPr>
        </p:nvSpPr>
        <p:spPr/>
        <p:txBody>
          <a:bodyPr/>
          <a:lstStyle/>
          <a:p>
            <a:r>
              <a:rPr lang="en-AU" dirty="0"/>
              <a:t>CDCD Director’s address and award presentation</a:t>
            </a:r>
          </a:p>
        </p:txBody>
      </p:sp>
      <p:sp>
        <p:nvSpPr>
          <p:cNvPr id="3" name="Subtitle 2">
            <a:extLst>
              <a:ext uri="{FF2B5EF4-FFF2-40B4-BE49-F238E27FC236}">
                <a16:creationId xmlns:a16="http://schemas.microsoft.com/office/drawing/2014/main" id="{28E213B2-88F4-9F87-6E3A-EA4CAB42A317}"/>
              </a:ext>
            </a:extLst>
          </p:cNvPr>
          <p:cNvSpPr>
            <a:spLocks noGrp="1"/>
          </p:cNvSpPr>
          <p:nvPr>
            <p:ph type="subTitle" idx="1"/>
          </p:nvPr>
        </p:nvSpPr>
        <p:spPr>
          <a:xfrm>
            <a:off x="495300" y="3521279"/>
            <a:ext cx="6480000" cy="1655762"/>
          </a:xfrm>
        </p:spPr>
        <p:txBody>
          <a:bodyPr>
            <a:normAutofit/>
          </a:bodyPr>
          <a:lstStyle/>
          <a:p>
            <a:r>
              <a:rPr lang="en-AU" sz="2400" dirty="0">
                <a:ea typeface="+mj-lt"/>
                <a:cs typeface="+mj-lt"/>
              </a:rPr>
              <a:t>Dr Paul Armstrong, Director</a:t>
            </a:r>
          </a:p>
          <a:p>
            <a:r>
              <a:rPr lang="en-AU" sz="2400" dirty="0">
                <a:ea typeface="+mj-lt"/>
                <a:cs typeface="+mj-lt"/>
              </a:rPr>
              <a:t>Communicable Disease Control Directorate</a:t>
            </a:r>
          </a:p>
          <a:p>
            <a:r>
              <a:rPr lang="en-AU" sz="1100" dirty="0">
                <a:ea typeface="+mj-lt"/>
                <a:cs typeface="+mj-lt"/>
              </a:rPr>
              <a:t> </a:t>
            </a:r>
            <a:endParaRPr lang="en-AU" sz="2000" dirty="0">
              <a:ea typeface="+mj-lt"/>
              <a:cs typeface="+mj-lt"/>
            </a:endParaRPr>
          </a:p>
          <a:p>
            <a:r>
              <a:rPr lang="en-AU" sz="1800" dirty="0">
                <a:ea typeface="+mj-lt"/>
                <a:cs typeface="+mj-lt"/>
              </a:rPr>
              <a:t>13 November 2025</a:t>
            </a:r>
            <a:endParaRPr lang="en-AU" sz="1800" dirty="0"/>
          </a:p>
          <a:p>
            <a:endParaRPr lang="en-AU" dirty="0"/>
          </a:p>
        </p:txBody>
      </p:sp>
    </p:spTree>
    <p:extLst>
      <p:ext uri="{BB962C8B-B14F-4D97-AF65-F5344CB8AC3E}">
        <p14:creationId xmlns:p14="http://schemas.microsoft.com/office/powerpoint/2010/main" val="347910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FE192F-13A3-3D86-FCFF-77FC81181168}"/>
              </a:ext>
            </a:extLst>
          </p:cNvPr>
          <p:cNvSpPr/>
          <p:nvPr/>
        </p:nvSpPr>
        <p:spPr>
          <a:xfrm>
            <a:off x="382137" y="6018663"/>
            <a:ext cx="1883391" cy="600501"/>
          </a:xfrm>
          <a:prstGeom prst="rect">
            <a:avLst/>
          </a:prstGeom>
          <a:solidFill>
            <a:schemeClr val="bg1"/>
          </a:solidFill>
          <a:ln w="6347" cap="flat">
            <a:noFill/>
            <a:prstDash val="solid"/>
            <a:miter/>
          </a:ln>
        </p:spPr>
        <p:txBody>
          <a:bodyPr rtlCol="0" anchor="ctr"/>
          <a:lstStyle/>
          <a:p>
            <a:pPr algn="l"/>
            <a:endParaRPr lang="en-AU"/>
          </a:p>
        </p:txBody>
      </p:sp>
      <p:sp>
        <p:nvSpPr>
          <p:cNvPr id="2" name="Title 1">
            <a:extLst>
              <a:ext uri="{FF2B5EF4-FFF2-40B4-BE49-F238E27FC236}">
                <a16:creationId xmlns:a16="http://schemas.microsoft.com/office/drawing/2014/main" id="{5B004A98-CA0C-174D-C4A3-3DA7F44DE9A4}"/>
              </a:ext>
            </a:extLst>
          </p:cNvPr>
          <p:cNvSpPr>
            <a:spLocks noGrp="1"/>
          </p:cNvSpPr>
          <p:nvPr>
            <p:ph type="title"/>
          </p:nvPr>
        </p:nvSpPr>
        <p:spPr>
          <a:xfrm>
            <a:off x="1613278" y="365125"/>
            <a:ext cx="8052179" cy="1325563"/>
          </a:xfrm>
        </p:spPr>
        <p:txBody>
          <a:bodyPr/>
          <a:lstStyle/>
          <a:p>
            <a:r>
              <a:rPr lang="en-US" sz="3200" dirty="0">
                <a:solidFill>
                  <a:schemeClr val="tx1"/>
                </a:solidFill>
              </a:rPr>
              <a:t>Measles notifications in WA 1990 - 2012</a:t>
            </a:r>
            <a:endParaRPr lang="en-AU" sz="3200" dirty="0">
              <a:solidFill>
                <a:schemeClr val="tx1"/>
              </a:solidFill>
            </a:endParaRPr>
          </a:p>
        </p:txBody>
      </p:sp>
      <p:grpSp>
        <p:nvGrpSpPr>
          <p:cNvPr id="8" name="Group 7">
            <a:extLst>
              <a:ext uri="{FF2B5EF4-FFF2-40B4-BE49-F238E27FC236}">
                <a16:creationId xmlns:a16="http://schemas.microsoft.com/office/drawing/2014/main" id="{83364A3C-4909-459F-DFFC-616DFDC92670}"/>
              </a:ext>
            </a:extLst>
          </p:cNvPr>
          <p:cNvGrpSpPr/>
          <p:nvPr/>
        </p:nvGrpSpPr>
        <p:grpSpPr>
          <a:xfrm>
            <a:off x="1165746" y="1350987"/>
            <a:ext cx="13144500" cy="7954963"/>
            <a:chOff x="1165746" y="1350987"/>
            <a:chExt cx="13144500" cy="7954963"/>
          </a:xfrm>
        </p:grpSpPr>
        <p:pic>
          <p:nvPicPr>
            <p:cNvPr id="1026" name="Picture 2">
              <a:extLst>
                <a:ext uri="{FF2B5EF4-FFF2-40B4-BE49-F238E27FC236}">
                  <a16:creationId xmlns:a16="http://schemas.microsoft.com/office/drawing/2014/main" id="{72DE24AE-F131-727E-B684-4AC4BC409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746" y="1350987"/>
              <a:ext cx="13144500" cy="795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C97188CB-2177-119A-F660-8FB625CBAE3F}"/>
                </a:ext>
              </a:extLst>
            </p:cNvPr>
            <p:cNvCxnSpPr/>
            <p:nvPr/>
          </p:nvCxnSpPr>
          <p:spPr>
            <a:xfrm>
              <a:off x="5609232" y="1690688"/>
              <a:ext cx="0" cy="393219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CB17CB-058F-E1CB-6354-B9C266061DA5}"/>
                </a:ext>
              </a:extLst>
            </p:cNvPr>
            <p:cNvSpPr txBox="1"/>
            <p:nvPr/>
          </p:nvSpPr>
          <p:spPr>
            <a:xfrm>
              <a:off x="2702260" y="1506022"/>
              <a:ext cx="3166279" cy="369332"/>
            </a:xfrm>
            <a:prstGeom prst="rect">
              <a:avLst/>
            </a:prstGeom>
            <a:noFill/>
          </p:spPr>
          <p:txBody>
            <a:bodyPr wrap="square" rtlCol="0">
              <a:spAutoFit/>
            </a:bodyPr>
            <a:lstStyle/>
            <a:p>
              <a:r>
                <a:rPr lang="en-US" dirty="0"/>
                <a:t>(Notifications less reliable)</a:t>
              </a:r>
              <a:endParaRPr lang="en-AU" dirty="0"/>
            </a:p>
          </p:txBody>
        </p:sp>
      </p:grpSp>
      <p:sp>
        <p:nvSpPr>
          <p:cNvPr id="7" name="Rectangle 6">
            <a:extLst>
              <a:ext uri="{FF2B5EF4-FFF2-40B4-BE49-F238E27FC236}">
                <a16:creationId xmlns:a16="http://schemas.microsoft.com/office/drawing/2014/main" id="{B758DDB2-C25B-E57F-23CB-C299F518B363}"/>
              </a:ext>
            </a:extLst>
          </p:cNvPr>
          <p:cNvSpPr/>
          <p:nvPr/>
        </p:nvSpPr>
        <p:spPr>
          <a:xfrm>
            <a:off x="1165746" y="1350987"/>
            <a:ext cx="8947245" cy="5377359"/>
          </a:xfrm>
          <a:prstGeom prst="rect">
            <a:avLst/>
          </a:prstGeom>
          <a:noFill/>
          <a:ln w="6347" cap="flat">
            <a:solidFill>
              <a:schemeClr val="bg1">
                <a:lumMod val="65000"/>
              </a:schemeClr>
            </a:solidFill>
            <a:prstDash val="solid"/>
            <a:miter/>
          </a:ln>
        </p:spPr>
        <p:txBody>
          <a:bodyPr rtlCol="0" anchor="ctr"/>
          <a:lstStyle/>
          <a:p>
            <a:pPr algn="l"/>
            <a:endParaRPr lang="en-AU"/>
          </a:p>
        </p:txBody>
      </p:sp>
    </p:spTree>
    <p:extLst>
      <p:ext uri="{BB962C8B-B14F-4D97-AF65-F5344CB8AC3E}">
        <p14:creationId xmlns:p14="http://schemas.microsoft.com/office/powerpoint/2010/main" val="57374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FB82-3EBD-0BC4-00B5-1F23F9291B78}"/>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F7D42A70-8090-1F67-13C1-169C5F0B07C8}"/>
              </a:ext>
            </a:extLst>
          </p:cNvPr>
          <p:cNvPicPr>
            <a:picLocks noGrp="1" noChangeAspect="1"/>
          </p:cNvPicPr>
          <p:nvPr>
            <p:ph idx="1"/>
          </p:nvPr>
        </p:nvPicPr>
        <p:blipFill>
          <a:blip r:embed="rId3"/>
          <a:stretch>
            <a:fillRect/>
          </a:stretch>
        </p:blipFill>
        <p:spPr>
          <a:xfrm>
            <a:off x="2383945" y="133065"/>
            <a:ext cx="6742947" cy="6591869"/>
          </a:xfrm>
          <a:prstGeom prst="rect">
            <a:avLst/>
          </a:prstGeom>
          <a:ln>
            <a:solidFill>
              <a:schemeClr val="tx1"/>
            </a:solidFill>
          </a:ln>
        </p:spPr>
      </p:pic>
    </p:spTree>
    <p:extLst>
      <p:ext uri="{BB962C8B-B14F-4D97-AF65-F5344CB8AC3E}">
        <p14:creationId xmlns:p14="http://schemas.microsoft.com/office/powerpoint/2010/main" val="22518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BE74-C52B-92C9-168F-0A633C0CA5AE}"/>
              </a:ext>
            </a:extLst>
          </p:cNvPr>
          <p:cNvSpPr>
            <a:spLocks noGrp="1"/>
          </p:cNvSpPr>
          <p:nvPr>
            <p:ph type="title"/>
          </p:nvPr>
        </p:nvSpPr>
        <p:spPr>
          <a:xfrm>
            <a:off x="838200" y="365126"/>
            <a:ext cx="10515600" cy="527250"/>
          </a:xfrm>
        </p:spPr>
        <p:txBody>
          <a:bodyPr/>
          <a:lstStyle/>
          <a:p>
            <a:r>
              <a:rPr lang="en-AU" dirty="0"/>
              <a:t>Measles vaccine eligibility-WA</a:t>
            </a:r>
          </a:p>
        </p:txBody>
      </p:sp>
      <p:sp>
        <p:nvSpPr>
          <p:cNvPr id="3" name="Content Placeholder 2">
            <a:extLst>
              <a:ext uri="{FF2B5EF4-FFF2-40B4-BE49-F238E27FC236}">
                <a16:creationId xmlns:a16="http://schemas.microsoft.com/office/drawing/2014/main" id="{84A404DE-0270-DDB0-9626-4978471E0203}"/>
              </a:ext>
            </a:extLst>
          </p:cNvPr>
          <p:cNvSpPr>
            <a:spLocks noGrp="1"/>
          </p:cNvSpPr>
          <p:nvPr>
            <p:ph idx="1"/>
          </p:nvPr>
        </p:nvSpPr>
        <p:spPr>
          <a:xfrm>
            <a:off x="838200" y="1268158"/>
            <a:ext cx="10515600" cy="4556446"/>
          </a:xfrm>
        </p:spPr>
        <p:txBody>
          <a:bodyPr>
            <a:normAutofit/>
          </a:bodyPr>
          <a:lstStyle/>
          <a:p>
            <a:r>
              <a:rPr lang="en-AU" sz="2400" dirty="0"/>
              <a:t>The National Immunisation Program (NIP)</a:t>
            </a:r>
          </a:p>
          <a:p>
            <a:pPr lvl="1"/>
            <a:r>
              <a:rPr lang="en-AU" sz="2000" dirty="0"/>
              <a:t>children at 12 months and 18 months</a:t>
            </a:r>
          </a:p>
          <a:p>
            <a:endParaRPr lang="en-AU" sz="2400" dirty="0"/>
          </a:p>
          <a:p>
            <a:r>
              <a:rPr lang="en-AU" sz="2400" dirty="0"/>
              <a:t>Western Australian Department of Health </a:t>
            </a:r>
          </a:p>
          <a:p>
            <a:pPr lvl="1"/>
            <a:r>
              <a:rPr lang="en-AU" sz="2000" dirty="0"/>
              <a:t>individuals born after 1965 who have not already received two doses of MMR vaccine</a:t>
            </a:r>
          </a:p>
          <a:p>
            <a:endParaRPr lang="en-AU" sz="2400" dirty="0"/>
          </a:p>
          <a:p>
            <a:pPr marL="0" indent="0">
              <a:buNone/>
            </a:pPr>
            <a:endParaRPr lang="en-AU" dirty="0"/>
          </a:p>
        </p:txBody>
      </p:sp>
    </p:spTree>
    <p:extLst>
      <p:ext uri="{BB962C8B-B14F-4D97-AF65-F5344CB8AC3E}">
        <p14:creationId xmlns:p14="http://schemas.microsoft.com/office/powerpoint/2010/main" val="179515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7401-47D8-D800-55D6-FFE62E8DB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15BE2-8667-C3DB-A25E-49C90F0A57E1}"/>
              </a:ext>
            </a:extLst>
          </p:cNvPr>
          <p:cNvSpPr>
            <a:spLocks noGrp="1"/>
          </p:cNvSpPr>
          <p:nvPr>
            <p:ph type="title"/>
          </p:nvPr>
        </p:nvSpPr>
        <p:spPr>
          <a:xfrm>
            <a:off x="838200" y="365126"/>
            <a:ext cx="10515600" cy="527250"/>
          </a:xfrm>
        </p:spPr>
        <p:txBody>
          <a:bodyPr/>
          <a:lstStyle/>
          <a:p>
            <a:r>
              <a:rPr lang="en-AU" dirty="0"/>
              <a:t>Measles vaccine eligibility-WA</a:t>
            </a:r>
          </a:p>
        </p:txBody>
      </p:sp>
      <p:sp>
        <p:nvSpPr>
          <p:cNvPr id="3" name="Content Placeholder 2">
            <a:extLst>
              <a:ext uri="{FF2B5EF4-FFF2-40B4-BE49-F238E27FC236}">
                <a16:creationId xmlns:a16="http://schemas.microsoft.com/office/drawing/2014/main" id="{5C0FA79C-69DE-3F30-1B30-BC235BDCF322}"/>
              </a:ext>
            </a:extLst>
          </p:cNvPr>
          <p:cNvSpPr>
            <a:spLocks noGrp="1"/>
          </p:cNvSpPr>
          <p:nvPr>
            <p:ph idx="1"/>
          </p:nvPr>
        </p:nvSpPr>
        <p:spPr>
          <a:xfrm>
            <a:off x="838200" y="1268158"/>
            <a:ext cx="10515600" cy="4556446"/>
          </a:xfrm>
        </p:spPr>
        <p:txBody>
          <a:bodyPr>
            <a:normAutofit/>
          </a:bodyPr>
          <a:lstStyle/>
          <a:p>
            <a:r>
              <a:rPr lang="en-AU" sz="2400" dirty="0"/>
              <a:t>The National Immunisation Program (NIP)</a:t>
            </a:r>
          </a:p>
          <a:p>
            <a:pPr lvl="1"/>
            <a:r>
              <a:rPr lang="en-AU" sz="2000" dirty="0"/>
              <a:t>children at 12 months and 18 months</a:t>
            </a:r>
          </a:p>
          <a:p>
            <a:endParaRPr lang="en-AU" sz="2400" dirty="0"/>
          </a:p>
          <a:p>
            <a:r>
              <a:rPr lang="en-AU" sz="2400" dirty="0"/>
              <a:t>Western Australian Department of Health </a:t>
            </a:r>
          </a:p>
          <a:p>
            <a:pPr lvl="1"/>
            <a:r>
              <a:rPr lang="en-AU" sz="2000" dirty="0"/>
              <a:t>individuals born after 1965 who have not already received two doses of MMR vaccine</a:t>
            </a:r>
          </a:p>
          <a:p>
            <a:pPr lvl="1"/>
            <a:endParaRPr lang="en-AU" sz="2000" dirty="0"/>
          </a:p>
          <a:p>
            <a:pPr lvl="1"/>
            <a:r>
              <a:rPr lang="en-AU" sz="2000" dirty="0"/>
              <a:t>infants aged 6 months to under 12 months, who are travelling overseas to countries experiencing a measles outbreak (after an individual risk assessment undertaken by a medical professional) or</a:t>
            </a:r>
          </a:p>
          <a:p>
            <a:pPr lvl="1"/>
            <a:r>
              <a:rPr lang="en-AU" sz="2000" dirty="0"/>
              <a:t>to infants between 6 and 12 months of age if they have recently been exposed to someone with measles while they were infectious*</a:t>
            </a:r>
          </a:p>
          <a:p>
            <a:endParaRPr lang="en-AU" sz="2400" dirty="0"/>
          </a:p>
          <a:p>
            <a:pPr marL="0" indent="0">
              <a:buNone/>
            </a:pPr>
            <a:endParaRPr lang="en-AU" dirty="0"/>
          </a:p>
        </p:txBody>
      </p:sp>
      <p:sp>
        <p:nvSpPr>
          <p:cNvPr id="4" name="Rectangle 3">
            <a:extLst>
              <a:ext uri="{FF2B5EF4-FFF2-40B4-BE49-F238E27FC236}">
                <a16:creationId xmlns:a16="http://schemas.microsoft.com/office/drawing/2014/main" id="{483EBDDD-B861-F91C-371A-7E41BB500366}"/>
              </a:ext>
            </a:extLst>
          </p:cNvPr>
          <p:cNvSpPr/>
          <p:nvPr/>
        </p:nvSpPr>
        <p:spPr>
          <a:xfrm>
            <a:off x="1305339" y="3429000"/>
            <a:ext cx="9955696" cy="1709531"/>
          </a:xfrm>
          <a:prstGeom prst="rect">
            <a:avLst/>
          </a:prstGeom>
          <a:noFill/>
          <a:ln w="28575" cap="flat">
            <a:solidFill>
              <a:srgbClr val="FF0000"/>
            </a:solidFill>
            <a:prstDash val="solid"/>
            <a:miter/>
          </a:ln>
        </p:spPr>
        <p:txBody>
          <a:bodyPr rtlCol="0" anchor="ctr"/>
          <a:lstStyle/>
          <a:p>
            <a:pPr algn="l"/>
            <a:endParaRPr lang="en-AU"/>
          </a:p>
        </p:txBody>
      </p:sp>
    </p:spTree>
    <p:extLst>
      <p:ext uri="{BB962C8B-B14F-4D97-AF65-F5344CB8AC3E}">
        <p14:creationId xmlns:p14="http://schemas.microsoft.com/office/powerpoint/2010/main" val="293799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EA08-EC02-038B-41E4-12A29683BCC8}"/>
              </a:ext>
            </a:extLst>
          </p:cNvPr>
          <p:cNvSpPr>
            <a:spLocks noGrp="1"/>
          </p:cNvSpPr>
          <p:nvPr>
            <p:ph type="title"/>
          </p:nvPr>
        </p:nvSpPr>
        <p:spPr/>
        <p:txBody>
          <a:bodyPr/>
          <a:lstStyle/>
          <a:p>
            <a:r>
              <a:rPr lang="en-AU" dirty="0"/>
              <a:t>Measles vaccination coverage in WA</a:t>
            </a:r>
          </a:p>
        </p:txBody>
      </p:sp>
      <p:sp>
        <p:nvSpPr>
          <p:cNvPr id="3" name="Content Placeholder 2">
            <a:extLst>
              <a:ext uri="{FF2B5EF4-FFF2-40B4-BE49-F238E27FC236}">
                <a16:creationId xmlns:a16="http://schemas.microsoft.com/office/drawing/2014/main" id="{EC3D2F10-F286-1A01-281B-DED1FFC835E9}"/>
              </a:ext>
            </a:extLst>
          </p:cNvPr>
          <p:cNvSpPr>
            <a:spLocks noGrp="1"/>
          </p:cNvSpPr>
          <p:nvPr>
            <p:ph idx="1"/>
          </p:nvPr>
        </p:nvSpPr>
        <p:spPr/>
        <p:txBody>
          <a:bodyPr/>
          <a:lstStyle/>
          <a:p>
            <a:pPr marL="171450" lvl="0" indent="-171450"/>
            <a:r>
              <a:rPr lang="en-AU" dirty="0"/>
              <a:t>90% of two-year-olds are fully vaccinated against measles. </a:t>
            </a:r>
          </a:p>
          <a:p>
            <a:pPr marL="171450" lvl="0" indent="-171450"/>
            <a:r>
              <a:rPr lang="en-AU" dirty="0"/>
              <a:t>So far in 2025, </a:t>
            </a:r>
            <a:r>
              <a:rPr lang="en-AU" b="1" dirty="0"/>
              <a:t>685 infants aged under 12 months </a:t>
            </a:r>
            <a:r>
              <a:rPr lang="en-AU" dirty="0"/>
              <a:t>have received a dose of MMR vaccine.</a:t>
            </a:r>
          </a:p>
          <a:p>
            <a:pPr marL="171450" lvl="0" indent="-171450"/>
            <a:r>
              <a:rPr lang="en-AU" dirty="0"/>
              <a:t>So far in 2025,  </a:t>
            </a:r>
            <a:r>
              <a:rPr lang="en-AU" b="1" dirty="0"/>
              <a:t>almost 18,000 MMR doses </a:t>
            </a:r>
            <a:r>
              <a:rPr lang="en-AU" dirty="0"/>
              <a:t>have been administered to WA persons </a:t>
            </a:r>
            <a:r>
              <a:rPr lang="en-AU" b="1" dirty="0"/>
              <a:t>aged over five yea</a:t>
            </a:r>
            <a:r>
              <a:rPr lang="en-AU" dirty="0"/>
              <a:t>rs. (up from approximately 14,000 each year in 2023 and 2024)</a:t>
            </a:r>
          </a:p>
          <a:p>
            <a:endParaRPr lang="en-AU" dirty="0"/>
          </a:p>
        </p:txBody>
      </p:sp>
    </p:spTree>
    <p:extLst>
      <p:ext uri="{BB962C8B-B14F-4D97-AF65-F5344CB8AC3E}">
        <p14:creationId xmlns:p14="http://schemas.microsoft.com/office/powerpoint/2010/main" val="51897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D11AE3-EF64-24B6-4DA2-300FFAF3E624}"/>
              </a:ext>
            </a:extLst>
          </p:cNvPr>
          <p:cNvSpPr/>
          <p:nvPr/>
        </p:nvSpPr>
        <p:spPr>
          <a:xfrm>
            <a:off x="446314" y="6063343"/>
            <a:ext cx="1785257" cy="429532"/>
          </a:xfrm>
          <a:prstGeom prst="rect">
            <a:avLst/>
          </a:prstGeom>
          <a:solidFill>
            <a:schemeClr val="bg1"/>
          </a:solidFill>
          <a:ln w="6347" cap="flat">
            <a:noFill/>
            <a:prstDash val="solid"/>
            <a:miter/>
          </a:ln>
        </p:spPr>
        <p:txBody>
          <a:bodyPr rtlCol="0" anchor="ctr"/>
          <a:lstStyle/>
          <a:p>
            <a:pPr algn="l"/>
            <a:endParaRPr lang="en-AU"/>
          </a:p>
        </p:txBody>
      </p:sp>
      <p:sp>
        <p:nvSpPr>
          <p:cNvPr id="2" name="Title 1">
            <a:extLst>
              <a:ext uri="{FF2B5EF4-FFF2-40B4-BE49-F238E27FC236}">
                <a16:creationId xmlns:a16="http://schemas.microsoft.com/office/drawing/2014/main" id="{6D0893C0-6868-7ABC-E8CB-8646A5505AE5}"/>
              </a:ext>
            </a:extLst>
          </p:cNvPr>
          <p:cNvSpPr>
            <a:spLocks noGrp="1"/>
          </p:cNvSpPr>
          <p:nvPr>
            <p:ph type="title"/>
          </p:nvPr>
        </p:nvSpPr>
        <p:spPr/>
        <p:txBody>
          <a:bodyPr/>
          <a:lstStyle/>
          <a:p>
            <a:r>
              <a:rPr lang="en-AU" dirty="0"/>
              <a:t>Live attenuated influenza vaccine (LAIV)</a:t>
            </a:r>
          </a:p>
        </p:txBody>
      </p:sp>
      <p:pic>
        <p:nvPicPr>
          <p:cNvPr id="4" name="Content Placeholder 3">
            <a:extLst>
              <a:ext uri="{FF2B5EF4-FFF2-40B4-BE49-F238E27FC236}">
                <a16:creationId xmlns:a16="http://schemas.microsoft.com/office/drawing/2014/main" id="{DC028296-B183-CF3A-C8F1-2B6802D26745}"/>
              </a:ext>
            </a:extLst>
          </p:cNvPr>
          <p:cNvPicPr>
            <a:picLocks noGrp="1" noChangeAspect="1"/>
          </p:cNvPicPr>
          <p:nvPr>
            <p:ph idx="1"/>
          </p:nvPr>
        </p:nvPicPr>
        <p:blipFill>
          <a:blip r:embed="rId3"/>
          <a:stretch>
            <a:fillRect/>
          </a:stretch>
        </p:blipFill>
        <p:spPr>
          <a:xfrm>
            <a:off x="7343775" y="1690688"/>
            <a:ext cx="4010025" cy="2228850"/>
          </a:xfrm>
          <a:prstGeom prst="rect">
            <a:avLst/>
          </a:prstGeom>
        </p:spPr>
      </p:pic>
      <p:sp>
        <p:nvSpPr>
          <p:cNvPr id="5" name="TextBox 4">
            <a:extLst>
              <a:ext uri="{FF2B5EF4-FFF2-40B4-BE49-F238E27FC236}">
                <a16:creationId xmlns:a16="http://schemas.microsoft.com/office/drawing/2014/main" id="{D8234A27-93AB-66B0-0110-0B51C3730D7B}"/>
              </a:ext>
            </a:extLst>
          </p:cNvPr>
          <p:cNvSpPr txBox="1"/>
          <p:nvPr/>
        </p:nvSpPr>
        <p:spPr>
          <a:xfrm>
            <a:off x="212942" y="2141951"/>
            <a:ext cx="7450602" cy="4524315"/>
          </a:xfrm>
          <a:prstGeom prst="rect">
            <a:avLst/>
          </a:prstGeom>
          <a:noFill/>
        </p:spPr>
        <p:txBody>
          <a:bodyPr wrap="square" rtlCol="0">
            <a:spAutoFit/>
          </a:bodyPr>
          <a:lstStyle/>
          <a:p>
            <a:pPr marL="457200" indent="-457200">
              <a:buFont typeface="Arial" panose="020B0604020202020204" pitchFamily="34" charset="0"/>
              <a:buChar char="•"/>
            </a:pPr>
            <a:r>
              <a:rPr lang="en-AU" sz="3200" dirty="0"/>
              <a:t>FluMist by Astra Zeneca</a:t>
            </a:r>
          </a:p>
          <a:p>
            <a:pPr marL="457200" indent="-457200">
              <a:buFont typeface="Arial" panose="020B0604020202020204" pitchFamily="34" charset="0"/>
              <a:buChar char="•"/>
            </a:pPr>
            <a:r>
              <a:rPr lang="en-AU" sz="3200" dirty="0"/>
              <a:t>Program announced by Minister for Health in October 2025</a:t>
            </a:r>
          </a:p>
          <a:p>
            <a:pPr marL="457200" indent="-457200">
              <a:buFont typeface="Arial" panose="020B0604020202020204" pitchFamily="34" charset="0"/>
              <a:buChar char="•"/>
            </a:pPr>
            <a:r>
              <a:rPr lang="en-AU" sz="3200" dirty="0"/>
              <a:t>2–11 year-olds in WA</a:t>
            </a:r>
          </a:p>
          <a:p>
            <a:pPr marL="457200" indent="-457200">
              <a:buFont typeface="Arial" panose="020B0604020202020204" pitchFamily="34" charset="0"/>
              <a:buChar char="•"/>
            </a:pPr>
            <a:r>
              <a:rPr lang="en-AU" sz="3200" dirty="0"/>
              <a:t>Offered via primary care (Community immunisation clinics, general practice, AMSs, community pharmacies) </a:t>
            </a:r>
          </a:p>
          <a:p>
            <a:pPr marL="457200" indent="-457200">
              <a:buFont typeface="Arial" panose="020B0604020202020204" pitchFamily="34" charset="0"/>
              <a:buChar char="•"/>
            </a:pPr>
            <a:r>
              <a:rPr lang="en-AU" sz="3200" dirty="0"/>
              <a:t>SASA for Community Pharmacists to be varied</a:t>
            </a:r>
          </a:p>
        </p:txBody>
      </p:sp>
    </p:spTree>
    <p:extLst>
      <p:ext uri="{BB962C8B-B14F-4D97-AF65-F5344CB8AC3E}">
        <p14:creationId xmlns:p14="http://schemas.microsoft.com/office/powerpoint/2010/main" val="405030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E4B7-CCDF-BBC2-5AD0-6722BF732A9F}"/>
              </a:ext>
            </a:extLst>
          </p:cNvPr>
          <p:cNvSpPr>
            <a:spLocks noGrp="1"/>
          </p:cNvSpPr>
          <p:nvPr>
            <p:ph type="title"/>
          </p:nvPr>
        </p:nvSpPr>
        <p:spPr/>
        <p:txBody>
          <a:bodyPr/>
          <a:lstStyle/>
          <a:p>
            <a:r>
              <a:rPr lang="en-AU" sz="4400" dirty="0"/>
              <a:t>National Immunisation Strategy 2025-30:     WA Health contributions</a:t>
            </a:r>
          </a:p>
        </p:txBody>
      </p:sp>
      <p:sp>
        <p:nvSpPr>
          <p:cNvPr id="3" name="Content Placeholder 2">
            <a:extLst>
              <a:ext uri="{FF2B5EF4-FFF2-40B4-BE49-F238E27FC236}">
                <a16:creationId xmlns:a16="http://schemas.microsoft.com/office/drawing/2014/main" id="{7E4CE81A-5D61-68B6-2CB0-EDD7715A31B3}"/>
              </a:ext>
            </a:extLst>
          </p:cNvPr>
          <p:cNvSpPr>
            <a:spLocks noGrp="1"/>
          </p:cNvSpPr>
          <p:nvPr>
            <p:ph idx="1"/>
          </p:nvPr>
        </p:nvSpPr>
        <p:spPr/>
        <p:txBody>
          <a:bodyPr>
            <a:normAutofit/>
          </a:bodyPr>
          <a:lstStyle/>
          <a:p>
            <a:r>
              <a:rPr lang="en-AU" dirty="0"/>
              <a:t>National Immunisation Strategy implementation plan</a:t>
            </a:r>
          </a:p>
          <a:p>
            <a:endParaRPr lang="en-AU" dirty="0"/>
          </a:p>
        </p:txBody>
      </p:sp>
      <p:graphicFrame>
        <p:nvGraphicFramePr>
          <p:cNvPr id="4" name="Table 3">
            <a:extLst>
              <a:ext uri="{FF2B5EF4-FFF2-40B4-BE49-F238E27FC236}">
                <a16:creationId xmlns:a16="http://schemas.microsoft.com/office/drawing/2014/main" id="{D04C9D82-B505-894B-562E-651F3073E167}"/>
              </a:ext>
            </a:extLst>
          </p:cNvPr>
          <p:cNvGraphicFramePr>
            <a:graphicFrameLocks noGrp="1"/>
          </p:cNvGraphicFramePr>
          <p:nvPr/>
        </p:nvGraphicFramePr>
        <p:xfrm>
          <a:off x="741819" y="2335523"/>
          <a:ext cx="9867726" cy="3672840"/>
        </p:xfrm>
        <a:graphic>
          <a:graphicData uri="http://schemas.openxmlformats.org/drawingml/2006/table">
            <a:tbl>
              <a:tblPr firstRow="1" bandRow="1">
                <a:tableStyleId>{5C22544A-7EE6-4342-B048-85BDC9FD1C3A}</a:tableStyleId>
              </a:tblPr>
              <a:tblGrid>
                <a:gridCol w="1688230">
                  <a:extLst>
                    <a:ext uri="{9D8B030D-6E8A-4147-A177-3AD203B41FA5}">
                      <a16:colId xmlns:a16="http://schemas.microsoft.com/office/drawing/2014/main" val="242784251"/>
                    </a:ext>
                  </a:extLst>
                </a:gridCol>
                <a:gridCol w="8179496">
                  <a:extLst>
                    <a:ext uri="{9D8B030D-6E8A-4147-A177-3AD203B41FA5}">
                      <a16:colId xmlns:a16="http://schemas.microsoft.com/office/drawing/2014/main" val="756975643"/>
                    </a:ext>
                  </a:extLst>
                </a:gridCol>
              </a:tblGrid>
              <a:tr h="370840">
                <a:tc>
                  <a:txBody>
                    <a:bodyPr/>
                    <a:lstStyle/>
                    <a:p>
                      <a:r>
                        <a:rPr lang="en-AU" dirty="0"/>
                        <a:t>Area</a:t>
                      </a:r>
                    </a:p>
                  </a:txBody>
                  <a:tcPr/>
                </a:tc>
                <a:tc>
                  <a:txBody>
                    <a:bodyPr/>
                    <a:lstStyle/>
                    <a:p>
                      <a:r>
                        <a:rPr lang="en-AU" dirty="0"/>
                        <a:t>Description</a:t>
                      </a:r>
                    </a:p>
                  </a:txBody>
                  <a:tcPr/>
                </a:tc>
                <a:extLst>
                  <a:ext uri="{0D108BD9-81ED-4DB2-BD59-A6C34878D82A}">
                    <a16:rowId xmlns:a16="http://schemas.microsoft.com/office/drawing/2014/main" val="1440218502"/>
                  </a:ext>
                </a:extLst>
              </a:tr>
              <a:tr h="370840">
                <a:tc>
                  <a:txBody>
                    <a:bodyPr/>
                    <a:lstStyle/>
                    <a:p>
                      <a:r>
                        <a:rPr lang="en-AU" sz="1800" kern="1200" dirty="0">
                          <a:solidFill>
                            <a:schemeClr val="dk1"/>
                          </a:solidFill>
                          <a:effectLst/>
                          <a:latin typeface="+mn-lt"/>
                          <a:ea typeface="+mn-ea"/>
                          <a:cs typeface="+mn-cs"/>
                        </a:rPr>
                        <a:t>Priority Area 1</a:t>
                      </a:r>
                      <a:endParaRPr lang="en-AU" dirty="0"/>
                    </a:p>
                  </a:txBody>
                  <a:tcPr/>
                </a:tc>
                <a:tc>
                  <a:txBody>
                    <a:bodyPr/>
                    <a:lstStyle/>
                    <a:p>
                      <a:r>
                        <a:rPr lang="en-AU" sz="1800" b="1" kern="1200" dirty="0">
                          <a:solidFill>
                            <a:schemeClr val="dk1"/>
                          </a:solidFill>
                          <a:effectLst/>
                          <a:latin typeface="+mn-lt"/>
                          <a:ea typeface="+mn-ea"/>
                          <a:cs typeface="+mn-cs"/>
                        </a:rPr>
                        <a:t>Improve access </a:t>
                      </a:r>
                      <a:r>
                        <a:rPr lang="en-AU" sz="1800" kern="1200" dirty="0">
                          <a:solidFill>
                            <a:schemeClr val="dk1"/>
                          </a:solidFill>
                          <a:effectLst/>
                          <a:latin typeface="+mn-lt"/>
                          <a:ea typeface="+mn-ea"/>
                          <a:cs typeface="+mn-cs"/>
                        </a:rPr>
                        <a:t>to immunisation, with a focus on equity for Aboriginal and Torres Strait Islander people and other priority populations</a:t>
                      </a:r>
                      <a:endParaRPr lang="en-AU" dirty="0"/>
                    </a:p>
                  </a:txBody>
                  <a:tcPr/>
                </a:tc>
                <a:extLst>
                  <a:ext uri="{0D108BD9-81ED-4DB2-BD59-A6C34878D82A}">
                    <a16:rowId xmlns:a16="http://schemas.microsoft.com/office/drawing/2014/main" val="2275029765"/>
                  </a:ext>
                </a:extLst>
              </a:tr>
              <a:tr h="370840">
                <a:tc>
                  <a:txBody>
                    <a:bodyPr/>
                    <a:lstStyle/>
                    <a:p>
                      <a:r>
                        <a:rPr lang="en-AU" sz="1800" kern="1200" dirty="0">
                          <a:solidFill>
                            <a:schemeClr val="dk1"/>
                          </a:solidFill>
                          <a:effectLst/>
                          <a:latin typeface="+mn-lt"/>
                          <a:ea typeface="+mn-ea"/>
                          <a:cs typeface="+mn-cs"/>
                        </a:rPr>
                        <a:t>Priority Area 2</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dk1"/>
                          </a:solidFill>
                          <a:effectLst/>
                          <a:latin typeface="+mn-lt"/>
                          <a:ea typeface="+mn-ea"/>
                          <a:cs typeface="+mn-cs"/>
                        </a:rPr>
                        <a:t>Build trust</a:t>
                      </a:r>
                      <a:r>
                        <a:rPr lang="en-AU" sz="1800" kern="1200" dirty="0">
                          <a:solidFill>
                            <a:schemeClr val="dk1"/>
                          </a:solidFill>
                          <a:effectLst/>
                          <a:latin typeface="+mn-lt"/>
                          <a:ea typeface="+mn-ea"/>
                          <a:cs typeface="+mn-cs"/>
                        </a:rPr>
                        <a:t>, understanding and acceptance of immunisation in communities</a:t>
                      </a:r>
                    </a:p>
                  </a:txBody>
                  <a:tcPr/>
                </a:tc>
                <a:extLst>
                  <a:ext uri="{0D108BD9-81ED-4DB2-BD59-A6C34878D82A}">
                    <a16:rowId xmlns:a16="http://schemas.microsoft.com/office/drawing/2014/main" val="2393398423"/>
                  </a:ext>
                </a:extLst>
              </a:tr>
              <a:tr h="370840">
                <a:tc>
                  <a:txBody>
                    <a:bodyPr/>
                    <a:lstStyle/>
                    <a:p>
                      <a:r>
                        <a:rPr lang="en-AU" sz="1800" kern="1200" dirty="0">
                          <a:solidFill>
                            <a:schemeClr val="dk1"/>
                          </a:solidFill>
                          <a:effectLst/>
                          <a:latin typeface="+mn-lt"/>
                          <a:ea typeface="+mn-ea"/>
                          <a:cs typeface="+mn-cs"/>
                        </a:rPr>
                        <a:t>Priority Area 3</a:t>
                      </a:r>
                      <a:endParaRPr lang="en-AU" dirty="0"/>
                    </a:p>
                  </a:txBody>
                  <a:tcPr/>
                </a:tc>
                <a:tc>
                  <a:txBody>
                    <a:bodyPr/>
                    <a:lstStyle/>
                    <a:p>
                      <a:r>
                        <a:rPr lang="en-AU" b="1" dirty="0"/>
                        <a:t>Use data more effectively </a:t>
                      </a:r>
                      <a:r>
                        <a:rPr lang="en-AU" dirty="0"/>
                        <a:t>to target immunisation strategies and monitor performance</a:t>
                      </a:r>
                    </a:p>
                  </a:txBody>
                  <a:tcPr/>
                </a:tc>
                <a:extLst>
                  <a:ext uri="{0D108BD9-81ED-4DB2-BD59-A6C34878D82A}">
                    <a16:rowId xmlns:a16="http://schemas.microsoft.com/office/drawing/2014/main" val="599783535"/>
                  </a:ext>
                </a:extLst>
              </a:tr>
              <a:tr h="370840">
                <a:tc>
                  <a:txBody>
                    <a:bodyPr/>
                    <a:lstStyle/>
                    <a:p>
                      <a:r>
                        <a:rPr lang="en-AU" sz="1800" kern="1200" dirty="0">
                          <a:solidFill>
                            <a:schemeClr val="dk1"/>
                          </a:solidFill>
                          <a:effectLst/>
                          <a:latin typeface="+mn-lt"/>
                          <a:ea typeface="+mn-ea"/>
                          <a:cs typeface="+mn-cs"/>
                        </a:rPr>
                        <a:t>Priority Area 4</a:t>
                      </a:r>
                      <a:endParaRPr lang="en-AU" dirty="0"/>
                    </a:p>
                  </a:txBody>
                  <a:tcPr/>
                </a:tc>
                <a:tc>
                  <a:txBody>
                    <a:bodyPr/>
                    <a:lstStyle/>
                    <a:p>
                      <a:r>
                        <a:rPr lang="en-AU" dirty="0"/>
                        <a:t>Strengthen the Immunisation </a:t>
                      </a:r>
                      <a:r>
                        <a:rPr lang="en-AU" b="1" dirty="0"/>
                        <a:t>Workforce</a:t>
                      </a:r>
                    </a:p>
                  </a:txBody>
                  <a:tcPr/>
                </a:tc>
                <a:extLst>
                  <a:ext uri="{0D108BD9-81ED-4DB2-BD59-A6C34878D82A}">
                    <a16:rowId xmlns:a16="http://schemas.microsoft.com/office/drawing/2014/main" val="3337629700"/>
                  </a:ext>
                </a:extLst>
              </a:tr>
              <a:tr h="370840">
                <a:tc>
                  <a:txBody>
                    <a:bodyPr/>
                    <a:lstStyle/>
                    <a:p>
                      <a:r>
                        <a:rPr lang="en-AU" sz="1800" kern="1200" dirty="0">
                          <a:solidFill>
                            <a:schemeClr val="dk1"/>
                          </a:solidFill>
                          <a:effectLst/>
                          <a:latin typeface="+mn-lt"/>
                          <a:ea typeface="+mn-ea"/>
                          <a:cs typeface="+mn-cs"/>
                        </a:rPr>
                        <a:t>Priority Area 5</a:t>
                      </a:r>
                      <a:endParaRPr lang="en-AU" dirty="0"/>
                    </a:p>
                  </a:txBody>
                  <a:tcPr/>
                </a:tc>
                <a:tc>
                  <a:txBody>
                    <a:bodyPr/>
                    <a:lstStyle/>
                    <a:p>
                      <a:r>
                        <a:rPr lang="en-AU" b="1" dirty="0"/>
                        <a:t>Harness new technologies </a:t>
                      </a:r>
                      <a:r>
                        <a:rPr lang="en-AU" dirty="0"/>
                        <a:t>to respond to the evolving communicable disease and vaccine landscape</a:t>
                      </a:r>
                    </a:p>
                  </a:txBody>
                  <a:tcPr/>
                </a:tc>
                <a:extLst>
                  <a:ext uri="{0D108BD9-81ED-4DB2-BD59-A6C34878D82A}">
                    <a16:rowId xmlns:a16="http://schemas.microsoft.com/office/drawing/2014/main" val="2048676431"/>
                  </a:ext>
                </a:extLst>
              </a:tr>
              <a:tr h="370840">
                <a:tc>
                  <a:txBody>
                    <a:bodyPr/>
                    <a:lstStyle/>
                    <a:p>
                      <a:r>
                        <a:rPr lang="en-AU" sz="1800" kern="1200" dirty="0">
                          <a:solidFill>
                            <a:schemeClr val="dk1"/>
                          </a:solidFill>
                          <a:effectLst/>
                          <a:latin typeface="+mn-lt"/>
                          <a:ea typeface="+mn-ea"/>
                          <a:cs typeface="+mn-cs"/>
                        </a:rPr>
                        <a:t>Priority Area 6</a:t>
                      </a:r>
                      <a:endParaRPr lang="en-AU" dirty="0"/>
                    </a:p>
                  </a:txBody>
                  <a:tcPr/>
                </a:tc>
                <a:tc>
                  <a:txBody>
                    <a:bodyPr/>
                    <a:lstStyle/>
                    <a:p>
                      <a:r>
                        <a:rPr lang="en-AU" b="1" dirty="0"/>
                        <a:t>Implement sustainable reform </a:t>
                      </a:r>
                      <a:r>
                        <a:rPr lang="en-AU" dirty="0"/>
                        <a:t>in vaccine program governance, program delivery and accountability</a:t>
                      </a:r>
                    </a:p>
                  </a:txBody>
                  <a:tcPr/>
                </a:tc>
                <a:extLst>
                  <a:ext uri="{0D108BD9-81ED-4DB2-BD59-A6C34878D82A}">
                    <a16:rowId xmlns:a16="http://schemas.microsoft.com/office/drawing/2014/main" val="2673888609"/>
                  </a:ext>
                </a:extLst>
              </a:tr>
            </a:tbl>
          </a:graphicData>
        </a:graphic>
      </p:graphicFrame>
    </p:spTree>
    <p:extLst>
      <p:ext uri="{BB962C8B-B14F-4D97-AF65-F5344CB8AC3E}">
        <p14:creationId xmlns:p14="http://schemas.microsoft.com/office/powerpoint/2010/main" val="39985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36269-7BFF-1F09-D050-BD0A411C945A}"/>
              </a:ext>
            </a:extLst>
          </p:cNvPr>
          <p:cNvSpPr>
            <a:spLocks noGrp="1"/>
          </p:cNvSpPr>
          <p:nvPr>
            <p:ph idx="1"/>
          </p:nvPr>
        </p:nvSpPr>
        <p:spPr>
          <a:xfrm>
            <a:off x="838200" y="1842483"/>
            <a:ext cx="10515600" cy="4650392"/>
          </a:xfrm>
        </p:spPr>
        <p:txBody>
          <a:bodyPr>
            <a:normAutofit/>
          </a:bodyPr>
          <a:lstStyle/>
          <a:p>
            <a:r>
              <a:rPr lang="en-AU" dirty="0"/>
              <a:t>WA Health Immunisation program participated in series of workshops looking at:</a:t>
            </a:r>
          </a:p>
          <a:p>
            <a:pPr lvl="1"/>
            <a:r>
              <a:rPr lang="en-AU" dirty="0"/>
              <a:t>Potential </a:t>
            </a:r>
            <a:r>
              <a:rPr lang="en-AU" b="1" dirty="0"/>
              <a:t>activities and initiatives </a:t>
            </a:r>
            <a:r>
              <a:rPr lang="en-AU" dirty="0"/>
              <a:t>to address each of the six NIS 2025-30 Priority Area/s.  </a:t>
            </a:r>
          </a:p>
          <a:p>
            <a:pPr lvl="1"/>
            <a:r>
              <a:rPr lang="en-AU" dirty="0"/>
              <a:t>The </a:t>
            </a:r>
            <a:r>
              <a:rPr lang="en-AU" b="1" dirty="0"/>
              <a:t>barriers that need to be addressed </a:t>
            </a:r>
            <a:r>
              <a:rPr lang="en-AU" dirty="0"/>
              <a:t>to progress these activities/initiatives</a:t>
            </a:r>
          </a:p>
          <a:p>
            <a:pPr lvl="1"/>
            <a:r>
              <a:rPr lang="en-AU" dirty="0"/>
              <a:t>The </a:t>
            </a:r>
            <a:r>
              <a:rPr lang="en-AU" b="1" dirty="0"/>
              <a:t>resources and mechanisms required </a:t>
            </a:r>
            <a:r>
              <a:rPr lang="en-AU" dirty="0"/>
              <a:t>to implement these activities/initiatives</a:t>
            </a:r>
          </a:p>
          <a:p>
            <a:endParaRPr lang="en-AU" dirty="0"/>
          </a:p>
          <a:p>
            <a:endParaRPr lang="en-AU" dirty="0"/>
          </a:p>
        </p:txBody>
      </p:sp>
      <p:sp>
        <p:nvSpPr>
          <p:cNvPr id="5" name="Title 4">
            <a:extLst>
              <a:ext uri="{FF2B5EF4-FFF2-40B4-BE49-F238E27FC236}">
                <a16:creationId xmlns:a16="http://schemas.microsoft.com/office/drawing/2014/main" id="{F421ECC6-7C61-4451-BF6F-E4BF3B460C8D}"/>
              </a:ext>
            </a:extLst>
          </p:cNvPr>
          <p:cNvSpPr>
            <a:spLocks noGrp="1"/>
          </p:cNvSpPr>
          <p:nvPr>
            <p:ph type="title"/>
          </p:nvPr>
        </p:nvSpPr>
        <p:spPr/>
        <p:txBody>
          <a:bodyPr/>
          <a:lstStyle/>
          <a:p>
            <a:r>
              <a:rPr lang="fr-FR" dirty="0"/>
              <a:t>National Immunisation Strategy </a:t>
            </a:r>
            <a:r>
              <a:rPr lang="fr-FR" dirty="0" err="1"/>
              <a:t>implementation</a:t>
            </a:r>
            <a:r>
              <a:rPr lang="fr-FR" dirty="0"/>
              <a:t> plan</a:t>
            </a:r>
            <a:endParaRPr lang="en-AU" dirty="0"/>
          </a:p>
        </p:txBody>
      </p:sp>
    </p:spTree>
    <p:extLst>
      <p:ext uri="{BB962C8B-B14F-4D97-AF65-F5344CB8AC3E}">
        <p14:creationId xmlns:p14="http://schemas.microsoft.com/office/powerpoint/2010/main" val="73114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690D49-9189-1E1B-8C24-F582DD8FC34A}"/>
              </a:ext>
            </a:extLst>
          </p:cNvPr>
          <p:cNvSpPr/>
          <p:nvPr/>
        </p:nvSpPr>
        <p:spPr>
          <a:xfrm>
            <a:off x="509286" y="6076709"/>
            <a:ext cx="1875099" cy="607120"/>
          </a:xfrm>
          <a:prstGeom prst="rect">
            <a:avLst/>
          </a:prstGeom>
          <a:solidFill>
            <a:schemeClr val="bg1"/>
          </a:solidFill>
          <a:ln w="6347" cap="flat">
            <a:noFill/>
            <a:prstDash val="solid"/>
            <a:miter/>
          </a:ln>
        </p:spPr>
        <p:txBody>
          <a:bodyPr rtlCol="0" anchor="ctr"/>
          <a:lstStyle/>
          <a:p>
            <a:pPr algn="l"/>
            <a:endParaRPr lang="en-AU"/>
          </a:p>
        </p:txBody>
      </p:sp>
      <p:sp>
        <p:nvSpPr>
          <p:cNvPr id="3" name="Rectangle 2">
            <a:extLst>
              <a:ext uri="{FF2B5EF4-FFF2-40B4-BE49-F238E27FC236}">
                <a16:creationId xmlns:a16="http://schemas.microsoft.com/office/drawing/2014/main" id="{67EF2070-D577-720F-935C-FF5103333034}"/>
              </a:ext>
            </a:extLst>
          </p:cNvPr>
          <p:cNvSpPr/>
          <p:nvPr/>
        </p:nvSpPr>
        <p:spPr>
          <a:xfrm>
            <a:off x="9840686" y="4874423"/>
            <a:ext cx="2198914" cy="1809406"/>
          </a:xfrm>
          <a:prstGeom prst="rect">
            <a:avLst/>
          </a:prstGeom>
          <a:solidFill>
            <a:schemeClr val="bg1"/>
          </a:solidFill>
          <a:ln w="6347" cap="flat">
            <a:noFill/>
            <a:prstDash val="solid"/>
            <a:miter/>
          </a:ln>
        </p:spPr>
        <p:txBody>
          <a:bodyPr rtlCol="0" anchor="ctr"/>
          <a:lstStyle/>
          <a:p>
            <a:pPr algn="l"/>
            <a:endParaRPr lang="en-AU"/>
          </a:p>
        </p:txBody>
      </p:sp>
      <p:sp>
        <p:nvSpPr>
          <p:cNvPr id="2" name="Title 1">
            <a:extLst>
              <a:ext uri="{FF2B5EF4-FFF2-40B4-BE49-F238E27FC236}">
                <a16:creationId xmlns:a16="http://schemas.microsoft.com/office/drawing/2014/main" id="{034FE721-19B6-D169-2020-8089B38E21E3}"/>
              </a:ext>
            </a:extLst>
          </p:cNvPr>
          <p:cNvSpPr>
            <a:spLocks noGrp="1"/>
          </p:cNvSpPr>
          <p:nvPr>
            <p:ph type="title"/>
          </p:nvPr>
        </p:nvSpPr>
        <p:spPr>
          <a:xfrm>
            <a:off x="838200" y="365125"/>
            <a:ext cx="10178143" cy="1325563"/>
          </a:xfrm>
        </p:spPr>
        <p:txBody>
          <a:bodyPr/>
          <a:lstStyle/>
          <a:p>
            <a:r>
              <a:rPr lang="en-AU" dirty="0"/>
              <a:t>Vaccines on the horizon</a:t>
            </a:r>
          </a:p>
        </p:txBody>
      </p:sp>
      <p:pic>
        <p:nvPicPr>
          <p:cNvPr id="4" name="Content Placeholder 3">
            <a:extLst>
              <a:ext uri="{FF2B5EF4-FFF2-40B4-BE49-F238E27FC236}">
                <a16:creationId xmlns:a16="http://schemas.microsoft.com/office/drawing/2014/main" id="{DECBEC26-6310-79F3-BEAC-163ECA5DB252}"/>
              </a:ext>
            </a:extLst>
          </p:cNvPr>
          <p:cNvPicPr>
            <a:picLocks noGrp="1" noChangeAspect="1"/>
          </p:cNvPicPr>
          <p:nvPr>
            <p:ph idx="1"/>
          </p:nvPr>
        </p:nvPicPr>
        <p:blipFill>
          <a:blip r:embed="rId3"/>
          <a:stretch>
            <a:fillRect/>
          </a:stretch>
        </p:blipFill>
        <p:spPr>
          <a:xfrm>
            <a:off x="7783808" y="2249258"/>
            <a:ext cx="4113756" cy="3529868"/>
          </a:xfrm>
          <a:prstGeom prst="rect">
            <a:avLst/>
          </a:prstGeom>
        </p:spPr>
      </p:pic>
      <p:sp>
        <p:nvSpPr>
          <p:cNvPr id="6" name="TextBox 5">
            <a:extLst>
              <a:ext uri="{FF2B5EF4-FFF2-40B4-BE49-F238E27FC236}">
                <a16:creationId xmlns:a16="http://schemas.microsoft.com/office/drawing/2014/main" id="{76F58BE5-E6CD-AB91-2AA7-A28B594C37AC}"/>
              </a:ext>
            </a:extLst>
          </p:cNvPr>
          <p:cNvSpPr txBox="1"/>
          <p:nvPr/>
        </p:nvSpPr>
        <p:spPr>
          <a:xfrm>
            <a:off x="230127" y="1950697"/>
            <a:ext cx="6914890" cy="5632311"/>
          </a:xfrm>
          <a:prstGeom prst="rect">
            <a:avLst/>
          </a:prstGeom>
          <a:noFill/>
        </p:spPr>
        <p:txBody>
          <a:bodyPr wrap="square">
            <a:spAutoFit/>
          </a:bodyPr>
          <a:lstStyle/>
          <a:p>
            <a:pPr marL="342900" lvl="0" indent="-342900">
              <a:buFont typeface="Symbol" panose="05050102010706020507" pitchFamily="18" charset="2"/>
              <a:buChar char=""/>
            </a:pPr>
            <a:r>
              <a:rPr lang="en-AU" sz="1800" b="1" dirty="0">
                <a:effectLst/>
                <a:latin typeface="Aptos" panose="020B0004020202020204" pitchFamily="34" charset="0"/>
                <a:ea typeface="Times New Roman" panose="02020603050405020304" pitchFamily="18" charset="0"/>
                <a:cs typeface="Aptos" panose="020B0004020202020204" pitchFamily="34" charset="0"/>
              </a:rPr>
              <a:t>The Pharmaceutical Benefits Advisory Committee (PBAC)</a:t>
            </a:r>
          </a:p>
          <a:p>
            <a:pPr lvl="0"/>
            <a:endParaRPr lang="en-AU" sz="1800" dirty="0">
              <a:effectLst/>
              <a:latin typeface="Aptos" panose="020B0004020202020204" pitchFamily="34" charset="0"/>
              <a:ea typeface="Times New Roman" panose="02020603050405020304" pitchFamily="18" charset="0"/>
              <a:cs typeface="Aptos" panose="020B0004020202020204" pitchFamily="34" charset="0"/>
            </a:endParaRPr>
          </a:p>
          <a:p>
            <a:pPr lvl="0"/>
            <a:r>
              <a:rPr lang="en-AU" dirty="0">
                <a:latin typeface="Aptos" panose="020B0004020202020204" pitchFamily="34" charset="0"/>
                <a:ea typeface="Times New Roman" panose="02020603050405020304" pitchFamily="18" charset="0"/>
                <a:cs typeface="Aptos" panose="020B0004020202020204" pitchFamily="34" charset="0"/>
              </a:rPr>
              <a:t>Applications - not approved yet</a:t>
            </a:r>
            <a:endParaRPr lang="en-AU" sz="1800" dirty="0">
              <a:effectLst/>
              <a:latin typeface="Aptos" panose="020B0004020202020204" pitchFamily="34" charset="0"/>
              <a:ea typeface="Times New Roman" panose="02020603050405020304" pitchFamily="18" charset="0"/>
              <a:cs typeface="Aptos" panose="020B0004020202020204" pitchFamily="34" charset="0"/>
            </a:endParaRPr>
          </a:p>
          <a:p>
            <a:pPr marL="800100" lvl="1" indent="-342900">
              <a:buFont typeface="Symbol" panose="05050102010706020507" pitchFamily="18" charset="2"/>
              <a:buChar char=""/>
            </a:pPr>
            <a:r>
              <a:rPr lang="en-AU" dirty="0">
                <a:effectLst/>
                <a:latin typeface="Aptos" panose="020B0004020202020204" pitchFamily="34" charset="0"/>
                <a:ea typeface="Times New Roman" panose="02020603050405020304" pitchFamily="18" charset="0"/>
                <a:cs typeface="Aptos" panose="020B0004020202020204" pitchFamily="34" charset="0"/>
              </a:rPr>
              <a:t>Moderna seeking NIP listing for </a:t>
            </a:r>
            <a:r>
              <a:rPr lang="en-AU" b="1" dirty="0">
                <a:effectLst/>
                <a:latin typeface="Aptos" panose="020B0004020202020204" pitchFamily="34" charset="0"/>
                <a:ea typeface="Times New Roman" panose="02020603050405020304" pitchFamily="18" charset="0"/>
                <a:cs typeface="Aptos" panose="020B0004020202020204" pitchFamily="34" charset="0"/>
              </a:rPr>
              <a:t>RSV vaccine for people 75+ </a:t>
            </a:r>
            <a:r>
              <a:rPr lang="en-AU" dirty="0">
                <a:effectLst/>
                <a:latin typeface="Aptos" panose="020B0004020202020204" pitchFamily="34" charset="0"/>
                <a:ea typeface="Times New Roman" panose="02020603050405020304" pitchFamily="18" charset="0"/>
                <a:cs typeface="Aptos" panose="020B0004020202020204" pitchFamily="34" charset="0"/>
              </a:rPr>
              <a:t>and Aboriginal people aged over 60</a:t>
            </a:r>
            <a:endParaRPr lang="en-AU"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AU" dirty="0">
                <a:effectLst/>
                <a:latin typeface="Aptos" panose="020B0004020202020204" pitchFamily="34" charset="0"/>
                <a:ea typeface="Times New Roman" panose="02020603050405020304" pitchFamily="18" charset="0"/>
                <a:cs typeface="Aptos" panose="020B0004020202020204" pitchFamily="34" charset="0"/>
              </a:rPr>
              <a:t>GSK seeking reduction in age for NIP listing for </a:t>
            </a:r>
            <a:r>
              <a:rPr lang="en-AU" b="1" dirty="0">
                <a:effectLst/>
                <a:latin typeface="Aptos" panose="020B0004020202020204" pitchFamily="34" charset="0"/>
                <a:ea typeface="Times New Roman" panose="02020603050405020304" pitchFamily="18" charset="0"/>
                <a:cs typeface="Aptos" panose="020B0004020202020204" pitchFamily="34" charset="0"/>
              </a:rPr>
              <a:t>Shingrix to 60</a:t>
            </a:r>
            <a:endParaRPr lang="en-AU" b="1"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AU" dirty="0">
                <a:effectLst/>
                <a:latin typeface="Aptos" panose="020B0004020202020204" pitchFamily="34" charset="0"/>
                <a:ea typeface="Times New Roman" panose="02020603050405020304" pitchFamily="18" charset="0"/>
                <a:cs typeface="Aptos" panose="020B0004020202020204" pitchFamily="34" charset="0"/>
              </a:rPr>
              <a:t>MSD seeking NIP listing for </a:t>
            </a:r>
            <a:r>
              <a:rPr lang="en-AU" b="1" dirty="0">
                <a:effectLst/>
                <a:latin typeface="Aptos" panose="020B0004020202020204" pitchFamily="34" charset="0"/>
                <a:ea typeface="Times New Roman" panose="02020603050405020304" pitchFamily="18" charset="0"/>
                <a:cs typeface="Aptos" panose="020B0004020202020204" pitchFamily="34" charset="0"/>
              </a:rPr>
              <a:t>21v pneumococcal conjugate vaccine</a:t>
            </a:r>
            <a:r>
              <a:rPr lang="en-AU" dirty="0">
                <a:effectLst/>
                <a:latin typeface="Aptos" panose="020B0004020202020204" pitchFamily="34" charset="0"/>
                <a:ea typeface="Times New Roman" panose="02020603050405020304" pitchFamily="18" charset="0"/>
                <a:cs typeface="Aptos" panose="020B0004020202020204" pitchFamily="34" charset="0"/>
              </a:rPr>
              <a:t> for older adults and Aboriginal people aged 25-49</a:t>
            </a:r>
            <a:endParaRPr lang="en-AU" dirty="0">
              <a:latin typeface="Aptos" panose="020B0004020202020204" pitchFamily="34" charset="0"/>
              <a:ea typeface="Times New Roman" panose="02020603050405020304" pitchFamily="18" charset="0"/>
              <a:cs typeface="Aptos" panose="020B0004020202020204" pitchFamily="34" charset="0"/>
            </a:endParaRPr>
          </a:p>
          <a:p>
            <a:pPr>
              <a:buNone/>
            </a:pPr>
            <a:endParaRPr lang="en-AU" dirty="0">
              <a:latin typeface="Aptos" panose="020B0004020202020204" pitchFamily="34" charset="0"/>
              <a:ea typeface="Aptos" panose="020B0004020202020204" pitchFamily="34" charset="0"/>
              <a:cs typeface="Aptos" panose="020B0004020202020204" pitchFamily="34" charset="0"/>
            </a:endParaRPr>
          </a:p>
          <a:p>
            <a:pPr>
              <a:buNone/>
            </a:pPr>
            <a:r>
              <a:rPr lang="en-AU" dirty="0">
                <a:latin typeface="Aptos" panose="020B0004020202020204" pitchFamily="34" charset="0"/>
                <a:ea typeface="Aptos" panose="020B0004020202020204" pitchFamily="34" charset="0"/>
                <a:cs typeface="Aptos" panose="020B0004020202020204" pitchFamily="34" charset="0"/>
              </a:rPr>
              <a:t>Outcomes from July meeting </a:t>
            </a:r>
          </a:p>
          <a:p>
            <a:pPr marL="800100" lvl="1" indent="-342900">
              <a:buFont typeface="Symbol" panose="05050102010706020507" pitchFamily="18" charset="2"/>
              <a:buChar char=""/>
            </a:pPr>
            <a:r>
              <a:rPr lang="en-AU" dirty="0" err="1">
                <a:latin typeface="Aptos" panose="020B0004020202020204" pitchFamily="34" charset="0"/>
              </a:rPr>
              <a:t>Arexvy</a:t>
            </a:r>
            <a:r>
              <a:rPr lang="en-AU" dirty="0">
                <a:latin typeface="Aptos" panose="020B0004020202020204" pitchFamily="34" charset="0"/>
                <a:ea typeface="Times New Roman" panose="02020603050405020304" pitchFamily="18" charset="0"/>
                <a:cs typeface="Aptos" panose="020B0004020202020204" pitchFamily="34" charset="0"/>
              </a:rPr>
              <a:t> and </a:t>
            </a:r>
            <a:r>
              <a:rPr lang="en-AU" dirty="0" err="1">
                <a:latin typeface="Aptos" panose="020B0004020202020204" pitchFamily="34" charset="0"/>
                <a:ea typeface="Times New Roman" panose="02020603050405020304" pitchFamily="18" charset="0"/>
                <a:cs typeface="Aptos" panose="020B0004020202020204" pitchFamily="34" charset="0"/>
              </a:rPr>
              <a:t>Abrysvo</a:t>
            </a:r>
            <a:r>
              <a:rPr lang="en-AU" dirty="0">
                <a:latin typeface="Aptos" panose="020B0004020202020204" pitchFamily="34" charset="0"/>
                <a:ea typeface="Times New Roman" panose="02020603050405020304" pitchFamily="18" charset="0"/>
                <a:cs typeface="Aptos" panose="020B0004020202020204" pitchFamily="34" charset="0"/>
              </a:rPr>
              <a:t> RSV vaccine for older adults was recommended for NIP listing – no timeline provided yet</a:t>
            </a:r>
          </a:p>
          <a:p>
            <a:r>
              <a:rPr lang="en-AU" dirty="0">
                <a:latin typeface="Aptos" panose="020B0004020202020204" pitchFamily="34" charset="0"/>
                <a:ea typeface="Times New Roman" panose="02020603050405020304" pitchFamily="18" charset="0"/>
                <a:cs typeface="Aptos" panose="020B0004020202020204" pitchFamily="34" charset="0"/>
              </a:rPr>
              <a:t>Others</a:t>
            </a:r>
          </a:p>
          <a:p>
            <a:pPr marL="800100" lvl="1" indent="-342900">
              <a:buFont typeface="Symbol" panose="05050102010706020507" pitchFamily="18" charset="2"/>
              <a:buChar char=""/>
            </a:pPr>
            <a:r>
              <a:rPr lang="en-AU" dirty="0">
                <a:latin typeface="Aptos" panose="020B0004020202020204" pitchFamily="34" charset="0"/>
              </a:rPr>
              <a:t>Monoclonal antibody (</a:t>
            </a:r>
            <a:r>
              <a:rPr lang="en-AU" dirty="0" err="1">
                <a:latin typeface="Aptos" panose="020B0004020202020204" pitchFamily="34" charset="0"/>
              </a:rPr>
              <a:t>Beyfortus</a:t>
            </a:r>
            <a:r>
              <a:rPr lang="en-AU" dirty="0">
                <a:latin typeface="Aptos" panose="020B0004020202020204" pitchFamily="34" charset="0"/>
              </a:rPr>
              <a:t>) to be added to the NIP schedule?</a:t>
            </a:r>
          </a:p>
          <a:p>
            <a:pPr marL="800100" lvl="1" indent="-342900">
              <a:buFont typeface="Symbol" panose="05050102010706020507" pitchFamily="18" charset="2"/>
              <a:buChar char=""/>
            </a:pPr>
            <a:r>
              <a:rPr lang="en-AU" dirty="0">
                <a:latin typeface="Aptos" panose="020B0004020202020204" pitchFamily="34" charset="0"/>
                <a:ea typeface="Times New Roman" panose="02020603050405020304" pitchFamily="18" charset="0"/>
                <a:cs typeface="Aptos" panose="020B0004020202020204" pitchFamily="34" charset="0"/>
              </a:rPr>
              <a:t>COVID-19? </a:t>
            </a:r>
          </a:p>
          <a:p>
            <a:endParaRPr lang="en-AU" dirty="0">
              <a:latin typeface="Aptos" panose="020B0004020202020204" pitchFamily="34" charset="0"/>
              <a:ea typeface="Aptos" panose="020B0004020202020204" pitchFamily="34" charset="0"/>
              <a:cs typeface="Aptos" panose="020B0004020202020204" pitchFamily="34" charset="0"/>
            </a:endParaRPr>
          </a:p>
          <a:p>
            <a:pPr marL="742950" lvl="1" indent="-285750">
              <a:buFont typeface="Arial" panose="020B0604020202020204" pitchFamily="34" charset="0"/>
              <a:buChar char="•"/>
            </a:pPr>
            <a:endParaRPr lang="en-AU" dirty="0">
              <a:latin typeface="Aptos" panose="020B0004020202020204" pitchFamily="34" charset="0"/>
            </a:endParaRPr>
          </a:p>
          <a:p>
            <a:pPr lvl="1"/>
            <a:endParaRPr lang="en-AU" dirty="0">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endParaRPr lang="en-AU" dirty="0">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65558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F6DE-4E23-DCEF-7A3C-EF23B6BD7687}"/>
              </a:ext>
            </a:extLst>
          </p:cNvPr>
          <p:cNvSpPr>
            <a:spLocks noGrp="1"/>
          </p:cNvSpPr>
          <p:nvPr>
            <p:ph type="title"/>
          </p:nvPr>
        </p:nvSpPr>
        <p:spPr/>
        <p:txBody>
          <a:bodyPr/>
          <a:lstStyle/>
          <a:p>
            <a:r>
              <a:rPr lang="en-AU" dirty="0"/>
              <a:t>Thank you</a:t>
            </a:r>
            <a:br>
              <a:rPr lang="en-AU" dirty="0"/>
            </a:br>
            <a:endParaRPr lang="en-AU" dirty="0"/>
          </a:p>
        </p:txBody>
      </p:sp>
      <p:sp>
        <p:nvSpPr>
          <p:cNvPr id="6" name="Content Placeholder 5">
            <a:extLst>
              <a:ext uri="{FF2B5EF4-FFF2-40B4-BE49-F238E27FC236}">
                <a16:creationId xmlns:a16="http://schemas.microsoft.com/office/drawing/2014/main" id="{F1665C4C-7D71-5AC1-851F-D0A24384BE1B}"/>
              </a:ext>
            </a:extLst>
          </p:cNvPr>
          <p:cNvSpPr>
            <a:spLocks noGrp="1"/>
          </p:cNvSpPr>
          <p:nvPr>
            <p:ph idx="1"/>
          </p:nvPr>
        </p:nvSpPr>
        <p:spPr/>
        <p:txBody>
          <a:bodyPr>
            <a:normAutofit/>
          </a:bodyPr>
          <a:lstStyle/>
          <a:p>
            <a:pPr marL="0" indent="0">
              <a:buNone/>
            </a:pPr>
            <a:r>
              <a:rPr lang="en-AU" sz="3600" dirty="0"/>
              <a:t>Further queries?</a:t>
            </a:r>
          </a:p>
          <a:p>
            <a:pPr marL="0" indent="0">
              <a:buNone/>
            </a:pPr>
            <a:r>
              <a:rPr lang="en-AU" sz="3600" dirty="0"/>
              <a:t>Email: </a:t>
            </a:r>
            <a:r>
              <a:rPr lang="en-AU" sz="3600" dirty="0">
                <a:hlinkClick r:id="rId3"/>
              </a:rPr>
              <a:t>Immunisation@health.wa.gov.au</a:t>
            </a:r>
            <a:r>
              <a:rPr lang="en-AU" sz="3600" dirty="0"/>
              <a:t> </a:t>
            </a:r>
          </a:p>
        </p:txBody>
      </p:sp>
    </p:spTree>
    <p:extLst>
      <p:ext uri="{BB962C8B-B14F-4D97-AF65-F5344CB8AC3E}">
        <p14:creationId xmlns:p14="http://schemas.microsoft.com/office/powerpoint/2010/main" val="397595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92A5-4E62-F249-BB65-FD8D7622EACD}"/>
              </a:ext>
            </a:extLst>
          </p:cNvPr>
          <p:cNvSpPr>
            <a:spLocks noGrp="1"/>
          </p:cNvSpPr>
          <p:nvPr>
            <p:ph type="title"/>
          </p:nvPr>
        </p:nvSpPr>
        <p:spPr/>
        <p:txBody>
          <a:bodyPr/>
          <a:lstStyle/>
          <a:p>
            <a:r>
              <a:rPr lang="en-AU" dirty="0"/>
              <a:t>Today’s topics</a:t>
            </a:r>
          </a:p>
        </p:txBody>
      </p:sp>
      <p:sp>
        <p:nvSpPr>
          <p:cNvPr id="3" name="Content Placeholder 2">
            <a:extLst>
              <a:ext uri="{FF2B5EF4-FFF2-40B4-BE49-F238E27FC236}">
                <a16:creationId xmlns:a16="http://schemas.microsoft.com/office/drawing/2014/main" id="{86964F6A-8CDD-27FD-D671-1242A7D36C3E}"/>
              </a:ext>
            </a:extLst>
          </p:cNvPr>
          <p:cNvSpPr>
            <a:spLocks noGrp="1"/>
          </p:cNvSpPr>
          <p:nvPr>
            <p:ph idx="1"/>
          </p:nvPr>
        </p:nvSpPr>
        <p:spPr>
          <a:xfrm>
            <a:off x="838200" y="1825625"/>
            <a:ext cx="10515600" cy="3718648"/>
          </a:xfrm>
        </p:spPr>
        <p:txBody>
          <a:bodyPr>
            <a:normAutofit/>
          </a:bodyPr>
          <a:lstStyle/>
          <a:p>
            <a:r>
              <a:rPr lang="en-AU" dirty="0"/>
              <a:t>Australian Centre for Disease Control </a:t>
            </a:r>
          </a:p>
          <a:p>
            <a:r>
              <a:rPr lang="en-AU" dirty="0"/>
              <a:t>Areas of focus for 2026</a:t>
            </a:r>
          </a:p>
          <a:p>
            <a:pPr lvl="1"/>
            <a:r>
              <a:rPr lang="en-AU" dirty="0"/>
              <a:t>Respiratory syncytial virus (RSV)</a:t>
            </a:r>
          </a:p>
          <a:p>
            <a:pPr lvl="1"/>
            <a:r>
              <a:rPr lang="en-AU" dirty="0"/>
              <a:t>Measles</a:t>
            </a:r>
          </a:p>
          <a:p>
            <a:pPr lvl="1"/>
            <a:r>
              <a:rPr lang="en-AU" dirty="0"/>
              <a:t>Live attenuated influenza vaccine</a:t>
            </a:r>
          </a:p>
          <a:p>
            <a:r>
              <a:rPr lang="en-AU" dirty="0"/>
              <a:t>Vaccines on the horizon</a:t>
            </a:r>
          </a:p>
        </p:txBody>
      </p:sp>
    </p:spTree>
    <p:extLst>
      <p:ext uri="{BB962C8B-B14F-4D97-AF65-F5344CB8AC3E}">
        <p14:creationId xmlns:p14="http://schemas.microsoft.com/office/powerpoint/2010/main" val="201424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7994-F593-611E-585F-ACFC768E3038}"/>
              </a:ext>
            </a:extLst>
          </p:cNvPr>
          <p:cNvSpPr>
            <a:spLocks noGrp="1"/>
          </p:cNvSpPr>
          <p:nvPr>
            <p:ph type="title"/>
          </p:nvPr>
        </p:nvSpPr>
        <p:spPr>
          <a:xfrm>
            <a:off x="450850" y="109538"/>
            <a:ext cx="10515600" cy="1704021"/>
          </a:xfrm>
        </p:spPr>
        <p:txBody>
          <a:bodyPr/>
          <a:lstStyle/>
          <a:p>
            <a:r>
              <a:rPr lang="en-AU" b="1" dirty="0">
                <a:solidFill>
                  <a:schemeClr val="tx1"/>
                </a:solidFill>
                <a:latin typeface="Calibri Light" panose="020F0302020204030204" pitchFamily="34" charset="0"/>
                <a:cs typeface="Calibri Light" panose="020F0302020204030204" pitchFamily="34" charset="0"/>
              </a:rPr>
              <a:t>2025 Public Health Update Immunisation Awards</a:t>
            </a:r>
            <a:endParaRPr lang="en-AU" dirty="0"/>
          </a:p>
        </p:txBody>
      </p:sp>
      <p:sp>
        <p:nvSpPr>
          <p:cNvPr id="3" name="Text Placeholder 2">
            <a:extLst>
              <a:ext uri="{FF2B5EF4-FFF2-40B4-BE49-F238E27FC236}">
                <a16:creationId xmlns:a16="http://schemas.microsoft.com/office/drawing/2014/main" id="{E6228682-13D7-DCA4-FC10-026B3A9F082D}"/>
              </a:ext>
            </a:extLst>
          </p:cNvPr>
          <p:cNvSpPr>
            <a:spLocks noGrp="1"/>
          </p:cNvSpPr>
          <p:nvPr>
            <p:ph type="body" idx="1"/>
          </p:nvPr>
        </p:nvSpPr>
        <p:spPr>
          <a:xfrm>
            <a:off x="2110740" y="2709543"/>
            <a:ext cx="7970520" cy="2910843"/>
          </a:xfrm>
        </p:spPr>
        <p:txBody>
          <a:bodyPr/>
          <a:lstStyle/>
          <a:p>
            <a:endParaRPr lang="en-AU" dirty="0"/>
          </a:p>
        </p:txBody>
      </p:sp>
      <p:pic>
        <p:nvPicPr>
          <p:cNvPr id="4" name="Picture 16" descr="Download High Quality trophy clipart 2nd Transparent PNG Images - Art Prim clip arts 2019">
            <a:extLst>
              <a:ext uri="{FF2B5EF4-FFF2-40B4-BE49-F238E27FC236}">
                <a16:creationId xmlns:a16="http://schemas.microsoft.com/office/drawing/2014/main" id="{89C0C464-BF71-406C-8C31-E6A2D46C0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645" y="2538097"/>
            <a:ext cx="2240710" cy="325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5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DFFE-F870-E427-0EEB-7E56D1D3EA8F}"/>
              </a:ext>
            </a:extLst>
          </p:cNvPr>
          <p:cNvSpPr>
            <a:spLocks noGrp="1"/>
          </p:cNvSpPr>
          <p:nvPr>
            <p:ph type="title"/>
          </p:nvPr>
        </p:nvSpPr>
        <p:spPr>
          <a:xfrm>
            <a:off x="725170" y="292419"/>
            <a:ext cx="10515600" cy="1500188"/>
          </a:xfrm>
        </p:spPr>
        <p:txBody>
          <a:bodyPr/>
          <a:lstStyle/>
          <a:p>
            <a:r>
              <a:rPr lang="en-AU" b="1" dirty="0">
                <a:solidFill>
                  <a:schemeClr val="tx1"/>
                </a:solidFill>
                <a:latin typeface="Calibri Light" panose="020F0302020204030204" pitchFamily="34" charset="0"/>
                <a:cs typeface="Calibri Light" panose="020F0302020204030204" pitchFamily="34" charset="0"/>
              </a:rPr>
              <a:t>Nominees for the Inoculate Accolade award</a:t>
            </a:r>
            <a:endParaRPr lang="en-AU" dirty="0"/>
          </a:p>
        </p:txBody>
      </p:sp>
      <p:sp>
        <p:nvSpPr>
          <p:cNvPr id="3" name="Text Placeholder 2">
            <a:extLst>
              <a:ext uri="{FF2B5EF4-FFF2-40B4-BE49-F238E27FC236}">
                <a16:creationId xmlns:a16="http://schemas.microsoft.com/office/drawing/2014/main" id="{A8701F3D-D314-8CE0-2C8C-97B8C9805DD5}"/>
              </a:ext>
            </a:extLst>
          </p:cNvPr>
          <p:cNvSpPr>
            <a:spLocks noGrp="1"/>
          </p:cNvSpPr>
          <p:nvPr>
            <p:ph type="body" idx="1"/>
          </p:nvPr>
        </p:nvSpPr>
        <p:spPr>
          <a:xfrm>
            <a:off x="831850" y="1569721"/>
            <a:ext cx="10125710" cy="4519930"/>
          </a:xfrm>
        </p:spPr>
        <p:txBody>
          <a:bodyPr>
            <a:normAutofit fontScale="85000" lnSpcReduction="20000"/>
          </a:bodyPr>
          <a:lstStyle/>
          <a:p>
            <a:pPr algn="ctr"/>
            <a:r>
              <a:rPr lang="en-AU" dirty="0">
                <a:latin typeface="Calibri" panose="020F0502020204030204" pitchFamily="34" charset="0"/>
                <a:cs typeface="Calibri" panose="020F0502020204030204" pitchFamily="34" charset="0"/>
              </a:rPr>
              <a:t>Janene Naude</a:t>
            </a:r>
          </a:p>
          <a:p>
            <a:pPr algn="ctr"/>
            <a:r>
              <a:rPr lang="en-AU" dirty="0">
                <a:latin typeface="Calibri" panose="020F0502020204030204" pitchFamily="34" charset="0"/>
                <a:cs typeface="Calibri" panose="020F0502020204030204" pitchFamily="34" charset="0"/>
              </a:rPr>
              <a:t>Wannipa Tongrueang</a:t>
            </a:r>
          </a:p>
          <a:p>
            <a:pPr algn="ctr"/>
            <a:r>
              <a:rPr lang="en-AU" dirty="0">
                <a:latin typeface="Calibri" panose="020F0502020204030204" pitchFamily="34" charset="0"/>
                <a:cs typeface="Calibri" panose="020F0502020204030204" pitchFamily="34" charset="0"/>
              </a:rPr>
              <a:t>Andrea Padley</a:t>
            </a:r>
          </a:p>
          <a:p>
            <a:pPr algn="ctr"/>
            <a:r>
              <a:rPr lang="en-AU" dirty="0">
                <a:latin typeface="Calibri" panose="020F0502020204030204" pitchFamily="34" charset="0"/>
                <a:cs typeface="Calibri" panose="020F0502020204030204" pitchFamily="34" charset="0"/>
              </a:rPr>
              <a:t>Anna Moore</a:t>
            </a:r>
          </a:p>
          <a:p>
            <a:pPr algn="ctr"/>
            <a:r>
              <a:rPr lang="en-AU" dirty="0">
                <a:latin typeface="Calibri" panose="020F0502020204030204" pitchFamily="34" charset="0"/>
                <a:cs typeface="Calibri" panose="020F0502020204030204" pitchFamily="34" charset="0"/>
              </a:rPr>
              <a:t>Deb Thomas</a:t>
            </a:r>
          </a:p>
          <a:p>
            <a:pPr algn="ctr"/>
            <a:r>
              <a:rPr lang="en-AU" dirty="0">
                <a:latin typeface="Calibri" panose="020F0502020204030204" pitchFamily="34" charset="0"/>
                <a:cs typeface="Calibri" panose="020F0502020204030204" pitchFamily="34" charset="0"/>
              </a:rPr>
              <a:t>Pargan Sanghera</a:t>
            </a:r>
          </a:p>
          <a:p>
            <a:pPr algn="ctr"/>
            <a:r>
              <a:rPr lang="en-AU" dirty="0">
                <a:latin typeface="Calibri" panose="020F0502020204030204" pitchFamily="34" charset="0"/>
                <a:cs typeface="Calibri" panose="020F0502020204030204" pitchFamily="34" charset="0"/>
              </a:rPr>
              <a:t>Ben Scalley</a:t>
            </a:r>
          </a:p>
          <a:p>
            <a:pPr algn="ctr"/>
            <a:r>
              <a:rPr lang="en-AU" dirty="0">
                <a:latin typeface="Calibri" panose="020F0502020204030204" pitchFamily="34" charset="0"/>
                <a:cs typeface="Calibri" panose="020F0502020204030204" pitchFamily="34" charset="0"/>
              </a:rPr>
              <a:t>Emma McCabe</a:t>
            </a:r>
          </a:p>
          <a:p>
            <a:pPr algn="ctr"/>
            <a:r>
              <a:rPr lang="en-AU" dirty="0">
                <a:latin typeface="Calibri" panose="020F0502020204030204" pitchFamily="34" charset="0"/>
                <a:cs typeface="Calibri" panose="020F0502020204030204" pitchFamily="34" charset="0"/>
              </a:rPr>
              <a:t>Kerry Lewis</a:t>
            </a:r>
          </a:p>
          <a:p>
            <a:pPr algn="ctr"/>
            <a:r>
              <a:rPr lang="en-AU" dirty="0">
                <a:latin typeface="Calibri" panose="020F0502020204030204" pitchFamily="34" charset="0"/>
                <a:cs typeface="Calibri" panose="020F0502020204030204" pitchFamily="34" charset="0"/>
              </a:rPr>
              <a:t>Mirrabooka School Based Immunisation Program</a:t>
            </a:r>
          </a:p>
          <a:p>
            <a:pPr algn="ctr"/>
            <a:r>
              <a:rPr lang="en-AU" dirty="0">
                <a:latin typeface="Calibri" panose="020F0502020204030204" pitchFamily="34" charset="0"/>
                <a:cs typeface="Calibri" panose="020F0502020204030204" pitchFamily="34" charset="0"/>
              </a:rPr>
              <a:t>Stan Perron Immunisation Centre Immunisation Team</a:t>
            </a:r>
          </a:p>
          <a:p>
            <a:pPr algn="ctr"/>
            <a:r>
              <a:rPr lang="en-AU" dirty="0">
                <a:latin typeface="Calibri" panose="020F0502020204030204" pitchFamily="34" charset="0"/>
                <a:cs typeface="Calibri" panose="020F0502020204030204" pitchFamily="34" charset="0"/>
              </a:rPr>
              <a:t>Boorloo Public Health Unit Immunisation Team</a:t>
            </a:r>
          </a:p>
          <a:p>
            <a:pPr algn="ctr"/>
            <a:r>
              <a:rPr lang="en-AU" dirty="0">
                <a:latin typeface="Calibri" panose="020F0502020204030204" pitchFamily="34" charset="0"/>
                <a:cs typeface="Calibri" panose="020F0502020204030204" pitchFamily="34" charset="0"/>
              </a:rPr>
              <a:t>Child and Adolescent Community Health Immunisation Team</a:t>
            </a:r>
            <a:endParaRPr lang="en-AU" dirty="0"/>
          </a:p>
        </p:txBody>
      </p:sp>
    </p:spTree>
    <p:extLst>
      <p:ext uri="{BB962C8B-B14F-4D97-AF65-F5344CB8AC3E}">
        <p14:creationId xmlns:p14="http://schemas.microsoft.com/office/powerpoint/2010/main" val="308852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EE950-DD26-61BC-5BCE-C4D4998D6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B2484-8FD4-EB03-DF73-2C9C866456A0}"/>
              </a:ext>
            </a:extLst>
          </p:cNvPr>
          <p:cNvSpPr>
            <a:spLocks noGrp="1"/>
          </p:cNvSpPr>
          <p:nvPr>
            <p:ph type="title"/>
          </p:nvPr>
        </p:nvSpPr>
        <p:spPr>
          <a:xfrm>
            <a:off x="527050" y="140019"/>
            <a:ext cx="10515600" cy="1063942"/>
          </a:xfrm>
        </p:spPr>
        <p:txBody>
          <a:bodyPr/>
          <a:lstStyle/>
          <a:p>
            <a:r>
              <a:rPr lang="en-AU" b="1" dirty="0">
                <a:solidFill>
                  <a:schemeClr val="tx1"/>
                </a:solidFill>
                <a:latin typeface="Calibri Light" panose="020F0302020204030204" pitchFamily="34" charset="0"/>
                <a:cs typeface="Calibri Light" panose="020F0302020204030204" pitchFamily="34" charset="0"/>
              </a:rPr>
              <a:t>Winner of the individual category</a:t>
            </a:r>
            <a:endParaRPr lang="en-AU" dirty="0"/>
          </a:p>
        </p:txBody>
      </p:sp>
      <p:sp>
        <p:nvSpPr>
          <p:cNvPr id="3" name="Text Placeholder 2">
            <a:extLst>
              <a:ext uri="{FF2B5EF4-FFF2-40B4-BE49-F238E27FC236}">
                <a16:creationId xmlns:a16="http://schemas.microsoft.com/office/drawing/2014/main" id="{34C9BFB2-A6BC-976E-9964-2D9461D499FE}"/>
              </a:ext>
            </a:extLst>
          </p:cNvPr>
          <p:cNvSpPr>
            <a:spLocks noGrp="1"/>
          </p:cNvSpPr>
          <p:nvPr>
            <p:ph type="body" idx="1"/>
          </p:nvPr>
        </p:nvSpPr>
        <p:spPr>
          <a:xfrm>
            <a:off x="831850" y="1341121"/>
            <a:ext cx="10515600" cy="4748530"/>
          </a:xfrm>
        </p:spPr>
        <p:txBody>
          <a:bodyPr/>
          <a:lstStyle/>
          <a:p>
            <a:pPr algn="ctr"/>
            <a:r>
              <a:rPr lang="en-AU" sz="4000" b="1" dirty="0">
                <a:solidFill>
                  <a:srgbClr val="C00000"/>
                </a:solidFill>
              </a:rPr>
              <a:t>Janene Naude</a:t>
            </a:r>
          </a:p>
          <a:p>
            <a:endParaRPr lang="en-AU" dirty="0"/>
          </a:p>
          <a:p>
            <a:pPr marL="342900" indent="-342900">
              <a:buFont typeface="Arial" panose="020B0604020202020204" pitchFamily="34" charset="0"/>
              <a:buChar char="•"/>
            </a:pPr>
            <a:r>
              <a:rPr lang="en-AU" dirty="0">
                <a:solidFill>
                  <a:schemeClr val="tx2"/>
                </a:solidFill>
              </a:rPr>
              <a:t>Clinical Nurse Specialist/Regional Immunisation Coordinator, Southwest PHU</a:t>
            </a:r>
          </a:p>
          <a:p>
            <a:pPr marL="342900" indent="-342900">
              <a:buFont typeface="Arial" panose="020B0604020202020204" pitchFamily="34" charset="0"/>
              <a:buChar char="•"/>
            </a:pPr>
            <a:r>
              <a:rPr lang="en-AU" dirty="0">
                <a:solidFill>
                  <a:schemeClr val="tx2"/>
                </a:solidFill>
              </a:rPr>
              <a:t>Sought additional funding for walk in clinics </a:t>
            </a:r>
          </a:p>
          <a:p>
            <a:pPr marL="342900" indent="-342900">
              <a:buFont typeface="Arial" panose="020B0604020202020204" pitchFamily="34" charset="0"/>
              <a:buChar char="•"/>
            </a:pPr>
            <a:r>
              <a:rPr lang="en-AU" dirty="0">
                <a:solidFill>
                  <a:schemeClr val="tx2"/>
                </a:solidFill>
              </a:rPr>
              <a:t>Co-led the Understanding Parental or Carer attitudes and behaviours to immunisation in the Southwest project.</a:t>
            </a:r>
          </a:p>
          <a:p>
            <a:pPr marL="342900" indent="-342900">
              <a:buFont typeface="Arial" panose="020B0604020202020204" pitchFamily="34" charset="0"/>
              <a:buChar char="•"/>
            </a:pPr>
            <a:r>
              <a:rPr lang="en-AU" dirty="0">
                <a:solidFill>
                  <a:schemeClr val="tx2"/>
                </a:solidFill>
              </a:rPr>
              <a:t>Strong </a:t>
            </a:r>
            <a:r>
              <a:rPr lang="en-AU" dirty="0">
                <a:solidFill>
                  <a:schemeClr val="tx1"/>
                </a:solidFill>
              </a:rPr>
              <a:t>advocate for the vulnerable</a:t>
            </a:r>
          </a:p>
        </p:txBody>
      </p:sp>
    </p:spTree>
    <p:extLst>
      <p:ext uri="{BB962C8B-B14F-4D97-AF65-F5344CB8AC3E}">
        <p14:creationId xmlns:p14="http://schemas.microsoft.com/office/powerpoint/2010/main" val="318937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9414-DC37-415B-5B3A-0ACBB2399C4E}"/>
              </a:ext>
            </a:extLst>
          </p:cNvPr>
          <p:cNvSpPr>
            <a:spLocks noGrp="1"/>
          </p:cNvSpPr>
          <p:nvPr>
            <p:ph type="title"/>
          </p:nvPr>
        </p:nvSpPr>
        <p:spPr>
          <a:xfrm>
            <a:off x="527050" y="140019"/>
            <a:ext cx="10515600" cy="1063942"/>
          </a:xfrm>
        </p:spPr>
        <p:txBody>
          <a:bodyPr/>
          <a:lstStyle/>
          <a:p>
            <a:r>
              <a:rPr lang="en-AU" b="1" dirty="0">
                <a:solidFill>
                  <a:schemeClr val="tx1"/>
                </a:solidFill>
                <a:latin typeface="Calibri Light" panose="020F0302020204030204" pitchFamily="34" charset="0"/>
                <a:cs typeface="Calibri Light" panose="020F0302020204030204" pitchFamily="34" charset="0"/>
              </a:rPr>
              <a:t>Winner of the individual category</a:t>
            </a:r>
            <a:endParaRPr lang="en-AU" dirty="0"/>
          </a:p>
        </p:txBody>
      </p:sp>
      <p:sp>
        <p:nvSpPr>
          <p:cNvPr id="3" name="Text Placeholder 2">
            <a:extLst>
              <a:ext uri="{FF2B5EF4-FFF2-40B4-BE49-F238E27FC236}">
                <a16:creationId xmlns:a16="http://schemas.microsoft.com/office/drawing/2014/main" id="{F9C38F36-DE2B-C048-5A8D-1B205038124E}"/>
              </a:ext>
            </a:extLst>
          </p:cNvPr>
          <p:cNvSpPr>
            <a:spLocks noGrp="1"/>
          </p:cNvSpPr>
          <p:nvPr>
            <p:ph type="body" idx="1"/>
          </p:nvPr>
        </p:nvSpPr>
        <p:spPr>
          <a:xfrm>
            <a:off x="831850" y="1341121"/>
            <a:ext cx="10515600" cy="4748530"/>
          </a:xfrm>
        </p:spPr>
        <p:txBody>
          <a:bodyPr/>
          <a:lstStyle/>
          <a:p>
            <a:pPr algn="ctr"/>
            <a:r>
              <a:rPr lang="en-AU" sz="4000" b="1" dirty="0">
                <a:solidFill>
                  <a:srgbClr val="C00000"/>
                </a:solidFill>
              </a:rPr>
              <a:t>Ben Scalley</a:t>
            </a:r>
          </a:p>
          <a:p>
            <a:pPr marL="342900" indent="-342900">
              <a:buFont typeface="Arial" panose="020B0604020202020204" pitchFamily="34" charset="0"/>
              <a:buChar char="•"/>
            </a:pPr>
            <a:endParaRPr lang="en-AU" dirty="0">
              <a:solidFill>
                <a:schemeClr val="tx1"/>
              </a:solidFill>
            </a:endParaRPr>
          </a:p>
          <a:p>
            <a:pPr marL="342900" indent="-342900">
              <a:buFont typeface="Arial" panose="020B0604020202020204" pitchFamily="34" charset="0"/>
              <a:buChar char="•"/>
            </a:pPr>
            <a:r>
              <a:rPr lang="en-AU" dirty="0">
                <a:solidFill>
                  <a:schemeClr val="tx1"/>
                </a:solidFill>
              </a:rPr>
              <a:t>Created Catch up Automation Response Letter (CARL)- program enabling catch up plans in very short timeframe</a:t>
            </a:r>
          </a:p>
          <a:p>
            <a:pPr marL="342900" indent="-342900">
              <a:buFont typeface="Arial" panose="020B0604020202020204" pitchFamily="34" charset="0"/>
              <a:buChar char="•"/>
            </a:pPr>
            <a:r>
              <a:rPr lang="en-AU" dirty="0">
                <a:solidFill>
                  <a:schemeClr val="tx1"/>
                </a:solidFill>
              </a:rPr>
              <a:t>Has resulted in reduced turn around time</a:t>
            </a:r>
          </a:p>
          <a:p>
            <a:pPr marL="342900" indent="-342900">
              <a:buFont typeface="Arial" panose="020B0604020202020204" pitchFamily="34" charset="0"/>
              <a:buChar char="•"/>
            </a:pPr>
            <a:r>
              <a:rPr lang="en-AU" dirty="0">
                <a:solidFill>
                  <a:schemeClr val="tx1"/>
                </a:solidFill>
              </a:rPr>
              <a:t>Specifically improved efficiency of the Moorditj Kids home visiting program</a:t>
            </a:r>
          </a:p>
          <a:p>
            <a:pPr marL="342900" indent="-342900">
              <a:buFont typeface="Arial" panose="020B0604020202020204" pitchFamily="34" charset="0"/>
              <a:buChar char="•"/>
            </a:pPr>
            <a:r>
              <a:rPr lang="en-AU" dirty="0">
                <a:solidFill>
                  <a:schemeClr val="tx1"/>
                </a:solidFill>
              </a:rPr>
              <a:t>Used in other settings e.g. hospitals</a:t>
            </a:r>
          </a:p>
        </p:txBody>
      </p:sp>
    </p:spTree>
    <p:extLst>
      <p:ext uri="{BB962C8B-B14F-4D97-AF65-F5344CB8AC3E}">
        <p14:creationId xmlns:p14="http://schemas.microsoft.com/office/powerpoint/2010/main" val="328968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A4E3-9BEA-D354-E76F-69E708D80063}"/>
              </a:ext>
            </a:extLst>
          </p:cNvPr>
          <p:cNvSpPr>
            <a:spLocks noGrp="1"/>
          </p:cNvSpPr>
          <p:nvPr>
            <p:ph type="title"/>
          </p:nvPr>
        </p:nvSpPr>
        <p:spPr>
          <a:xfrm>
            <a:off x="838200" y="304959"/>
            <a:ext cx="10515600" cy="926782"/>
          </a:xfrm>
        </p:spPr>
        <p:txBody>
          <a:bodyPr/>
          <a:lstStyle/>
          <a:p>
            <a:r>
              <a:rPr lang="en-AU" b="1" dirty="0">
                <a:solidFill>
                  <a:schemeClr val="tx1"/>
                </a:solidFill>
                <a:latin typeface="Calibri Light" panose="020F0302020204030204" pitchFamily="34" charset="0"/>
                <a:cs typeface="Calibri Light" panose="020F0302020204030204" pitchFamily="34" charset="0"/>
              </a:rPr>
              <a:t>Winner of the team category</a:t>
            </a:r>
            <a:endParaRPr lang="en-AU" dirty="0"/>
          </a:p>
        </p:txBody>
      </p:sp>
      <p:sp>
        <p:nvSpPr>
          <p:cNvPr id="3" name="Text Placeholder 2">
            <a:extLst>
              <a:ext uri="{FF2B5EF4-FFF2-40B4-BE49-F238E27FC236}">
                <a16:creationId xmlns:a16="http://schemas.microsoft.com/office/drawing/2014/main" id="{976777E1-FA84-1E0B-E369-CEF3BD91F8B9}"/>
              </a:ext>
            </a:extLst>
          </p:cNvPr>
          <p:cNvSpPr>
            <a:spLocks noGrp="1"/>
          </p:cNvSpPr>
          <p:nvPr>
            <p:ph type="body" idx="1"/>
          </p:nvPr>
        </p:nvSpPr>
        <p:spPr>
          <a:xfrm>
            <a:off x="831850" y="1813561"/>
            <a:ext cx="10515600" cy="4276089"/>
          </a:xfrm>
        </p:spPr>
        <p:txBody>
          <a:bodyPr/>
          <a:lstStyle/>
          <a:p>
            <a:r>
              <a:rPr lang="en-AU" sz="3600" b="1" dirty="0">
                <a:solidFill>
                  <a:srgbClr val="FF0000"/>
                </a:solidFill>
                <a:latin typeface="Calibri" panose="020F0502020204030204" pitchFamily="34" charset="0"/>
                <a:cs typeface="Calibri" panose="020F0502020204030204" pitchFamily="34" charset="0"/>
              </a:rPr>
              <a:t>Stan Perron Immunisation Centre Immunisation Team</a:t>
            </a:r>
          </a:p>
          <a:p>
            <a:endParaRPr lang="en-AU" sz="3200" b="1" dirty="0">
              <a:solidFill>
                <a:srgbClr val="FF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dirty="0">
                <a:solidFill>
                  <a:schemeClr val="tx2"/>
                </a:solidFill>
              </a:rPr>
              <a:t>Nominated for outstanding delivery of 2025 Flu vaccination program at PCH</a:t>
            </a:r>
          </a:p>
          <a:p>
            <a:pPr marL="342900" indent="-342900">
              <a:buFont typeface="Arial" panose="020B0604020202020204" pitchFamily="34" charset="0"/>
              <a:buChar char="•"/>
            </a:pPr>
            <a:r>
              <a:rPr lang="en-AU" dirty="0">
                <a:solidFill>
                  <a:schemeClr val="tx2"/>
                </a:solidFill>
              </a:rPr>
              <a:t>Set up pop up clinics, sent SMS messages to families with upcoming outpatient appointments</a:t>
            </a:r>
          </a:p>
          <a:p>
            <a:pPr marL="342900" indent="-342900">
              <a:buFont typeface="Arial" panose="020B0604020202020204" pitchFamily="34" charset="0"/>
              <a:buChar char="•"/>
            </a:pPr>
            <a:r>
              <a:rPr lang="en-AU" dirty="0">
                <a:solidFill>
                  <a:schemeClr val="tx2"/>
                </a:solidFill>
              </a:rPr>
              <a:t>46% increase in childhood flu vaccination coverage rate from 2024</a:t>
            </a:r>
          </a:p>
          <a:p>
            <a:pPr marL="342900" indent="-342900">
              <a:buFont typeface="Arial" panose="020B0604020202020204" pitchFamily="34" charset="0"/>
              <a:buChar char="•"/>
            </a:pPr>
            <a:r>
              <a:rPr lang="en-AU" dirty="0">
                <a:solidFill>
                  <a:schemeClr val="tx2"/>
                </a:solidFill>
              </a:rPr>
              <a:t>Strong staff engagement resulting in very positive family response</a:t>
            </a:r>
          </a:p>
        </p:txBody>
      </p:sp>
    </p:spTree>
    <p:extLst>
      <p:ext uri="{BB962C8B-B14F-4D97-AF65-F5344CB8AC3E}">
        <p14:creationId xmlns:p14="http://schemas.microsoft.com/office/powerpoint/2010/main" val="4057785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E0C5-F50E-BC32-F927-DA903F8DC355}"/>
              </a:ext>
            </a:extLst>
          </p:cNvPr>
          <p:cNvSpPr>
            <a:spLocks noGrp="1"/>
          </p:cNvSpPr>
          <p:nvPr>
            <p:ph type="title"/>
          </p:nvPr>
        </p:nvSpPr>
        <p:spPr>
          <a:xfrm>
            <a:off x="831850" y="1709739"/>
            <a:ext cx="10515600" cy="1018222"/>
          </a:xfrm>
        </p:spPr>
        <p:txBody>
          <a:bodyPr/>
          <a:lstStyle/>
          <a:p>
            <a:r>
              <a:rPr lang="en-AU" b="1" dirty="0">
                <a:solidFill>
                  <a:schemeClr val="tx1"/>
                </a:solidFill>
                <a:latin typeface="Calibri Light" panose="020F0302020204030204" pitchFamily="34" charset="0"/>
                <a:cs typeface="Calibri Light" panose="020F0302020204030204" pitchFamily="34" charset="0"/>
              </a:rPr>
              <a:t>Concurrent sessions- Attendee information</a:t>
            </a:r>
            <a:endParaRPr lang="en-AU" dirty="0"/>
          </a:p>
        </p:txBody>
      </p:sp>
      <p:sp>
        <p:nvSpPr>
          <p:cNvPr id="3" name="Text Placeholder 2">
            <a:extLst>
              <a:ext uri="{FF2B5EF4-FFF2-40B4-BE49-F238E27FC236}">
                <a16:creationId xmlns:a16="http://schemas.microsoft.com/office/drawing/2014/main" id="{C9EA61B2-7597-7F2F-998F-B81FB3BC7AF4}"/>
              </a:ext>
            </a:extLst>
          </p:cNvPr>
          <p:cNvSpPr>
            <a:spLocks noGrp="1"/>
          </p:cNvSpPr>
          <p:nvPr>
            <p:ph type="body" idx="1"/>
          </p:nvPr>
        </p:nvSpPr>
        <p:spPr>
          <a:xfrm>
            <a:off x="831850" y="2958783"/>
            <a:ext cx="9169400" cy="1500187"/>
          </a:xfrm>
        </p:spPr>
        <p:txBody>
          <a:bodyPr/>
          <a:lstStyle/>
          <a:p>
            <a:endParaRPr lang="en-AU" dirty="0"/>
          </a:p>
        </p:txBody>
      </p:sp>
    </p:spTree>
    <p:extLst>
      <p:ext uri="{BB962C8B-B14F-4D97-AF65-F5344CB8AC3E}">
        <p14:creationId xmlns:p14="http://schemas.microsoft.com/office/powerpoint/2010/main" val="107769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6648-BC4D-6B16-0AE0-08260E06356D}"/>
              </a:ext>
            </a:extLst>
          </p:cNvPr>
          <p:cNvSpPr>
            <a:spLocks noGrp="1"/>
          </p:cNvSpPr>
          <p:nvPr>
            <p:ph type="title"/>
          </p:nvPr>
        </p:nvSpPr>
        <p:spPr>
          <a:xfrm>
            <a:off x="838200" y="365125"/>
            <a:ext cx="10515600" cy="1325563"/>
          </a:xfrm>
        </p:spPr>
        <p:txBody>
          <a:bodyPr anchor="ctr">
            <a:normAutofit/>
          </a:bodyPr>
          <a:lstStyle/>
          <a:p>
            <a:r>
              <a:rPr lang="en-AU" sz="4400" b="1"/>
              <a:t>Morning tea break</a:t>
            </a:r>
            <a:br>
              <a:rPr lang="en-AU" sz="4400"/>
            </a:br>
            <a:endParaRPr lang="en-AU" sz="4400"/>
          </a:p>
        </p:txBody>
      </p:sp>
      <p:pic>
        <p:nvPicPr>
          <p:cNvPr id="8" name="Picture 7">
            <a:extLst>
              <a:ext uri="{FF2B5EF4-FFF2-40B4-BE49-F238E27FC236}">
                <a16:creationId xmlns:a16="http://schemas.microsoft.com/office/drawing/2014/main" id="{C87F94C8-E9CA-1FD7-C593-0BAF34D0C72C}"/>
              </a:ext>
            </a:extLst>
          </p:cNvPr>
          <p:cNvPicPr>
            <a:picLocks noChangeAspect="1"/>
          </p:cNvPicPr>
          <p:nvPr/>
        </p:nvPicPr>
        <p:blipFill>
          <a:blip r:embed="rId3"/>
          <a:srcRect l="17819" r="9589" b="1"/>
          <a:stretch>
            <a:fillRect/>
          </a:stretch>
        </p:blipFill>
        <p:spPr>
          <a:xfrm>
            <a:off x="838200" y="1825625"/>
            <a:ext cx="5181600" cy="4140000"/>
          </a:xfrm>
          <a:prstGeom prst="rect">
            <a:avLst/>
          </a:prstGeom>
          <a:noFill/>
        </p:spPr>
      </p:pic>
      <p:sp>
        <p:nvSpPr>
          <p:cNvPr id="3" name="Text Placeholder 2">
            <a:extLst>
              <a:ext uri="{FF2B5EF4-FFF2-40B4-BE49-F238E27FC236}">
                <a16:creationId xmlns:a16="http://schemas.microsoft.com/office/drawing/2014/main" id="{76E78934-9251-9814-865C-194AECE33E19}"/>
              </a:ext>
            </a:extLst>
          </p:cNvPr>
          <p:cNvSpPr>
            <a:spLocks noGrp="1"/>
          </p:cNvSpPr>
          <p:nvPr>
            <p:ph sz="half" idx="2"/>
          </p:nvPr>
        </p:nvSpPr>
        <p:spPr>
          <a:xfrm>
            <a:off x="6172200" y="1825625"/>
            <a:ext cx="5181600" cy="4140000"/>
          </a:xfrm>
        </p:spPr>
        <p:txBody>
          <a:bodyPr>
            <a:normAutofit/>
          </a:bodyPr>
          <a:lstStyle/>
          <a:p>
            <a:pPr marL="0" indent="0">
              <a:buNone/>
            </a:pPr>
            <a:r>
              <a:rPr lang="en-AU" b="1" dirty="0"/>
              <a:t>We will recommence at 11.15am </a:t>
            </a:r>
            <a:endParaRPr lang="en-AU" dirty="0"/>
          </a:p>
        </p:txBody>
      </p:sp>
    </p:spTree>
    <p:extLst>
      <p:ext uri="{BB962C8B-B14F-4D97-AF65-F5344CB8AC3E}">
        <p14:creationId xmlns:p14="http://schemas.microsoft.com/office/powerpoint/2010/main" val="50962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0CEC-5AF3-8CD9-1948-00EC2B91D234}"/>
              </a:ext>
            </a:extLst>
          </p:cNvPr>
          <p:cNvSpPr>
            <a:spLocks noGrp="1"/>
          </p:cNvSpPr>
          <p:nvPr>
            <p:ph type="title"/>
          </p:nvPr>
        </p:nvSpPr>
        <p:spPr/>
        <p:txBody>
          <a:bodyPr/>
          <a:lstStyle/>
          <a:p>
            <a:r>
              <a:rPr lang="en-AU" dirty="0"/>
              <a:t>National activities – Australian CDC</a:t>
            </a:r>
          </a:p>
        </p:txBody>
      </p:sp>
      <p:sp>
        <p:nvSpPr>
          <p:cNvPr id="3" name="Content Placeholder 2">
            <a:extLst>
              <a:ext uri="{FF2B5EF4-FFF2-40B4-BE49-F238E27FC236}">
                <a16:creationId xmlns:a16="http://schemas.microsoft.com/office/drawing/2014/main" id="{0F1905BE-1B46-74D1-BE44-E7F27A669368}"/>
              </a:ext>
            </a:extLst>
          </p:cNvPr>
          <p:cNvSpPr>
            <a:spLocks noGrp="1"/>
          </p:cNvSpPr>
          <p:nvPr>
            <p:ph idx="1"/>
          </p:nvPr>
        </p:nvSpPr>
        <p:spPr/>
        <p:txBody>
          <a:bodyPr>
            <a:normAutofit fontScale="62500" lnSpcReduction="20000"/>
          </a:bodyPr>
          <a:lstStyle/>
          <a:p>
            <a:pPr lvl="0">
              <a:lnSpc>
                <a:spcPct val="100000"/>
              </a:lnSpc>
            </a:pPr>
            <a:r>
              <a:rPr lang="en-US" sz="3200" dirty="0"/>
              <a:t>6 November – Parliament passed the </a:t>
            </a:r>
            <a:r>
              <a:rPr lang="en-US" sz="3200" b="1" i="1" dirty="0"/>
              <a:t>Australian Centre for Disease Control Bill 2025 </a:t>
            </a:r>
            <a:r>
              <a:rPr lang="en-US" sz="3200" b="1" dirty="0"/>
              <a:t>(</a:t>
            </a:r>
            <a:r>
              <a:rPr lang="en-US" sz="3200" dirty="0"/>
              <a:t>awaiting Royal Assent)</a:t>
            </a:r>
          </a:p>
          <a:p>
            <a:pPr lvl="0">
              <a:lnSpc>
                <a:spcPct val="100000"/>
              </a:lnSpc>
            </a:pPr>
            <a:r>
              <a:rPr lang="en-US" sz="3200" dirty="0"/>
              <a:t>Establishes the Australian Centre for Disease Control as a </a:t>
            </a:r>
            <a:r>
              <a:rPr lang="en-US" sz="3200" b="1" dirty="0"/>
              <a:t>statutory Commonwealth public health authority </a:t>
            </a:r>
            <a:r>
              <a:rPr lang="en-US" sz="3200" dirty="0"/>
              <a:t>– to commence 1 January 2026</a:t>
            </a:r>
          </a:p>
          <a:p>
            <a:pPr lvl="0">
              <a:lnSpc>
                <a:spcPct val="100000"/>
              </a:lnSpc>
            </a:pPr>
            <a:r>
              <a:rPr lang="en-US" sz="3200" b="1" dirty="0"/>
              <a:t>Creates functions of CDC </a:t>
            </a:r>
            <a:r>
              <a:rPr lang="en-US" sz="3200" dirty="0"/>
              <a:t>(Director General, Advisory Council, advice to government, publishing guidelines, health promotion campaigns, promoting research)</a:t>
            </a:r>
          </a:p>
          <a:p>
            <a:pPr lvl="0">
              <a:lnSpc>
                <a:spcPct val="100000"/>
              </a:lnSpc>
            </a:pPr>
            <a:r>
              <a:rPr lang="en-US" sz="3200" b="1" dirty="0"/>
              <a:t>‘Transparency framework’ </a:t>
            </a:r>
            <a:r>
              <a:rPr lang="en-US" sz="3200" dirty="0"/>
              <a:t>– default is the publication of advice, with evidence</a:t>
            </a:r>
          </a:p>
          <a:p>
            <a:pPr lvl="0">
              <a:lnSpc>
                <a:spcPct val="100000"/>
              </a:lnSpc>
            </a:pPr>
            <a:r>
              <a:rPr lang="en-US" sz="3200" dirty="0"/>
              <a:t>The </a:t>
            </a:r>
            <a:r>
              <a:rPr lang="en-US" sz="3200" b="1" dirty="0"/>
              <a:t>Agreement Working Group </a:t>
            </a:r>
            <a:r>
              <a:rPr lang="en-US" sz="3200" dirty="0"/>
              <a:t>will codify relationships between </a:t>
            </a:r>
            <a:r>
              <a:rPr lang="en-US" sz="3200" dirty="0" err="1"/>
              <a:t>CWth</a:t>
            </a:r>
            <a:r>
              <a:rPr lang="en-US" sz="3200" dirty="0"/>
              <a:t> and States </a:t>
            </a:r>
          </a:p>
          <a:p>
            <a:pPr>
              <a:lnSpc>
                <a:spcPct val="100000"/>
              </a:lnSpc>
            </a:pPr>
            <a:r>
              <a:rPr lang="en-US" dirty="0"/>
              <a:t>Focus areas:</a:t>
            </a:r>
          </a:p>
          <a:p>
            <a:pPr lvl="1">
              <a:lnSpc>
                <a:spcPct val="100000"/>
              </a:lnSpc>
            </a:pPr>
            <a:r>
              <a:rPr lang="en-US" sz="2900" dirty="0"/>
              <a:t>Data linkage </a:t>
            </a:r>
          </a:p>
          <a:p>
            <a:pPr lvl="1"/>
            <a:r>
              <a:rPr lang="en-AU" sz="3400" dirty="0"/>
              <a:t>‘</a:t>
            </a:r>
            <a:r>
              <a:rPr lang="en-AU" sz="2900" dirty="0"/>
              <a:t>One Health’</a:t>
            </a:r>
          </a:p>
          <a:p>
            <a:pPr lvl="1"/>
            <a:r>
              <a:rPr lang="en-AU" sz="2900" dirty="0"/>
              <a:t>Pandemic preparedness</a:t>
            </a:r>
          </a:p>
          <a:p>
            <a:r>
              <a:rPr lang="en-AU" sz="3300" dirty="0"/>
              <a:t>Precise role in immunisation unclear</a:t>
            </a:r>
          </a:p>
        </p:txBody>
      </p:sp>
    </p:spTree>
    <p:extLst>
      <p:ext uri="{BB962C8B-B14F-4D97-AF65-F5344CB8AC3E}">
        <p14:creationId xmlns:p14="http://schemas.microsoft.com/office/powerpoint/2010/main" val="394877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AAC6-2775-170A-F4AC-327F8D48B87F}"/>
              </a:ext>
            </a:extLst>
          </p:cNvPr>
          <p:cNvSpPr>
            <a:spLocks noGrp="1"/>
          </p:cNvSpPr>
          <p:nvPr>
            <p:ph type="title"/>
          </p:nvPr>
        </p:nvSpPr>
        <p:spPr/>
        <p:txBody>
          <a:bodyPr/>
          <a:lstStyle/>
          <a:p>
            <a:r>
              <a:rPr lang="en-US" dirty="0"/>
              <a:t>Areas of focus in 2026</a:t>
            </a:r>
            <a:endParaRPr lang="en-AU" dirty="0"/>
          </a:p>
        </p:txBody>
      </p:sp>
      <p:sp>
        <p:nvSpPr>
          <p:cNvPr id="3" name="Content Placeholder 2">
            <a:extLst>
              <a:ext uri="{FF2B5EF4-FFF2-40B4-BE49-F238E27FC236}">
                <a16:creationId xmlns:a16="http://schemas.microsoft.com/office/drawing/2014/main" id="{EA12F131-628A-6B75-F6DA-83FD01903B26}"/>
              </a:ext>
            </a:extLst>
          </p:cNvPr>
          <p:cNvSpPr>
            <a:spLocks noGrp="1"/>
          </p:cNvSpPr>
          <p:nvPr>
            <p:ph idx="1"/>
          </p:nvPr>
        </p:nvSpPr>
        <p:spPr/>
        <p:txBody>
          <a:bodyPr/>
          <a:lstStyle/>
          <a:p>
            <a:r>
              <a:rPr lang="en-AU" dirty="0"/>
              <a:t>Respiratory syncytial virus (</a:t>
            </a:r>
            <a:r>
              <a:rPr lang="en-US" dirty="0"/>
              <a:t>RSV)</a:t>
            </a:r>
          </a:p>
          <a:p>
            <a:r>
              <a:rPr lang="en-US" dirty="0"/>
              <a:t>Measles</a:t>
            </a:r>
          </a:p>
          <a:p>
            <a:r>
              <a:rPr lang="en-US" dirty="0"/>
              <a:t>Live attenuated influenza vaccine</a:t>
            </a:r>
          </a:p>
          <a:p>
            <a:endParaRPr lang="en-AU" dirty="0"/>
          </a:p>
        </p:txBody>
      </p:sp>
    </p:spTree>
    <p:extLst>
      <p:ext uri="{BB962C8B-B14F-4D97-AF65-F5344CB8AC3E}">
        <p14:creationId xmlns:p14="http://schemas.microsoft.com/office/powerpoint/2010/main" val="190599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20C73-1C63-EF61-5554-BE8BD9A9B5ED}"/>
              </a:ext>
            </a:extLst>
          </p:cNvPr>
          <p:cNvSpPr>
            <a:spLocks noGrp="1"/>
          </p:cNvSpPr>
          <p:nvPr>
            <p:ph idx="1"/>
          </p:nvPr>
        </p:nvSpPr>
        <p:spPr>
          <a:xfrm>
            <a:off x="700414" y="1803749"/>
            <a:ext cx="10515600" cy="4119192"/>
          </a:xfrm>
        </p:spPr>
        <p:txBody>
          <a:bodyPr>
            <a:normAutofit/>
          </a:bodyPr>
          <a:lstStyle/>
          <a:p>
            <a:r>
              <a:rPr lang="en-AU" dirty="0"/>
              <a:t>WA Health ran the most comprehensive program in Australia in 2024 and 2025</a:t>
            </a:r>
          </a:p>
          <a:p>
            <a:pPr lvl="0">
              <a:lnSpc>
                <a:spcPct val="150000"/>
              </a:lnSpc>
            </a:pPr>
            <a:r>
              <a:rPr lang="en-AU" dirty="0"/>
              <a:t>In 2025, almost 10,000 infants received </a:t>
            </a:r>
            <a:r>
              <a:rPr lang="en-AU" dirty="0" err="1"/>
              <a:t>Beyfortus</a:t>
            </a:r>
            <a:r>
              <a:rPr lang="en-AU" dirty="0"/>
              <a:t>.</a:t>
            </a:r>
          </a:p>
          <a:p>
            <a:pPr lvl="1"/>
            <a:r>
              <a:rPr lang="en-AU" dirty="0"/>
              <a:t>Babies born 1 Oct 2024 to 31 March 2025 - 46% of babies born were protected against RSV by either Abrysvo or </a:t>
            </a:r>
            <a:r>
              <a:rPr lang="en-AU" dirty="0" err="1"/>
              <a:t>Beyfortus</a:t>
            </a:r>
            <a:endParaRPr lang="en-AU" dirty="0"/>
          </a:p>
          <a:p>
            <a:pPr marL="457200" lvl="1" indent="0">
              <a:buNone/>
            </a:pPr>
            <a:endParaRPr lang="en-AU" dirty="0"/>
          </a:p>
          <a:p>
            <a:pPr lvl="1"/>
            <a:r>
              <a:rPr lang="en-AU" dirty="0"/>
              <a:t>Babies born 1 April 2025 to 30 September 2025 - 74% of babies born were protected against RSV by either </a:t>
            </a:r>
            <a:r>
              <a:rPr lang="en-AU" dirty="0" err="1"/>
              <a:t>Abrysvo</a:t>
            </a:r>
            <a:r>
              <a:rPr lang="en-AU" dirty="0"/>
              <a:t> (60%) or </a:t>
            </a:r>
            <a:r>
              <a:rPr lang="en-AU" dirty="0" err="1"/>
              <a:t>Beyfortus</a:t>
            </a:r>
            <a:r>
              <a:rPr lang="en-AU" dirty="0"/>
              <a:t> (14%)</a:t>
            </a:r>
            <a:endParaRPr lang="en-AU" dirty="0">
              <a:highlight>
                <a:srgbClr val="FFFF00"/>
              </a:highlight>
            </a:endParaRPr>
          </a:p>
          <a:p>
            <a:pPr marL="457200" lvl="1" indent="0">
              <a:buNone/>
            </a:pPr>
            <a:endParaRPr lang="en-AU" dirty="0"/>
          </a:p>
          <a:p>
            <a:endParaRPr lang="en-AU" dirty="0"/>
          </a:p>
          <a:p>
            <a:pPr marL="0" indent="0">
              <a:buNone/>
            </a:pPr>
            <a:endParaRPr lang="en-AU" dirty="0"/>
          </a:p>
        </p:txBody>
      </p:sp>
      <p:sp>
        <p:nvSpPr>
          <p:cNvPr id="5" name="Title 4">
            <a:extLst>
              <a:ext uri="{FF2B5EF4-FFF2-40B4-BE49-F238E27FC236}">
                <a16:creationId xmlns:a16="http://schemas.microsoft.com/office/drawing/2014/main" id="{C229A2FF-42BB-115E-8F24-EAD470D457EC}"/>
              </a:ext>
            </a:extLst>
          </p:cNvPr>
          <p:cNvSpPr>
            <a:spLocks noGrp="1"/>
          </p:cNvSpPr>
          <p:nvPr>
            <p:ph type="title"/>
          </p:nvPr>
        </p:nvSpPr>
        <p:spPr/>
        <p:txBody>
          <a:bodyPr/>
          <a:lstStyle/>
          <a:p>
            <a:r>
              <a:rPr lang="en-AU" dirty="0"/>
              <a:t>Respiratory Syncytial Virus (RSV)</a:t>
            </a:r>
          </a:p>
        </p:txBody>
      </p:sp>
    </p:spTree>
    <p:extLst>
      <p:ext uri="{BB962C8B-B14F-4D97-AF65-F5344CB8AC3E}">
        <p14:creationId xmlns:p14="http://schemas.microsoft.com/office/powerpoint/2010/main" val="331893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7A03-5B22-F288-8AF0-857DEE8719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B0126-1C5A-BC42-6AEA-E543D13E570F}"/>
              </a:ext>
            </a:extLst>
          </p:cNvPr>
          <p:cNvSpPr>
            <a:spLocks noGrp="1"/>
          </p:cNvSpPr>
          <p:nvPr>
            <p:ph idx="1"/>
          </p:nvPr>
        </p:nvSpPr>
        <p:spPr>
          <a:xfrm>
            <a:off x="700414" y="1803749"/>
            <a:ext cx="10515600" cy="4119192"/>
          </a:xfrm>
        </p:spPr>
        <p:txBody>
          <a:bodyPr>
            <a:normAutofit/>
          </a:bodyPr>
          <a:lstStyle/>
          <a:p>
            <a:r>
              <a:rPr lang="en-AU" dirty="0"/>
              <a:t>WA Health ran the most comprehensive program in Australia in 2024 and 2025</a:t>
            </a:r>
          </a:p>
          <a:p>
            <a:pPr lvl="0">
              <a:lnSpc>
                <a:spcPct val="150000"/>
              </a:lnSpc>
            </a:pPr>
            <a:r>
              <a:rPr lang="en-AU" dirty="0"/>
              <a:t>In 2025, almost 10,000 infants received </a:t>
            </a:r>
            <a:r>
              <a:rPr lang="en-AU" dirty="0" err="1"/>
              <a:t>Beyfortus</a:t>
            </a:r>
            <a:r>
              <a:rPr lang="en-AU" dirty="0"/>
              <a:t>.</a:t>
            </a:r>
          </a:p>
          <a:p>
            <a:pPr lvl="1"/>
            <a:r>
              <a:rPr lang="en-AU" dirty="0"/>
              <a:t>Babies born 1 Oct 2024 to 31 March 2025 - </a:t>
            </a:r>
            <a:r>
              <a:rPr lang="en-AU" dirty="0">
                <a:highlight>
                  <a:srgbClr val="FFFF00"/>
                </a:highlight>
              </a:rPr>
              <a:t>46%</a:t>
            </a:r>
            <a:r>
              <a:rPr lang="en-AU" dirty="0"/>
              <a:t> of babies born were protected against RSV by either Abrysvo or </a:t>
            </a:r>
            <a:r>
              <a:rPr lang="en-AU" dirty="0" err="1"/>
              <a:t>Beyfortus</a:t>
            </a:r>
            <a:r>
              <a:rPr lang="en-AU" dirty="0"/>
              <a:t> (</a:t>
            </a:r>
            <a:r>
              <a:rPr lang="en-AU" dirty="0">
                <a:highlight>
                  <a:srgbClr val="FFFF00"/>
                </a:highlight>
              </a:rPr>
              <a:t>65% in 2024</a:t>
            </a:r>
            <a:r>
              <a:rPr lang="en-AU" dirty="0"/>
              <a:t>)</a:t>
            </a:r>
          </a:p>
          <a:p>
            <a:pPr marL="457200" lvl="1" indent="0">
              <a:buNone/>
            </a:pPr>
            <a:endParaRPr lang="en-AU" dirty="0"/>
          </a:p>
          <a:p>
            <a:pPr lvl="1"/>
            <a:r>
              <a:rPr lang="en-AU" dirty="0"/>
              <a:t>Babies born 1 April 2025 to 30 September 2025 - </a:t>
            </a:r>
            <a:r>
              <a:rPr lang="en-AU" dirty="0">
                <a:highlight>
                  <a:srgbClr val="FFFF00"/>
                </a:highlight>
              </a:rPr>
              <a:t>74%</a:t>
            </a:r>
            <a:r>
              <a:rPr lang="en-AU" dirty="0"/>
              <a:t> of babies born were protected against RSV by either </a:t>
            </a:r>
            <a:r>
              <a:rPr lang="en-AU" dirty="0" err="1"/>
              <a:t>Abrysvo</a:t>
            </a:r>
            <a:r>
              <a:rPr lang="en-AU" dirty="0"/>
              <a:t> (60%) or </a:t>
            </a:r>
            <a:r>
              <a:rPr lang="en-AU" dirty="0" err="1"/>
              <a:t>Beyfortus</a:t>
            </a:r>
            <a:r>
              <a:rPr lang="en-AU" dirty="0"/>
              <a:t> (14%) (</a:t>
            </a:r>
            <a:r>
              <a:rPr lang="en-AU" dirty="0">
                <a:highlight>
                  <a:srgbClr val="FFFF00"/>
                </a:highlight>
              </a:rPr>
              <a:t>79% in 2024</a:t>
            </a:r>
            <a:r>
              <a:rPr lang="en-AU" dirty="0"/>
              <a:t>)</a:t>
            </a:r>
            <a:endParaRPr lang="en-AU" dirty="0">
              <a:highlight>
                <a:srgbClr val="FFFF00"/>
              </a:highlight>
            </a:endParaRPr>
          </a:p>
          <a:p>
            <a:pPr marL="457200" lvl="1" indent="0">
              <a:buNone/>
            </a:pPr>
            <a:endParaRPr lang="en-AU" dirty="0"/>
          </a:p>
          <a:p>
            <a:endParaRPr lang="en-AU" dirty="0"/>
          </a:p>
          <a:p>
            <a:pPr marL="0" indent="0">
              <a:buNone/>
            </a:pPr>
            <a:endParaRPr lang="en-AU" dirty="0"/>
          </a:p>
        </p:txBody>
      </p:sp>
      <p:sp>
        <p:nvSpPr>
          <p:cNvPr id="5" name="Title 4">
            <a:extLst>
              <a:ext uri="{FF2B5EF4-FFF2-40B4-BE49-F238E27FC236}">
                <a16:creationId xmlns:a16="http://schemas.microsoft.com/office/drawing/2014/main" id="{224EDF92-D1C7-1BDF-B72C-494AE79D9F03}"/>
              </a:ext>
            </a:extLst>
          </p:cNvPr>
          <p:cNvSpPr>
            <a:spLocks noGrp="1"/>
          </p:cNvSpPr>
          <p:nvPr>
            <p:ph type="title"/>
          </p:nvPr>
        </p:nvSpPr>
        <p:spPr/>
        <p:txBody>
          <a:bodyPr/>
          <a:lstStyle/>
          <a:p>
            <a:r>
              <a:rPr lang="en-AU" dirty="0"/>
              <a:t>Respiratory Syncytial Virus (RSV)</a:t>
            </a:r>
          </a:p>
        </p:txBody>
      </p:sp>
    </p:spTree>
    <p:extLst>
      <p:ext uri="{BB962C8B-B14F-4D97-AF65-F5344CB8AC3E}">
        <p14:creationId xmlns:p14="http://schemas.microsoft.com/office/powerpoint/2010/main" val="298250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A826-28C4-57C1-1703-9E8D65658337}"/>
              </a:ext>
            </a:extLst>
          </p:cNvPr>
          <p:cNvSpPr>
            <a:spLocks noGrp="1"/>
          </p:cNvSpPr>
          <p:nvPr>
            <p:ph type="title"/>
          </p:nvPr>
        </p:nvSpPr>
        <p:spPr/>
        <p:txBody>
          <a:bodyPr/>
          <a:lstStyle/>
          <a:p>
            <a:r>
              <a:rPr lang="en-AU" dirty="0"/>
              <a:t>Hospitalisations</a:t>
            </a:r>
            <a:br>
              <a:rPr lang="en-AU" dirty="0"/>
            </a:br>
            <a:r>
              <a:rPr lang="en-AU" dirty="0"/>
              <a:t>due to RSV</a:t>
            </a:r>
          </a:p>
        </p:txBody>
      </p:sp>
      <p:pic>
        <p:nvPicPr>
          <p:cNvPr id="5" name="Content Placeholder 4">
            <a:extLst>
              <a:ext uri="{FF2B5EF4-FFF2-40B4-BE49-F238E27FC236}">
                <a16:creationId xmlns:a16="http://schemas.microsoft.com/office/drawing/2014/main" id="{2078CAAC-ED08-77E6-F31E-C45865BF5239}"/>
              </a:ext>
            </a:extLst>
          </p:cNvPr>
          <p:cNvPicPr>
            <a:picLocks noGrp="1" noChangeAspect="1"/>
          </p:cNvPicPr>
          <p:nvPr>
            <p:ph idx="1"/>
          </p:nvPr>
        </p:nvPicPr>
        <p:blipFill>
          <a:blip r:embed="rId3"/>
          <a:stretch>
            <a:fillRect/>
          </a:stretch>
        </p:blipFill>
        <p:spPr>
          <a:xfrm>
            <a:off x="6096000" y="214788"/>
            <a:ext cx="5801723" cy="6428423"/>
          </a:xfrm>
          <a:prstGeom prst="rect">
            <a:avLst/>
          </a:prstGeom>
          <a:ln>
            <a:solidFill>
              <a:schemeClr val="tx1"/>
            </a:solidFill>
          </a:ln>
        </p:spPr>
      </p:pic>
      <p:sp>
        <p:nvSpPr>
          <p:cNvPr id="6" name="TextBox 5">
            <a:extLst>
              <a:ext uri="{FF2B5EF4-FFF2-40B4-BE49-F238E27FC236}">
                <a16:creationId xmlns:a16="http://schemas.microsoft.com/office/drawing/2014/main" id="{819114D9-9498-444B-993B-1DC2ED3B350D}"/>
              </a:ext>
            </a:extLst>
          </p:cNvPr>
          <p:cNvSpPr txBox="1"/>
          <p:nvPr/>
        </p:nvSpPr>
        <p:spPr>
          <a:xfrm>
            <a:off x="3535101" y="5442882"/>
            <a:ext cx="2279176" cy="1200329"/>
          </a:xfrm>
          <a:prstGeom prst="rect">
            <a:avLst/>
          </a:prstGeom>
          <a:noFill/>
          <a:ln>
            <a:solidFill>
              <a:schemeClr val="tx1"/>
            </a:solidFill>
          </a:ln>
        </p:spPr>
        <p:txBody>
          <a:bodyPr wrap="square" rtlCol="0">
            <a:spAutoFit/>
          </a:bodyPr>
          <a:lstStyle/>
          <a:p>
            <a:r>
              <a:rPr lang="en-US" b="1" dirty="0"/>
              <a:t>Source</a:t>
            </a:r>
            <a:r>
              <a:rPr lang="en-US" dirty="0"/>
              <a:t>: LE Blomfield et al. Med J Aust. Published online: 26 May 2025</a:t>
            </a:r>
            <a:endParaRPr lang="en-AU" dirty="0"/>
          </a:p>
        </p:txBody>
      </p:sp>
      <p:sp>
        <p:nvSpPr>
          <p:cNvPr id="3" name="TextBox 2">
            <a:extLst>
              <a:ext uri="{FF2B5EF4-FFF2-40B4-BE49-F238E27FC236}">
                <a16:creationId xmlns:a16="http://schemas.microsoft.com/office/drawing/2014/main" id="{DC35A0E7-4702-8243-15C0-DA7DDC09F0C2}"/>
              </a:ext>
            </a:extLst>
          </p:cNvPr>
          <p:cNvSpPr txBox="1"/>
          <p:nvPr/>
        </p:nvSpPr>
        <p:spPr>
          <a:xfrm rot="16200000">
            <a:off x="5161827" y="1872488"/>
            <a:ext cx="1868347" cy="369332"/>
          </a:xfrm>
          <a:prstGeom prst="rect">
            <a:avLst/>
          </a:prstGeom>
          <a:solidFill>
            <a:schemeClr val="bg2"/>
          </a:solidFill>
        </p:spPr>
        <p:txBody>
          <a:bodyPr wrap="square" rtlCol="0">
            <a:spAutoFit/>
          </a:bodyPr>
          <a:lstStyle/>
          <a:p>
            <a:r>
              <a:rPr lang="en-AU" b="1" dirty="0"/>
              <a:t>Hospitalisations</a:t>
            </a:r>
          </a:p>
        </p:txBody>
      </p:sp>
      <p:sp>
        <p:nvSpPr>
          <p:cNvPr id="4" name="TextBox 3">
            <a:extLst>
              <a:ext uri="{FF2B5EF4-FFF2-40B4-BE49-F238E27FC236}">
                <a16:creationId xmlns:a16="http://schemas.microsoft.com/office/drawing/2014/main" id="{260F561C-4011-73A8-8122-DBDF181C6403}"/>
              </a:ext>
            </a:extLst>
          </p:cNvPr>
          <p:cNvSpPr txBox="1"/>
          <p:nvPr/>
        </p:nvSpPr>
        <p:spPr>
          <a:xfrm rot="16200000">
            <a:off x="5161827" y="4615688"/>
            <a:ext cx="1868347" cy="369332"/>
          </a:xfrm>
          <a:prstGeom prst="rect">
            <a:avLst/>
          </a:prstGeom>
          <a:solidFill>
            <a:schemeClr val="bg2"/>
          </a:solidFill>
        </p:spPr>
        <p:txBody>
          <a:bodyPr wrap="square" rtlCol="0">
            <a:spAutoFit/>
          </a:bodyPr>
          <a:lstStyle/>
          <a:p>
            <a:r>
              <a:rPr lang="en-AU" b="1" dirty="0"/>
              <a:t>Hospitalisations</a:t>
            </a:r>
          </a:p>
        </p:txBody>
      </p:sp>
      <p:sp>
        <p:nvSpPr>
          <p:cNvPr id="7" name="TextBox 6">
            <a:extLst>
              <a:ext uri="{FF2B5EF4-FFF2-40B4-BE49-F238E27FC236}">
                <a16:creationId xmlns:a16="http://schemas.microsoft.com/office/drawing/2014/main" id="{52DFEE16-ECA5-0FAB-4873-BA07462F15FB}"/>
              </a:ext>
            </a:extLst>
          </p:cNvPr>
          <p:cNvSpPr txBox="1"/>
          <p:nvPr/>
        </p:nvSpPr>
        <p:spPr>
          <a:xfrm>
            <a:off x="8626471" y="3254269"/>
            <a:ext cx="740779" cy="381965"/>
          </a:xfrm>
          <a:prstGeom prst="rect">
            <a:avLst/>
          </a:prstGeom>
          <a:solidFill>
            <a:schemeClr val="bg1"/>
          </a:solidFill>
        </p:spPr>
        <p:txBody>
          <a:bodyPr wrap="square" rtlCol="0">
            <a:spAutoFit/>
          </a:bodyPr>
          <a:lstStyle/>
          <a:p>
            <a:r>
              <a:rPr lang="en-AU" b="1" dirty="0"/>
              <a:t>Week</a:t>
            </a:r>
          </a:p>
        </p:txBody>
      </p:sp>
      <p:sp>
        <p:nvSpPr>
          <p:cNvPr id="8" name="TextBox 7">
            <a:extLst>
              <a:ext uri="{FF2B5EF4-FFF2-40B4-BE49-F238E27FC236}">
                <a16:creationId xmlns:a16="http://schemas.microsoft.com/office/drawing/2014/main" id="{2DCA2226-5E49-79E7-BEDA-A0CE7ED78ACB}"/>
              </a:ext>
            </a:extLst>
          </p:cNvPr>
          <p:cNvSpPr txBox="1"/>
          <p:nvPr/>
        </p:nvSpPr>
        <p:spPr>
          <a:xfrm>
            <a:off x="8626471" y="6307546"/>
            <a:ext cx="740779" cy="381965"/>
          </a:xfrm>
          <a:prstGeom prst="rect">
            <a:avLst/>
          </a:prstGeom>
          <a:solidFill>
            <a:schemeClr val="bg1"/>
          </a:solidFill>
        </p:spPr>
        <p:txBody>
          <a:bodyPr wrap="square" rtlCol="0">
            <a:spAutoFit/>
          </a:bodyPr>
          <a:lstStyle/>
          <a:p>
            <a:r>
              <a:rPr lang="en-AU" b="1" dirty="0"/>
              <a:t>Week</a:t>
            </a:r>
          </a:p>
        </p:txBody>
      </p:sp>
      <p:sp>
        <p:nvSpPr>
          <p:cNvPr id="9" name="TextBox 8">
            <a:extLst>
              <a:ext uri="{FF2B5EF4-FFF2-40B4-BE49-F238E27FC236}">
                <a16:creationId xmlns:a16="http://schemas.microsoft.com/office/drawing/2014/main" id="{D5F0A69E-F1D4-0C5F-1BF2-3896BDE81456}"/>
              </a:ext>
            </a:extLst>
          </p:cNvPr>
          <p:cNvSpPr txBox="1"/>
          <p:nvPr/>
        </p:nvSpPr>
        <p:spPr>
          <a:xfrm>
            <a:off x="6096000" y="3290052"/>
            <a:ext cx="3171465" cy="369332"/>
          </a:xfrm>
          <a:prstGeom prst="rect">
            <a:avLst/>
          </a:prstGeom>
          <a:solidFill>
            <a:schemeClr val="bg1"/>
          </a:solidFill>
        </p:spPr>
        <p:txBody>
          <a:bodyPr wrap="square" rtlCol="0">
            <a:spAutoFit/>
          </a:bodyPr>
          <a:lstStyle/>
          <a:p>
            <a:r>
              <a:rPr lang="en-AU" b="1" dirty="0"/>
              <a:t>Children 1-4 years of age</a:t>
            </a:r>
          </a:p>
        </p:txBody>
      </p:sp>
      <p:sp>
        <p:nvSpPr>
          <p:cNvPr id="10" name="TextBox 9">
            <a:extLst>
              <a:ext uri="{FF2B5EF4-FFF2-40B4-BE49-F238E27FC236}">
                <a16:creationId xmlns:a16="http://schemas.microsoft.com/office/drawing/2014/main" id="{E9601A9B-F027-53E9-5782-696D75B204AB}"/>
              </a:ext>
            </a:extLst>
          </p:cNvPr>
          <p:cNvSpPr txBox="1"/>
          <p:nvPr/>
        </p:nvSpPr>
        <p:spPr>
          <a:xfrm>
            <a:off x="6096000" y="190055"/>
            <a:ext cx="3171465" cy="369332"/>
          </a:xfrm>
          <a:prstGeom prst="rect">
            <a:avLst/>
          </a:prstGeom>
          <a:solidFill>
            <a:schemeClr val="bg1"/>
          </a:solidFill>
        </p:spPr>
        <p:txBody>
          <a:bodyPr wrap="square" rtlCol="0">
            <a:spAutoFit/>
          </a:bodyPr>
          <a:lstStyle/>
          <a:p>
            <a:r>
              <a:rPr lang="en-AU" b="1" dirty="0"/>
              <a:t>Infants &lt;1 year of age</a:t>
            </a:r>
          </a:p>
        </p:txBody>
      </p:sp>
    </p:spTree>
    <p:extLst>
      <p:ext uri="{BB962C8B-B14F-4D97-AF65-F5344CB8AC3E}">
        <p14:creationId xmlns:p14="http://schemas.microsoft.com/office/powerpoint/2010/main" val="270414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2EE8-6353-2178-C5A3-8062CDBE7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C7B8F-9AAF-49EE-DB8A-8390861C4EAB}"/>
              </a:ext>
            </a:extLst>
          </p:cNvPr>
          <p:cNvSpPr>
            <a:spLocks noGrp="1"/>
          </p:cNvSpPr>
          <p:nvPr>
            <p:ph type="title"/>
          </p:nvPr>
        </p:nvSpPr>
        <p:spPr>
          <a:xfrm>
            <a:off x="838200" y="365125"/>
            <a:ext cx="10515600" cy="712113"/>
          </a:xfrm>
        </p:spPr>
        <p:txBody>
          <a:bodyPr/>
          <a:lstStyle/>
          <a:p>
            <a:r>
              <a:rPr lang="en-AU" dirty="0"/>
              <a:t>Measles</a:t>
            </a:r>
          </a:p>
        </p:txBody>
      </p:sp>
      <p:sp>
        <p:nvSpPr>
          <p:cNvPr id="13" name="Content Placeholder 12">
            <a:extLst>
              <a:ext uri="{FF2B5EF4-FFF2-40B4-BE49-F238E27FC236}">
                <a16:creationId xmlns:a16="http://schemas.microsoft.com/office/drawing/2014/main" id="{FF5373D7-51D9-0F47-D681-B8812BD75061}"/>
              </a:ext>
            </a:extLst>
          </p:cNvPr>
          <p:cNvSpPr>
            <a:spLocks noGrp="1"/>
          </p:cNvSpPr>
          <p:nvPr>
            <p:ph idx="1"/>
          </p:nvPr>
        </p:nvSpPr>
        <p:spPr>
          <a:xfrm>
            <a:off x="274529" y="826613"/>
            <a:ext cx="10515600" cy="5007449"/>
          </a:xfrm>
        </p:spPr>
        <p:txBody>
          <a:bodyPr>
            <a:normAutofit/>
          </a:bodyPr>
          <a:lstStyle/>
          <a:p>
            <a:pPr marL="0" lvl="0" indent="0">
              <a:buNone/>
            </a:pPr>
            <a:endParaRPr lang="en-AU" dirty="0"/>
          </a:p>
          <a:p>
            <a:pPr marL="0" lvl="0" indent="0">
              <a:buNone/>
            </a:pPr>
            <a:endParaRPr lang="en-AU" sz="2800" dirty="0">
              <a:effectLst/>
              <a:latin typeface="Aptos" panose="020B0004020202020204" pitchFamily="34" charset="0"/>
              <a:ea typeface="Aptos" panose="020B0004020202020204" pitchFamily="34" charset="0"/>
              <a:cs typeface="Aptos" panose="020B0004020202020204" pitchFamily="34" charset="0"/>
            </a:endParaRPr>
          </a:p>
          <a:p>
            <a:endParaRPr lang="en-AU" dirty="0"/>
          </a:p>
        </p:txBody>
      </p:sp>
      <p:pic>
        <p:nvPicPr>
          <p:cNvPr id="6" name="Picture 5">
            <a:extLst>
              <a:ext uri="{FF2B5EF4-FFF2-40B4-BE49-F238E27FC236}">
                <a16:creationId xmlns:a16="http://schemas.microsoft.com/office/drawing/2014/main" id="{534E8B36-1124-45B1-18B5-DC8AAFA803C2}"/>
              </a:ext>
            </a:extLst>
          </p:cNvPr>
          <p:cNvPicPr>
            <a:picLocks noChangeAspect="1"/>
          </p:cNvPicPr>
          <p:nvPr/>
        </p:nvPicPr>
        <p:blipFill>
          <a:blip r:embed="rId3"/>
          <a:stretch>
            <a:fillRect/>
          </a:stretch>
        </p:blipFill>
        <p:spPr>
          <a:xfrm>
            <a:off x="387444" y="1405815"/>
            <a:ext cx="6449325" cy="5087060"/>
          </a:xfrm>
          <a:prstGeom prst="rect">
            <a:avLst/>
          </a:prstGeom>
        </p:spPr>
      </p:pic>
      <p:pic>
        <p:nvPicPr>
          <p:cNvPr id="8" name="Picture 7">
            <a:extLst>
              <a:ext uri="{FF2B5EF4-FFF2-40B4-BE49-F238E27FC236}">
                <a16:creationId xmlns:a16="http://schemas.microsoft.com/office/drawing/2014/main" id="{BFA10379-60BE-1C33-77C5-35B4A7E51822}"/>
              </a:ext>
            </a:extLst>
          </p:cNvPr>
          <p:cNvPicPr>
            <a:picLocks noChangeAspect="1"/>
          </p:cNvPicPr>
          <p:nvPr/>
        </p:nvPicPr>
        <p:blipFill>
          <a:blip r:embed="rId4"/>
          <a:stretch>
            <a:fillRect/>
          </a:stretch>
        </p:blipFill>
        <p:spPr>
          <a:xfrm>
            <a:off x="6613642" y="2532512"/>
            <a:ext cx="2972215" cy="2038635"/>
          </a:xfrm>
          <a:prstGeom prst="rect">
            <a:avLst/>
          </a:prstGeom>
        </p:spPr>
      </p:pic>
    </p:spTree>
    <p:extLst>
      <p:ext uri="{BB962C8B-B14F-4D97-AF65-F5344CB8AC3E}">
        <p14:creationId xmlns:p14="http://schemas.microsoft.com/office/powerpoint/2010/main" val="399964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71E9-E2B9-3EF7-0EE7-EBD8256B207E}"/>
              </a:ext>
            </a:extLst>
          </p:cNvPr>
          <p:cNvSpPr>
            <a:spLocks noGrp="1"/>
          </p:cNvSpPr>
          <p:nvPr>
            <p:ph type="title"/>
          </p:nvPr>
        </p:nvSpPr>
        <p:spPr>
          <a:xfrm>
            <a:off x="838200" y="365126"/>
            <a:ext cx="10515600" cy="891020"/>
          </a:xfrm>
        </p:spPr>
        <p:txBody>
          <a:bodyPr/>
          <a:lstStyle/>
          <a:p>
            <a:r>
              <a:rPr lang="en-AU" dirty="0"/>
              <a:t>Measles</a:t>
            </a:r>
            <a:endParaRPr lang="en-AU" sz="2800" dirty="0"/>
          </a:p>
        </p:txBody>
      </p:sp>
      <p:pic>
        <p:nvPicPr>
          <p:cNvPr id="8" name="Content Placeholder 7">
            <a:extLst>
              <a:ext uri="{FF2B5EF4-FFF2-40B4-BE49-F238E27FC236}">
                <a16:creationId xmlns:a16="http://schemas.microsoft.com/office/drawing/2014/main" id="{6843E13B-7AD2-4E64-7B42-7EDE03E3FA42}"/>
              </a:ext>
            </a:extLst>
          </p:cNvPr>
          <p:cNvPicPr>
            <a:picLocks noGrp="1" noChangeAspect="1"/>
          </p:cNvPicPr>
          <p:nvPr>
            <p:ph idx="1"/>
          </p:nvPr>
        </p:nvPicPr>
        <p:blipFill>
          <a:blip r:embed="rId3"/>
          <a:stretch>
            <a:fillRect/>
          </a:stretch>
        </p:blipFill>
        <p:spPr>
          <a:xfrm>
            <a:off x="1483557" y="1820260"/>
            <a:ext cx="8581292" cy="4865983"/>
          </a:xfrm>
          <a:prstGeom prst="rect">
            <a:avLst/>
          </a:prstGeom>
        </p:spPr>
      </p:pic>
      <p:sp>
        <p:nvSpPr>
          <p:cNvPr id="3" name="TextBox 2">
            <a:extLst>
              <a:ext uri="{FF2B5EF4-FFF2-40B4-BE49-F238E27FC236}">
                <a16:creationId xmlns:a16="http://schemas.microsoft.com/office/drawing/2014/main" id="{DADF9104-1748-7A7D-AB3A-E288CC32576D}"/>
              </a:ext>
            </a:extLst>
          </p:cNvPr>
          <p:cNvSpPr txBox="1"/>
          <p:nvPr/>
        </p:nvSpPr>
        <p:spPr>
          <a:xfrm>
            <a:off x="2861480" y="1395804"/>
            <a:ext cx="6469039" cy="461665"/>
          </a:xfrm>
          <a:prstGeom prst="rect">
            <a:avLst/>
          </a:prstGeom>
          <a:noFill/>
        </p:spPr>
        <p:txBody>
          <a:bodyPr wrap="square" rtlCol="0">
            <a:spAutoFit/>
          </a:bodyPr>
          <a:lstStyle/>
          <a:p>
            <a:r>
              <a:rPr lang="en-AU" sz="2400" b="1" dirty="0"/>
              <a:t>WA notifications by place of acquisition</a:t>
            </a:r>
          </a:p>
        </p:txBody>
      </p:sp>
    </p:spTree>
    <p:extLst>
      <p:ext uri="{BB962C8B-B14F-4D97-AF65-F5344CB8AC3E}">
        <p14:creationId xmlns:p14="http://schemas.microsoft.com/office/powerpoint/2010/main" val="4214244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partment of Health">
  <a:themeElements>
    <a:clrScheme name="Department of Health">
      <a:dk1>
        <a:sysClr val="windowText" lastClr="000000"/>
      </a:dk1>
      <a:lt1>
        <a:sysClr val="window" lastClr="FFFFFF"/>
      </a:lt1>
      <a:dk2>
        <a:srgbClr val="000000"/>
      </a:dk2>
      <a:lt2>
        <a:srgbClr val="FFFFFF"/>
      </a:lt2>
      <a:accent1>
        <a:srgbClr val="FFC440"/>
      </a:accent1>
      <a:accent2>
        <a:srgbClr val="94BACC"/>
      </a:accent2>
      <a:accent3>
        <a:srgbClr val="30683B"/>
      </a:accent3>
      <a:accent4>
        <a:srgbClr val="FA6140"/>
      </a:accent4>
      <a:accent5>
        <a:srgbClr val="6A348A"/>
      </a:accent5>
      <a:accent6>
        <a:srgbClr val="6A34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47"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Presentation with and without photo  -  Read-Only" id="{06D04D26-CEFB-47D5-998C-37EA507CB86F}" vid="{784BC0FE-00EB-496D-9825-339024047CED}"/>
    </a:ext>
  </a:extLst>
</a:theme>
</file>

<file path=ppt/theme/theme2.xml><?xml version="1.0" encoding="utf-8"?>
<a:theme xmlns:a="http://schemas.openxmlformats.org/drawingml/2006/main" name="Department of Health">
  <a:themeElements>
    <a:clrScheme name="Department of Health">
      <a:dk1>
        <a:sysClr val="windowText" lastClr="000000"/>
      </a:dk1>
      <a:lt1>
        <a:sysClr val="window" lastClr="FFFFFF"/>
      </a:lt1>
      <a:dk2>
        <a:srgbClr val="000000"/>
      </a:dk2>
      <a:lt2>
        <a:srgbClr val="FFFFFF"/>
      </a:lt2>
      <a:accent1>
        <a:srgbClr val="FFC440"/>
      </a:accent1>
      <a:accent2>
        <a:srgbClr val="94BACC"/>
      </a:accent2>
      <a:accent3>
        <a:srgbClr val="30683B"/>
      </a:accent3>
      <a:accent4>
        <a:srgbClr val="FA6140"/>
      </a:accent4>
      <a:accent5>
        <a:srgbClr val="6A348A"/>
      </a:accent5>
      <a:accent6>
        <a:srgbClr val="6A34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47"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14835 PPT Template without photo 2025 FINAL" id="{1538EA38-48D3-4404-9474-E64785324B02}" vid="{EC862700-39D0-449F-AD2C-02A1A23D44A2}"/>
    </a:ext>
  </a:extLst>
</a:theme>
</file>

<file path=ppt/theme/theme3.xml><?xml version="1.0" encoding="utf-8"?>
<a:theme xmlns:a="http://schemas.openxmlformats.org/drawingml/2006/main" name="1_Department of Health">
  <a:themeElements>
    <a:clrScheme name="Department of Health">
      <a:dk1>
        <a:sysClr val="windowText" lastClr="000000"/>
      </a:dk1>
      <a:lt1>
        <a:sysClr val="window" lastClr="FFFFFF"/>
      </a:lt1>
      <a:dk2>
        <a:srgbClr val="000000"/>
      </a:dk2>
      <a:lt2>
        <a:srgbClr val="FFFFFF"/>
      </a:lt2>
      <a:accent1>
        <a:srgbClr val="FFC440"/>
      </a:accent1>
      <a:accent2>
        <a:srgbClr val="94BACC"/>
      </a:accent2>
      <a:accent3>
        <a:srgbClr val="30683B"/>
      </a:accent3>
      <a:accent4>
        <a:srgbClr val="FA6140"/>
      </a:accent4>
      <a:accent5>
        <a:srgbClr val="6A348A"/>
      </a:accent5>
      <a:accent6>
        <a:srgbClr val="6A34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47"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Presentation without photo  -  Read-Only" id="{69E682FF-4EFB-4A52-8220-0627D887EE7F}" vid="{90403EEB-8258-4925-9887-656868D0588A}"/>
    </a:ext>
  </a:extLst>
</a:theme>
</file>

<file path=ppt/theme/theme4.xml><?xml version="1.0" encoding="utf-8"?>
<a:theme xmlns:a="http://schemas.openxmlformats.org/drawingml/2006/main" name="PSA_Blue Banner_pp_template 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A powerpoint template WS NEW_22" id="{E0DF500A-3BE0-174C-AE1A-B9807DAAFF17}" vid="{3DA26C02-DCE1-C147-8D94-0F76DC9D6591}"/>
    </a:ext>
  </a:extLst>
</a:theme>
</file>

<file path=ppt/theme/theme5.xml><?xml version="1.0" encoding="utf-8"?>
<a:theme xmlns:a="http://schemas.openxmlformats.org/drawingml/2006/main" name="1_Office Theme">
  <a:themeElements>
    <a:clrScheme name="Services Australia">
      <a:dk1>
        <a:sysClr val="windowText" lastClr="000000"/>
      </a:dk1>
      <a:lt1>
        <a:sysClr val="window" lastClr="FFFFFF"/>
      </a:lt1>
      <a:dk2>
        <a:srgbClr val="75787B"/>
      </a:dk2>
      <a:lt2>
        <a:srgbClr val="E2E3E7"/>
      </a:lt2>
      <a:accent1>
        <a:srgbClr val="00B5E2"/>
      </a:accent1>
      <a:accent2>
        <a:srgbClr val="1B365D"/>
      </a:accent2>
      <a:accent3>
        <a:srgbClr val="FF8674"/>
      </a:accent3>
      <a:accent4>
        <a:srgbClr val="4B384C"/>
      </a:accent4>
      <a:accent5>
        <a:srgbClr val="6F263D"/>
      </a:accent5>
      <a:accent6>
        <a:srgbClr val="BC4700"/>
      </a:accent6>
      <a:hlink>
        <a:srgbClr val="1B365D"/>
      </a:hlink>
      <a:folHlink>
        <a:srgbClr val="1B365D"/>
      </a:folHlink>
    </a:clrScheme>
    <a:fontScheme name="Roboto Family">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lstStyle>
        <a:defPPr>
          <a:defRPr smtClean="0"/>
        </a:defPPr>
      </a:lstStyle>
    </a:txDef>
  </a:objectDefaults>
  <a:extraClrSchemeLst/>
  <a:extLst>
    <a:ext uri="{05A4C25C-085E-4340-85A3-A5531E510DB2}">
      <thm15:themeFamily xmlns:thm15="http://schemas.microsoft.com/office/thememl/2012/main" name="corp-op-1080x1920-pres-blue-v0.3" id="{3A649619-1FF3-47A6-B965-A730A8A45235}" vid="{4C4BB460-3FF8-44F7-99C1-FFB24495D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7EA912E419FA43B75A9FA815C77B77" ma:contentTypeVersion="17" ma:contentTypeDescription="Create a new document." ma:contentTypeScope="" ma:versionID="8b0e963d87acd52dcf98612cb1df3ef5">
  <xsd:schema xmlns:xsd="http://www.w3.org/2001/XMLSchema" xmlns:xs="http://www.w3.org/2001/XMLSchema" xmlns:p="http://schemas.microsoft.com/office/2006/metadata/properties" xmlns:ns2="dd9e0eca-0249-4f24-a386-8fa1e8ed4056" xmlns:ns3="0b23bb58-0d07-4b9c-aeb2-7612ad6fe47c" targetNamespace="http://schemas.microsoft.com/office/2006/metadata/properties" ma:root="true" ma:fieldsID="5bd930a865bf5cc74f4eb13385ca34a6" ns2:_="" ns3:_="">
    <xsd:import namespace="dd9e0eca-0249-4f24-a386-8fa1e8ed4056"/>
    <xsd:import namespace="0b23bb58-0d07-4b9c-aeb2-7612ad6fe4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e0eca-0249-4f24-a386-8fa1e8ed40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ad0fa5-9aee-46f1-99a6-b97bf4de3b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23bb58-0d07-4b9c-aeb2-7612ad6fe4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be8aa34-684a-449a-b4eb-6da7dda762e0}" ma:internalName="TaxCatchAll" ma:showField="CatchAllData" ma:web="0b23bb58-0d07-4b9c-aeb2-7612ad6fe4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23bb58-0d07-4b9c-aeb2-7612ad6fe47c" xsi:nil="true"/>
    <lcf76f155ced4ddcb4097134ff3c332f xmlns="dd9e0eca-0249-4f24-a386-8fa1e8ed40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695710-2078-4C13-A751-D9DE67F91270}">
  <ds:schemaRefs>
    <ds:schemaRef ds:uri="0b23bb58-0d07-4b9c-aeb2-7612ad6fe47c"/>
    <ds:schemaRef ds:uri="dd9e0eca-0249-4f24-a386-8fa1e8ed40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4B4A03-1CDE-491B-A8D8-00A38AF61BFB}">
  <ds:schemaRefs>
    <ds:schemaRef ds:uri="http://schemas.microsoft.com/sharepoint/v3/contenttype/forms"/>
  </ds:schemaRefs>
</ds:datastoreItem>
</file>

<file path=customXml/itemProps3.xml><?xml version="1.0" encoding="utf-8"?>
<ds:datastoreItem xmlns:ds="http://schemas.openxmlformats.org/officeDocument/2006/customXml" ds:itemID="{51D49409-0F6A-4EBE-B008-FF6D07555B4C}">
  <ds:schemaRefs>
    <ds:schemaRef ds:uri="0b23bb58-0d07-4b9c-aeb2-7612ad6fe47c"/>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infopath/2007/PartnerControls"/>
    <ds:schemaRef ds:uri="dd9e0eca-0249-4f24-a386-8fa1e8ed405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7. Paul Armstrong Presentation</Template>
  <TotalTime>470</TotalTime>
  <Words>2432</Words>
  <Application>Microsoft Office PowerPoint</Application>
  <PresentationFormat>Widescreen</PresentationFormat>
  <Paragraphs>257</Paragraphs>
  <Slides>26</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Aptos</vt:lpstr>
      <vt:lpstr>Arial</vt:lpstr>
      <vt:lpstr>Arial MT Std Light Cond</vt:lpstr>
      <vt:lpstr>Bahnschrift</vt:lpstr>
      <vt:lpstr>Calibri</vt:lpstr>
      <vt:lpstr>Calibri Light</vt:lpstr>
      <vt:lpstr>Symbol</vt:lpstr>
      <vt:lpstr>Department of Health</vt:lpstr>
      <vt:lpstr>Department of Health</vt:lpstr>
      <vt:lpstr>1_Department of Health</vt:lpstr>
      <vt:lpstr>PSA_Blue Banner_pp_template WS</vt:lpstr>
      <vt:lpstr>1_Office Theme</vt:lpstr>
      <vt:lpstr>CDCD Director’s address and award presentation</vt:lpstr>
      <vt:lpstr>Today’s topics</vt:lpstr>
      <vt:lpstr>National activities – Australian CDC</vt:lpstr>
      <vt:lpstr>Areas of focus in 2026</vt:lpstr>
      <vt:lpstr>Respiratory Syncytial Virus (RSV)</vt:lpstr>
      <vt:lpstr>Respiratory Syncytial Virus (RSV)</vt:lpstr>
      <vt:lpstr>Hospitalisations due to RSV</vt:lpstr>
      <vt:lpstr>Measles</vt:lpstr>
      <vt:lpstr>Measles</vt:lpstr>
      <vt:lpstr>Measles notifications in WA 1990 - 2012</vt:lpstr>
      <vt:lpstr>PowerPoint Presentation</vt:lpstr>
      <vt:lpstr>Measles vaccine eligibility-WA</vt:lpstr>
      <vt:lpstr>Measles vaccine eligibility-WA</vt:lpstr>
      <vt:lpstr>Measles vaccination coverage in WA</vt:lpstr>
      <vt:lpstr>Live attenuated influenza vaccine (LAIV)</vt:lpstr>
      <vt:lpstr>National Immunisation Strategy 2025-30:     WA Health contributions</vt:lpstr>
      <vt:lpstr>National Immunisation Strategy implementation plan</vt:lpstr>
      <vt:lpstr>Vaccines on the horizon</vt:lpstr>
      <vt:lpstr>Thank you </vt:lpstr>
      <vt:lpstr>2025 Public Health Update Immunisation Awards</vt:lpstr>
      <vt:lpstr>Nominees for the Inoculate Accolade award</vt:lpstr>
      <vt:lpstr>Winner of the individual category</vt:lpstr>
      <vt:lpstr>Winner of the individual category</vt:lpstr>
      <vt:lpstr>Winner of the team category</vt:lpstr>
      <vt:lpstr>Concurrent sessions- Attendee information</vt:lpstr>
      <vt:lpstr>Morning tea break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Immunisation Milestones and Horizons</dc:title>
  <dc:creator>Jacob, Shauna</dc:creator>
  <cp:lastModifiedBy>Strautins, Kaija</cp:lastModifiedBy>
  <cp:revision>55</cp:revision>
  <cp:lastPrinted>2025-01-23T01:12:45Z</cp:lastPrinted>
  <dcterms:created xsi:type="dcterms:W3CDTF">2024-11-08T05:20:01Z</dcterms:created>
  <dcterms:modified xsi:type="dcterms:W3CDTF">2025-11-13T01:42:00Z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04c2d4d0-ef70-441d-be6f-2ab8c2528ef3</vt:lpwstr>
  </property>
  <property fmtid="{D5CDD505-2E9C-101B-9397-08002B2CF9AE}" pid="3" name="ContentTypeId">
    <vt:lpwstr>0x010100AC7EA912E419FA43B75A9FA815C77B77</vt:lpwstr>
  </property>
  <property fmtid="{D5CDD505-2E9C-101B-9397-08002B2CF9AE}" pid="4" name="MediaServiceImageTags">
    <vt:lpwstr/>
  </property>
</Properties>
</file>