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6" r:id="rId2"/>
    <p:sldId id="269" r:id="rId3"/>
    <p:sldId id="318" r:id="rId4"/>
    <p:sldId id="319" r:id="rId5"/>
    <p:sldId id="301" r:id="rId6"/>
    <p:sldId id="302" r:id="rId7"/>
    <p:sldId id="257" r:id="rId8"/>
    <p:sldId id="320" r:id="rId9"/>
    <p:sldId id="317" r:id="rId10"/>
    <p:sldId id="321" r:id="rId11"/>
    <p:sldId id="314" r:id="rId12"/>
    <p:sldId id="316" r:id="rId13"/>
    <p:sldId id="322" r:id="rId14"/>
    <p:sldId id="32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snowski,  Jana" initials="SJ" lastIdx="7" clrIdx="0">
    <p:extLst>
      <p:ext uri="{19B8F6BF-5375-455C-9EA6-DF929625EA0E}">
        <p15:presenceInfo xmlns:p15="http://schemas.microsoft.com/office/powerpoint/2012/main" userId="Sisnowski,  Jan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2152" autoAdjust="0"/>
  </p:normalViewPr>
  <p:slideViewPr>
    <p:cSldViewPr snapToGrid="0">
      <p:cViewPr varScale="1">
        <p:scale>
          <a:sx n="92" d="100"/>
          <a:sy n="92" d="100"/>
        </p:scale>
        <p:origin x="1314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B435A9-9C6F-4299-9A8D-08FF8057AAD0}" type="datetimeFigureOut">
              <a:rPr lang="en-AU" smtClean="0"/>
              <a:t>27/10/2025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979C3D-94A7-435B-905B-5743C7AE244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2975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8F18D362-1B11-4DF1-9E11-1AE74BCEC7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B0967938-6737-4D4F-8251-6BB34113BE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D17EE9A6-C98B-4B50-B54B-275AD254B9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E6AE4AE-42C3-473A-AD91-2D858480A9D3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2A94BF5-80EB-4105-8F03-114893617A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3D69FB6-76FD-4795-8F79-070CFAEFF0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defRPr/>
            </a:pPr>
            <a:endParaRPr lang="en-AU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979C3D-94A7-435B-905B-5743C7AE2447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078137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979C3D-94A7-435B-905B-5743C7AE2447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923509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979C3D-94A7-435B-905B-5743C7AE2447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8975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979C3D-94A7-435B-905B-5743C7AE2447}" type="slidenum">
              <a:rPr lang="en-AU" smtClean="0"/>
              <a:t>11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1465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MBFullBHelixPPT(v1).png">
            <a:extLst>
              <a:ext uri="{FF2B5EF4-FFF2-40B4-BE49-F238E27FC236}">
                <a16:creationId xmlns:a16="http://schemas.microsoft.com/office/drawing/2014/main" id="{2AE981E3-71EC-49F9-A579-D3F205F009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0091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SAHealth-colo-450-px">
            <a:extLst>
              <a:ext uri="{FF2B5EF4-FFF2-40B4-BE49-F238E27FC236}">
                <a16:creationId xmlns:a16="http://schemas.microsoft.com/office/drawing/2014/main" id="{D66DE2DD-F062-4FF6-A897-9B52BD65C5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58400" y="5638800"/>
            <a:ext cx="124671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Title Placeholder 1"/>
          <p:cNvSpPr>
            <a:spLocks noGrp="1"/>
          </p:cNvSpPr>
          <p:nvPr>
            <p:ph type="ctrTitle"/>
          </p:nvPr>
        </p:nvSpPr>
        <p:spPr>
          <a:xfrm>
            <a:off x="3312584" y="1557339"/>
            <a:ext cx="7965016" cy="1470025"/>
          </a:xfrm>
        </p:spPr>
        <p:txBody>
          <a:bodyPr/>
          <a:lstStyle>
            <a:lvl1pPr>
              <a:defRPr>
                <a:latin typeface="Arial" pitchFamily="-106" charset="0"/>
                <a:cs typeface="Arial" pitchFamily="-106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7" name="Text Placeholder 2"/>
          <p:cNvSpPr>
            <a:spLocks noGrp="1"/>
          </p:cNvSpPr>
          <p:nvPr>
            <p:ph type="subTitle" idx="1"/>
          </p:nvPr>
        </p:nvSpPr>
        <p:spPr>
          <a:xfrm>
            <a:off x="3312584" y="3860801"/>
            <a:ext cx="7967133" cy="982663"/>
          </a:xfrm>
        </p:spPr>
        <p:txBody>
          <a:bodyPr/>
          <a:lstStyle>
            <a:lvl1pPr marL="0" indent="0">
              <a:buFont typeface="Arial" pitchFamily="-106" charset="0"/>
              <a:buNone/>
              <a:defRPr>
                <a:latin typeface="Arial" pitchFamily="-106" charset="0"/>
                <a:cs typeface="Arial" pitchFamily="-106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031266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71DA1-735E-4073-9AD0-7F32E15A0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D3B0B5-6D11-4C79-8ACF-282FA1503C45}" type="datetime1">
              <a:rPr lang="en-US"/>
              <a:pPr>
                <a:defRPr/>
              </a:pPr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15BCA-2E69-4ACA-9EFC-B66E6A56D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58E39-00B5-43BC-BF6F-B2A387912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AE521-4C77-4BE2-98ED-BD42439B01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8115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2584" y="2928935"/>
            <a:ext cx="8307955" cy="1362075"/>
          </a:xfrm>
        </p:spPr>
        <p:txBody>
          <a:bodyPr anchor="t">
            <a:normAutofit/>
          </a:bodyPr>
          <a:lstStyle>
            <a:lvl1pPr algn="l">
              <a:defRPr sz="3200" b="0" cap="none" baseline="0"/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8F60188-96A5-43B9-AEBF-8FDA4AC92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3F4C4-53F6-452F-B8F0-41DFF8C4E5B6}" type="datetime1">
              <a:rPr lang="en-US"/>
              <a:pPr>
                <a:defRPr/>
              </a:pPr>
              <a:t>10/27/2025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643AE86-1AA5-4E35-A077-F29023935E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83B7369-D16B-4BFA-B0A1-6B3DA12F4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32B40-80C6-461A-AEF8-2B74E07C95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367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482DD46-A315-4EBD-A425-A26AC389A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DEA9FF-F0FA-4FF5-8CC5-6E2276B30C93}" type="datetime1">
              <a:rPr lang="en-US"/>
              <a:pPr>
                <a:defRPr/>
              </a:pPr>
              <a:t>10/27/2025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BEF4B09-1447-42CC-A948-D37C93356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5E3BDCD-9B93-4288-9316-5682E7D0B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14D864-75DC-442F-8FE7-7371D86D19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230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99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4DE01DA-0AC7-4D29-ACD2-82ACED374FA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312585" y="274638"/>
            <a:ext cx="83523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5EEAFFA-505E-490B-B2C1-7D8890CE23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312585" y="1557338"/>
            <a:ext cx="8352367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713155-10BA-4005-8377-DEFC0B17F8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90500" y="6072188"/>
            <a:ext cx="2844800" cy="2206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>
                <a:solidFill>
                  <a:srgbClr val="C5BEB7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2F7BCCBE-8B6C-49C2-8E59-0B3938DC1526}" type="datetime1">
              <a:rPr lang="en-US"/>
              <a:pPr>
                <a:defRPr/>
              </a:pPr>
              <a:t>10/27/2025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593C6-E237-45D0-ACA4-DF4EE41B1C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2951" y="6500813"/>
            <a:ext cx="3860800" cy="2206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900">
                <a:solidFill>
                  <a:srgbClr val="C5BEB7"/>
                </a:solidFill>
                <a:latin typeface="Arial" pitchFamily="1" charset="0"/>
                <a:ea typeface="Arial" pitchFamily="1" charset="0"/>
                <a:cs typeface="Arial" pitchFamily="1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90208-1DAA-4C09-ABE9-31FCD66EB5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90500" y="6500813"/>
            <a:ext cx="2844800" cy="2206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900" smtClean="0">
                <a:solidFill>
                  <a:srgbClr val="C5BEB7"/>
                </a:solidFill>
              </a:defRPr>
            </a:lvl1pPr>
          </a:lstStyle>
          <a:p>
            <a:pPr>
              <a:defRPr/>
            </a:pPr>
            <a:fld id="{F87431C3-4960-4AC8-A515-60CF38A961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31" name="Text Box 10">
            <a:extLst>
              <a:ext uri="{FF2B5EF4-FFF2-40B4-BE49-F238E27FC236}">
                <a16:creationId xmlns:a16="http://schemas.microsoft.com/office/drawing/2014/main" id="{157AA504-71FA-4702-B2E3-B9533C7BC8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53600" y="6327776"/>
            <a:ext cx="2235200" cy="39687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000">
                <a:solidFill>
                  <a:srgbClr val="0077B0"/>
                </a:solidFill>
              </a:rPr>
              <a:t>SA Health</a:t>
            </a:r>
          </a:p>
        </p:txBody>
      </p:sp>
      <p:pic>
        <p:nvPicPr>
          <p:cNvPr id="1032" name="Picture 8" descr="MBFullBHelixPPT(v1).png">
            <a:extLst>
              <a:ext uri="{FF2B5EF4-FFF2-40B4-BE49-F238E27FC236}">
                <a16:creationId xmlns:a16="http://schemas.microsoft.com/office/drawing/2014/main" id="{0F4ADEAC-7661-4624-8699-0F898928212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100917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2509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6CF364B-EDF4-FA84-943C-F547CBAB8E3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752275" y="0"/>
            <a:ext cx="730250" cy="18288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U" sz="1200">
                <a:solidFill>
                  <a:srgbClr val="A8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131080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rgbClr val="0092CF"/>
          </a:solidFill>
          <a:latin typeface="Arial" pitchFamily="34" charset="0"/>
          <a:ea typeface="Arial" pitchFamily="-106" charset="0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92CF"/>
          </a:solidFill>
          <a:latin typeface="Arial" charset="0"/>
          <a:ea typeface="Arial" pitchFamily="-106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92CF"/>
          </a:solidFill>
          <a:latin typeface="Arial" charset="0"/>
          <a:ea typeface="Arial" pitchFamily="-106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92CF"/>
          </a:solidFill>
          <a:latin typeface="Arial" charset="0"/>
          <a:ea typeface="Arial" pitchFamily="-106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0092CF"/>
          </a:solidFill>
          <a:latin typeface="Arial" charset="0"/>
          <a:ea typeface="Arial" pitchFamily="-106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92CF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92CF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92CF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rgbClr val="0092CF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92CF"/>
        </a:buClr>
        <a:buFont typeface="Arial" panose="020B0604020202020204" pitchFamily="34" charset="0"/>
        <a:buChar char="&gt;"/>
        <a:defRPr sz="2400" kern="1200">
          <a:solidFill>
            <a:srgbClr val="000000"/>
          </a:solidFill>
          <a:latin typeface="Arial" pitchFamily="34" charset="0"/>
          <a:ea typeface="Arial" pitchFamily="-106" charset="0"/>
          <a:cs typeface="Arial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2CF"/>
        </a:buClr>
        <a:buFont typeface="Arial" panose="020B0604020202020204" pitchFamily="34" charset="0"/>
        <a:buChar char="•"/>
        <a:defRPr sz="2000" kern="1200">
          <a:solidFill>
            <a:srgbClr val="000000"/>
          </a:solidFill>
          <a:latin typeface="Arial" pitchFamily="34" charset="0"/>
          <a:ea typeface="Arial" pitchFamily="-106" charset="0"/>
          <a:cs typeface="Arial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92CF"/>
        </a:buClr>
        <a:buSzPct val="87000"/>
        <a:buFont typeface="Wingdings" panose="05000000000000000000" pitchFamily="2" charset="2"/>
        <a:buChar char="§"/>
        <a:defRPr kern="1200">
          <a:solidFill>
            <a:srgbClr val="000000"/>
          </a:solidFill>
          <a:latin typeface="Arial" pitchFamily="34" charset="0"/>
          <a:ea typeface="Arial" pitchFamily="-106" charset="0"/>
          <a:cs typeface="Arial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92CF"/>
        </a:buClr>
        <a:buFont typeface="Arial" panose="020B0604020202020204" pitchFamily="34" charset="0"/>
        <a:buChar char="&gt;"/>
        <a:defRPr kern="1200">
          <a:solidFill>
            <a:srgbClr val="ACA095"/>
          </a:solidFill>
          <a:latin typeface="Arial" pitchFamily="34" charset="0"/>
          <a:ea typeface="Arial" pitchFamily="-106" charset="0"/>
          <a:cs typeface="Arial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92CF"/>
        </a:buClr>
        <a:buFont typeface="Arial" panose="020B0604020202020204" pitchFamily="34" charset="0"/>
        <a:buChar char="&gt;"/>
        <a:defRPr kern="1200">
          <a:solidFill>
            <a:srgbClr val="ACA095"/>
          </a:solidFill>
          <a:latin typeface="Arial" pitchFamily="34" charset="0"/>
          <a:ea typeface="Arial" pitchFamily="-106" charset="0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1016/j.vaccine.2025.12715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Katharine.Wheldrake@health.wa.gov.au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alth.gov.au/sites/default/files/documents/2020/06/national-immunisation-program-meningococcal-vaccination-schedule-from-1-july-2020-clinical-advice-for-vaccination-providers.pdf" TargetMode="External"/><Relationship Id="rId2" Type="http://schemas.openxmlformats.org/officeDocument/2006/relationships/hyperlink" Target="https://www.ebs.tga.gov.au/ebs/picmi/picmirepository.nsf/pdf?OpenAgent&amp;id=CP-2013-PI-02131-1&amp;d=2024032017231010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5">
            <a:extLst>
              <a:ext uri="{FF2B5EF4-FFF2-40B4-BE49-F238E27FC236}">
                <a16:creationId xmlns:a16="http://schemas.microsoft.com/office/drawing/2014/main" id="{6593CB7D-FB34-4C85-AC73-9589DDA08E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2584" y="290602"/>
            <a:ext cx="7965016" cy="1470025"/>
          </a:xfrm>
        </p:spPr>
        <p:txBody>
          <a:bodyPr/>
          <a:lstStyle/>
          <a:p>
            <a:pPr eaLnBrk="1" hangingPunct="1"/>
            <a:r>
              <a:rPr lang="en-US" dirty="0"/>
              <a:t>Evaluating the safety of South Australia’s Meningococcal B Vaccination Program </a:t>
            </a:r>
            <a:endParaRPr lang="en-AU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A897B6BF-0099-47C7-A852-87E8C5709A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2584" y="1369266"/>
            <a:ext cx="8784341" cy="2067062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en-AU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AU" altLang="en-US" dirty="0">
                <a:latin typeface="Arial" panose="020B0604020202020204" pitchFamily="34" charset="0"/>
                <a:cs typeface="Arial" panose="020B0604020202020204" pitchFamily="34" charset="0"/>
              </a:rPr>
              <a:t>Dr Kate Wheldrake (formerly of </a:t>
            </a:r>
            <a:r>
              <a:rPr lang="en-AU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Communicable Disease Control Branch, SA Health</a:t>
            </a:r>
            <a:r>
              <a:rPr lang="en-AU" altLang="en-US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AU" alt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AU" altLang="en-US" dirty="0">
                <a:latin typeface="Arial" panose="020B0604020202020204" pitchFamily="34" charset="0"/>
                <a:cs typeface="Arial" panose="020B0604020202020204" pitchFamily="34" charset="0"/>
              </a:rPr>
              <a:t>The research presented today was published earlier this year – thank you to my co-authors and former colleagues: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AU" altLang="en-US" dirty="0">
                <a:latin typeface="Arial" panose="020B0604020202020204" pitchFamily="34" charset="0"/>
                <a:cs typeface="Arial" panose="020B0604020202020204" pitchFamily="34" charset="0"/>
              </a:rPr>
              <a:t>Wheldrake, K., Sisnowski, J., AHoure, M., Anagnostou, N., Almond, S., &amp; Flood, L. (2025). Surveillance of adverse events following immunisation with meningococcal B vaccine (4CMenB), South Australia, 2018-2022. </a:t>
            </a:r>
            <a:r>
              <a:rPr lang="en-AU" altLang="en-US" i="1" dirty="0">
                <a:latin typeface="Arial" panose="020B0604020202020204" pitchFamily="34" charset="0"/>
                <a:cs typeface="Arial" panose="020B0604020202020204" pitchFamily="34" charset="0"/>
              </a:rPr>
              <a:t>Vaccine, 56. </a:t>
            </a:r>
            <a:r>
              <a:rPr lang="en-AU" altLang="en-US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https://doi.org/10.1016/j.vaccine.2025.127158</a:t>
            </a:r>
            <a:r>
              <a:rPr lang="en-AU" alt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AU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TextBox 3">
            <a:extLst>
              <a:ext uri="{FF2B5EF4-FFF2-40B4-BE49-F238E27FC236}">
                <a16:creationId xmlns:a16="http://schemas.microsoft.com/office/drawing/2014/main" id="{83A91428-46EB-4226-A2F4-C681AAABEA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6532563"/>
            <a:ext cx="9144000" cy="21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0092CF"/>
              </a:buClr>
              <a:buFont typeface="Arial" panose="020B0604020202020204" pitchFamily="34" charset="0"/>
              <a:buChar char="&gt;"/>
              <a:defRPr sz="2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2CF"/>
              </a:buClr>
              <a:buFont typeface="Arial" panose="020B0604020202020204" pitchFamily="34" charset="0"/>
              <a:buChar char="•"/>
              <a:defRPr sz="2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0092CF"/>
              </a:buClr>
              <a:buSzPct val="87000"/>
              <a:buFont typeface="Wingdings" panose="05000000000000000000" pitchFamily="2" charset="2"/>
              <a:buChar char="§"/>
              <a:defRPr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0092CF"/>
              </a:buClr>
              <a:buFont typeface="Arial" panose="020B0604020202020204" pitchFamily="34" charset="0"/>
              <a:buChar char="&gt;"/>
              <a:defRPr>
                <a:solidFill>
                  <a:srgbClr val="ACA0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0092CF"/>
              </a:buClr>
              <a:buFont typeface="Arial" panose="020B0604020202020204" pitchFamily="34" charset="0"/>
              <a:buChar char="&gt;"/>
              <a:defRPr>
                <a:solidFill>
                  <a:srgbClr val="ACA0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2CF"/>
              </a:buClr>
              <a:buFont typeface="Arial" panose="020B0604020202020204" pitchFamily="34" charset="0"/>
              <a:buChar char="&gt;"/>
              <a:defRPr>
                <a:solidFill>
                  <a:srgbClr val="ACA0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2CF"/>
              </a:buClr>
              <a:buFont typeface="Arial" panose="020B0604020202020204" pitchFamily="34" charset="0"/>
              <a:buChar char="&gt;"/>
              <a:defRPr>
                <a:solidFill>
                  <a:srgbClr val="ACA0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2CF"/>
              </a:buClr>
              <a:buFont typeface="Arial" panose="020B0604020202020204" pitchFamily="34" charset="0"/>
              <a:buChar char="&gt;"/>
              <a:defRPr>
                <a:solidFill>
                  <a:srgbClr val="ACA0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92CF"/>
              </a:buClr>
              <a:buFont typeface="Arial" panose="020B0604020202020204" pitchFamily="34" charset="0"/>
              <a:buChar char="&gt;"/>
              <a:defRPr>
                <a:solidFill>
                  <a:srgbClr val="ACA095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AU" altLang="en-US" sz="800">
                <a:solidFill>
                  <a:srgbClr val="ACA095"/>
                </a:solidFill>
              </a:rPr>
              <a:t>PUBLIC</a:t>
            </a:r>
            <a:endParaRPr lang="en-AU" altLang="en-US" sz="1000">
              <a:solidFill>
                <a:srgbClr val="ACA095"/>
              </a:solidFill>
            </a:endParaRPr>
          </a:p>
        </p:txBody>
      </p:sp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0C928674-2296-0AA5-8B4A-E65E16EA3C4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72" y="3138055"/>
            <a:ext cx="2670464" cy="26704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50BDCF-8822-5659-9E26-9C52C904E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7995" y="-126415"/>
            <a:ext cx="8352367" cy="1143000"/>
          </a:xfrm>
        </p:spPr>
        <p:txBody>
          <a:bodyPr/>
          <a:lstStyle/>
          <a:p>
            <a:r>
              <a:rPr lang="en-AU" dirty="0"/>
              <a:t>Reflections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8D7CFE-C7CF-23C6-229C-935AAD746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7994" y="701759"/>
            <a:ext cx="8352367" cy="6156241"/>
          </a:xfrm>
        </p:spPr>
        <p:txBody>
          <a:bodyPr/>
          <a:lstStyle/>
          <a:p>
            <a:r>
              <a:rPr lang="en-AU" sz="2800" dirty="0"/>
              <a:t>Strengths</a:t>
            </a:r>
          </a:p>
          <a:p>
            <a:pPr lvl="1"/>
            <a:r>
              <a:rPr lang="en-AU" sz="2400" dirty="0"/>
              <a:t>Comprehensive program, long time period</a:t>
            </a:r>
          </a:p>
          <a:p>
            <a:pPr lvl="1"/>
            <a:r>
              <a:rPr lang="en-AU" sz="2400" dirty="0"/>
              <a:t>Active detailed follow up in early years</a:t>
            </a:r>
          </a:p>
          <a:p>
            <a:pPr lvl="1"/>
            <a:r>
              <a:rPr lang="en-AU" sz="2400" dirty="0"/>
              <a:t>Mandatory reporting after 2021 may have improved completeness of selected AEFI</a:t>
            </a:r>
          </a:p>
          <a:p>
            <a:pPr lvl="1"/>
            <a:r>
              <a:rPr lang="en-AU" sz="2400" dirty="0"/>
              <a:t>Paracetamol administration data collected</a:t>
            </a:r>
          </a:p>
          <a:p>
            <a:r>
              <a:rPr lang="en-AU" sz="2800" dirty="0"/>
              <a:t>Limitations</a:t>
            </a:r>
          </a:p>
          <a:p>
            <a:pPr lvl="1"/>
            <a:r>
              <a:rPr lang="en-AU" sz="2400" dirty="0"/>
              <a:t>Denominator is a proxy – likely discrepancy to true denominator (vaccines administered)</a:t>
            </a:r>
          </a:p>
          <a:p>
            <a:pPr lvl="1"/>
            <a:r>
              <a:rPr lang="en-AU" sz="2400" dirty="0"/>
              <a:t>Selection bias</a:t>
            </a:r>
          </a:p>
          <a:p>
            <a:pPr lvl="1"/>
            <a:r>
              <a:rPr lang="en-AU" sz="2400" dirty="0"/>
              <a:t>Passive surveillance </a:t>
            </a:r>
            <a:r>
              <a:rPr lang="en-AU" sz="2400" dirty="0">
                <a:sym typeface="Wingdings" panose="05000000000000000000" pitchFamily="2" charset="2"/>
              </a:rPr>
              <a:t> under-ascertainment of AEFI, true rate likely higher</a:t>
            </a:r>
            <a:r>
              <a:rPr lang="en-AU" sz="2400" baseline="30000" dirty="0">
                <a:sym typeface="Wingdings" panose="05000000000000000000" pitchFamily="2" charset="2"/>
              </a:rPr>
              <a:t>10-12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18863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50B2C-8258-44A7-B65E-51C26AA6D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34412" y="12771"/>
            <a:ext cx="8352367" cy="1143000"/>
          </a:xfrm>
        </p:spPr>
        <p:txBody>
          <a:bodyPr/>
          <a:lstStyle/>
          <a:p>
            <a:r>
              <a:rPr lang="en-AU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5CC7A-D8E9-498B-AC5D-D0AD77CA2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34412" y="1012054"/>
            <a:ext cx="5831415" cy="4525962"/>
          </a:xfrm>
        </p:spPr>
        <p:txBody>
          <a:bodyPr/>
          <a:lstStyle/>
          <a:p>
            <a:pPr lvl="1"/>
            <a:r>
              <a:rPr lang="en-AU" sz="2400" dirty="0"/>
              <a:t>This study adds to the safety evidence for the Bexsero vaccine; contributing to a nuanced, evidence-based discussion about vaccine safety. </a:t>
            </a:r>
          </a:p>
          <a:p>
            <a:pPr lvl="1"/>
            <a:r>
              <a:rPr lang="en-AU" sz="2400" dirty="0"/>
              <a:t>The findings may also be of relevance/interest to other jurisdictions that are considering their own Bexsero vaccination programs.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6B3B69-409A-1CDD-0BBB-2F6AA330FE23}"/>
              </a:ext>
            </a:extLst>
          </p:cNvPr>
          <p:cNvSpPr txBox="1"/>
          <p:nvPr/>
        </p:nvSpPr>
        <p:spPr>
          <a:xfrm>
            <a:off x="3314699" y="5137906"/>
            <a:ext cx="64423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>
                <a:hlinkClick r:id="rId3"/>
              </a:rPr>
              <a:t>Email: Katharine.Wheldrake@health.wa.gov.au</a:t>
            </a:r>
            <a:r>
              <a:rPr lang="en-AU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0164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50B2C-8258-44A7-B65E-51C26AA6DC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71801" y="-84411"/>
            <a:ext cx="8352367" cy="1143000"/>
          </a:xfrm>
        </p:spPr>
        <p:txBody>
          <a:bodyPr/>
          <a:lstStyle/>
          <a:p>
            <a:r>
              <a:rPr lang="en-AU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5CC7A-D8E9-498B-AC5D-D0AD77CA2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1801" y="835443"/>
            <a:ext cx="8352367" cy="4525962"/>
          </a:xfrm>
        </p:spPr>
        <p:txBody>
          <a:bodyPr/>
          <a:lstStyle/>
          <a:p>
            <a:pPr marL="0" indent="0">
              <a:buNone/>
            </a:pPr>
            <a:r>
              <a:rPr lang="en-US" sz="1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16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GSK group of companies.</a:t>
            </a:r>
            <a:r>
              <a:rPr lang="en-US" sz="1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Australian Product Information: Bexsero (multicomponent meningococcal group b vaccine) suspension for injection. [Online] 2023. [Cited: March 28, 2024.] </a:t>
            </a:r>
            <a:r>
              <a:rPr lang="en-US" sz="1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https://www.ebs.tga.gov.au/ebs/picmi/picmirepository.nsf/pdf?OpenAgent&amp;id=CP-2013-PI-02131-1&amp;d=20240320172310101</a:t>
            </a:r>
            <a:r>
              <a:rPr lang="en-US" sz="16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National </a:t>
            </a:r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Immunisation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Program.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National </a:t>
            </a:r>
            <a:r>
              <a:rPr lang="en-US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Immunisation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Program: Meningococcal vaccination schedule from 1 July 2020. [Online] [Cited: December 4, 2024.]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https://www.health.gov.au/sites/default/files/documents/2020/06/national-immunisation-program-meningococcal-vaccination-schedule-from-1-july-2020-clinical-advice-for-vaccination-providers.pdf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 Health.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Adverse event following </a:t>
            </a:r>
            <a:r>
              <a:rPr lang="en-US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immunisation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[Online] [Cited: March 28, 2024.] https://www.sahealth.sa.gov.au/wps/wcm/connect/public+content/sa+health+internet/clinical+resources/clinical+programs+and+practice+guidelines/immunisation+for+health+professionals/immunisation+section+reporting/adverse+event+following+immunisation.</a:t>
            </a:r>
          </a:p>
          <a:p>
            <a:pPr marL="0" indent="0"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National Health and Medical Research Council.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Guidance: Safety monitoring and reporting in clinical trials involving therapeutic goods.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Canberra : National Health and Medical Research Council, 2016.</a:t>
            </a:r>
          </a:p>
          <a:p>
            <a:pPr marL="0" indent="0"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en-US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Adverse events following </a:t>
            </a:r>
            <a:r>
              <a:rPr lang="en-US" sz="1600" i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immunisation</a:t>
            </a:r>
            <a:r>
              <a:rPr lang="en-US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with a meningococcal serogroup B vaccine: report from post-marketing surveillance, Germany, 2013-2016. 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Mentzer D, </a:t>
            </a:r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Oberle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D, Keller-</a:t>
            </a:r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Stanislawski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B.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2018, Eurosurveillance, Vol. 23, p. 17.</a:t>
            </a:r>
          </a:p>
          <a:p>
            <a:pPr marL="0" indent="0">
              <a:buNone/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 </a:t>
            </a:r>
            <a:r>
              <a:rPr lang="en-US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Safety of meningococcal B vaccine (4CMenB) in adolescents in Australia. 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Marshall H, Koehler A, Wang B, </a:t>
            </a:r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A'Houre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A, Gold M, Quinn H, et al.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37, 2020, Vaccine, Vol. 38, pp. 5914-5922.</a:t>
            </a:r>
          </a:p>
          <a:p>
            <a:pPr>
              <a:buFont typeface="Arial" panose="020B0604020202020204" pitchFamily="34" charset="0"/>
              <a:buAutoNum type="arabicPeriod"/>
            </a:pP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AutoNum type="arabicPeriod"/>
            </a:pP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AutoNum type="arabicPeriod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AutoNum type="arabicPeriod"/>
            </a:pP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AutoNum type="arabicPeriod"/>
            </a:pP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AutoNum type="arabicPeriod"/>
            </a:pP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AutoNum type="arabicPeriod"/>
            </a:pP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683732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22FE5-FD6A-FD67-BB59-0547F1828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17730" y="0"/>
            <a:ext cx="8352367" cy="1143000"/>
          </a:xfrm>
        </p:spPr>
        <p:txBody>
          <a:bodyPr/>
          <a:lstStyle/>
          <a:p>
            <a:r>
              <a:rPr lang="en-AU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9D49A1-C131-FA90-1F74-CDB8C33D91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7731" y="1058574"/>
            <a:ext cx="8352367" cy="4525962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en-US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Allergic adverse events following immunization: data from post-marketing surveillance in Apulia region (South of Italy). </a:t>
            </a:r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Stefanizzi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P, </a:t>
            </a:r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Ferorelli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D, </a:t>
            </a:r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Scazzi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FL, Di Lorenzo A, Martinelli, A, </a:t>
            </a:r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Trinchera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C, et al.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14, 2023, Front Immunol, Vol. 27.</a:t>
            </a:r>
          </a:p>
          <a:p>
            <a:pPr marL="0" indent="0">
              <a:buNone/>
            </a:pP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 </a:t>
            </a:r>
            <a:r>
              <a:rPr lang="en-US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Analysis of the reporting of adverse drug reactions in children and adolescents in Germany in the time period from 2000 to 2019. </a:t>
            </a:r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Leitzen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S, </a:t>
            </a:r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Dubrall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D, Toni I, </a:t>
            </a:r>
            <a:r>
              <a:rPr lang="en-US" sz="16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Stingl</a:t>
            </a:r>
            <a:r>
              <a:rPr lang="en-US" sz="16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J, Schulz M, Schmid M, et al.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3, 2021, </a:t>
            </a:r>
            <a:r>
              <a:rPr lang="en-US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PLoS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One, Vol. 16, p. e0247446.</a:t>
            </a:r>
            <a:endParaRPr lang="en-AU" sz="1600" dirty="0">
              <a:latin typeface="+mn-lt"/>
            </a:endParaRPr>
          </a:p>
          <a:p>
            <a:pPr marL="0" indent="0">
              <a:buNone/>
            </a:pPr>
            <a:r>
              <a:rPr lang="en-AU" sz="1600" dirty="0">
                <a:latin typeface="+mn-lt"/>
              </a:rPr>
              <a:t>9. </a:t>
            </a:r>
            <a:r>
              <a:rPr lang="en-US" sz="16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Dey A, Wang H, Quinn H, et al.</a:t>
            </a:r>
            <a:r>
              <a:rPr lang="en-US" sz="1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i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Surveillance of adverse events following </a:t>
            </a:r>
            <a:r>
              <a:rPr lang="en-US" sz="1600" i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immunisation</a:t>
            </a:r>
            <a:r>
              <a:rPr lang="en-US" sz="1600" i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in Australia annual report. </a:t>
            </a:r>
            <a:r>
              <a:rPr lang="en-US" sz="16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s.l.</a:t>
            </a:r>
            <a:r>
              <a:rPr lang="en-US" sz="1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: Communicable Disease Intelligence, 2020.</a:t>
            </a:r>
          </a:p>
          <a:p>
            <a:pPr marL="0" indent="0">
              <a:buNone/>
            </a:pPr>
            <a:r>
              <a:rPr lang="en-US" sz="16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10. </a:t>
            </a:r>
            <a:r>
              <a:rPr lang="en-US" sz="1600" i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Post-marketing active surveillance of adverse reactions following influenza cell-based quadrivalent vaccine: an Italian prospective observation study. </a:t>
            </a:r>
            <a:r>
              <a:rPr lang="en-US" sz="1600" b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Stefanizzi</a:t>
            </a:r>
            <a:r>
              <a:rPr lang="en-US" sz="16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P, De Nitto S, Spinelli G, </a:t>
            </a:r>
            <a:r>
              <a:rPr lang="en-US" sz="1600" b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Latanzio</a:t>
            </a:r>
            <a:r>
              <a:rPr lang="en-US" sz="16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S, Stella P, Ancona D, et al.</a:t>
            </a:r>
            <a:r>
              <a:rPr lang="en-US" sz="1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5, 2021, Vaccines, Vol. 9, p. 456.</a:t>
            </a:r>
            <a:endParaRPr lang="en-AU" sz="16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11. </a:t>
            </a:r>
            <a:r>
              <a:rPr lang="en-US" sz="1600" i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Under-reporting of adverse drug reactions: a challenge for pharmacovigilance in India. </a:t>
            </a:r>
            <a:r>
              <a:rPr lang="en-US" sz="16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Tandon VR, Mahajan V, Khajuria V, Gillani Z.</a:t>
            </a:r>
            <a:r>
              <a:rPr lang="en-US" sz="1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1, 2015, Indian J </a:t>
            </a:r>
            <a:r>
              <a:rPr lang="en-US" sz="1600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Pharmacol</a:t>
            </a:r>
            <a:r>
              <a:rPr lang="en-US" sz="1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, Vol. 47, pp. 65-71.</a:t>
            </a:r>
            <a:endParaRPr lang="en-AU" sz="16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1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12. </a:t>
            </a:r>
            <a:r>
              <a:rPr lang="en-US" sz="1600" i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Adverse events following measles-mumps-rubella-varicella vaccination and the case of seizures: a post marketing active surveillance in Puglia Italian Region, 2017-2018. </a:t>
            </a:r>
            <a:r>
              <a:rPr lang="en-US" sz="1600" b="1" dirty="0" err="1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Stefanizzi</a:t>
            </a:r>
            <a:r>
              <a:rPr lang="en-US" sz="16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P, Stella P, Ancona D, et al.</a:t>
            </a:r>
            <a:r>
              <a:rPr lang="en-US" sz="16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4, 2019, Vaccines, Vol. 7, p. 140.</a:t>
            </a:r>
            <a:endParaRPr lang="en-AU" sz="16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A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17558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E20F0-9CBE-D83F-EEA5-9F0070902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A1DAA-C585-B981-A1D3-679D296CE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94C9F5A-CC83-B541-021A-11BC3B9783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2585" y="274638"/>
            <a:ext cx="7645571" cy="5798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18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B5C86B9E-30BF-4BB0-944A-8678DA382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AU" altLang="en-US"/>
              <a:t>Outline of presentation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64E0A341-7EF4-47D3-B942-AEF40A622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2585" y="1515774"/>
            <a:ext cx="8171658" cy="4525962"/>
          </a:xfrm>
        </p:spPr>
        <p:txBody>
          <a:bodyPr/>
          <a:lstStyle/>
          <a:p>
            <a:pPr eaLnBrk="1" hangingPunct="1"/>
            <a:r>
              <a:rPr lang="en-AU" altLang="en-US" dirty="0"/>
              <a:t>Bexsero vaccination in South Australia (SA)</a:t>
            </a:r>
          </a:p>
          <a:p>
            <a:pPr eaLnBrk="1" hangingPunct="1"/>
            <a:r>
              <a:rPr lang="en-AU" altLang="en-US" dirty="0"/>
              <a:t>SA’s Vaccine Safety Surveillance system </a:t>
            </a:r>
          </a:p>
          <a:p>
            <a:pPr eaLnBrk="1" hangingPunct="1"/>
            <a:r>
              <a:rPr lang="en-AU" altLang="en-US" dirty="0"/>
              <a:t>Methodology</a:t>
            </a:r>
          </a:p>
          <a:p>
            <a:pPr eaLnBrk="1" hangingPunct="1"/>
            <a:r>
              <a:rPr lang="en-AU" altLang="en-US" dirty="0"/>
              <a:t>Findings</a:t>
            </a:r>
          </a:p>
          <a:p>
            <a:pPr eaLnBrk="1" hangingPunct="1"/>
            <a:r>
              <a:rPr lang="en-AU" altLang="en-US" dirty="0"/>
              <a:t>Discussion</a:t>
            </a:r>
          </a:p>
          <a:p>
            <a:pPr eaLnBrk="1" hangingPunct="1"/>
            <a:r>
              <a:rPr lang="en-AU" altLang="en-US" dirty="0"/>
              <a:t>Reflections </a:t>
            </a:r>
          </a:p>
          <a:p>
            <a:pPr lvl="1" eaLnBrk="1" hangingPunct="1"/>
            <a:r>
              <a:rPr lang="en-AU" altLang="en-US" dirty="0"/>
              <a:t>Strengths and limitations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AU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1CBC5-A3E9-67C6-11EC-6AF950BB41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68517" y="72736"/>
            <a:ext cx="11245404" cy="1143000"/>
          </a:xfrm>
        </p:spPr>
        <p:txBody>
          <a:bodyPr/>
          <a:lstStyle/>
          <a:p>
            <a:r>
              <a:rPr lang="en-AU" dirty="0"/>
              <a:t>Bexsero vaccination in South Australia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00416-FFA5-CABB-AB2B-F57FE6FD8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AU" dirty="0"/>
          </a:p>
        </p:txBody>
      </p:sp>
      <p:pic>
        <p:nvPicPr>
          <p:cNvPr id="183" name="Picture 182">
            <a:extLst>
              <a:ext uri="{FF2B5EF4-FFF2-40B4-BE49-F238E27FC236}">
                <a16:creationId xmlns:a16="http://schemas.microsoft.com/office/drawing/2014/main" id="{4C99CC3D-774B-8D63-7489-A3F1B118E2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26" y="1143000"/>
            <a:ext cx="12034547" cy="6200169"/>
          </a:xfrm>
          <a:prstGeom prst="rect">
            <a:avLst/>
          </a:prstGeom>
        </p:spPr>
      </p:pic>
      <p:sp>
        <p:nvSpPr>
          <p:cNvPr id="184" name="TextBox 183">
            <a:extLst>
              <a:ext uri="{FF2B5EF4-FFF2-40B4-BE49-F238E27FC236}">
                <a16:creationId xmlns:a16="http://schemas.microsoft.com/office/drawing/2014/main" id="{8B660C06-4E7F-B4B7-1061-E68A43B6BC3E}"/>
              </a:ext>
            </a:extLst>
          </p:cNvPr>
          <p:cNvSpPr txBox="1"/>
          <p:nvPr/>
        </p:nvSpPr>
        <p:spPr>
          <a:xfrm>
            <a:off x="7488768" y="4360783"/>
            <a:ext cx="41761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/>
              <a:t>			         </a:t>
            </a:r>
          </a:p>
          <a:p>
            <a:r>
              <a:rPr lang="en-AU" sz="1600" dirty="0">
                <a:solidFill>
                  <a:schemeClr val="accent4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(ended Feb 2020, ongoing program up to 19 years)</a:t>
            </a:r>
          </a:p>
        </p:txBody>
      </p:sp>
    </p:spTree>
    <p:extLst>
      <p:ext uri="{BB962C8B-B14F-4D97-AF65-F5344CB8AC3E}">
        <p14:creationId xmlns:p14="http://schemas.microsoft.com/office/powerpoint/2010/main" val="42295125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E02B5E-F514-E7A9-17CB-D9E47502EC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South Australia’s Vaccine Safety Surveillance (SAVSS) system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F4BD9C-66C2-6585-445B-30CB926D9F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2585" y="1417638"/>
            <a:ext cx="8352367" cy="4525962"/>
          </a:xfrm>
        </p:spPr>
        <p:txBody>
          <a:bodyPr/>
          <a:lstStyle/>
          <a:p>
            <a:r>
              <a:rPr lang="en-AU" i="1" dirty="0"/>
              <a:t>Adverse event following immunisation (AEFI): any untoward medical occurrence that follows immunisation   ≠ causal relationship with vaccine</a:t>
            </a:r>
          </a:p>
          <a:p>
            <a:r>
              <a:rPr lang="en-AU" dirty="0"/>
              <a:t>SAVSS: passive surveillance system </a:t>
            </a:r>
            <a:r>
              <a:rPr lang="en-AU" dirty="0">
                <a:sym typeface="Wingdings" panose="05000000000000000000" pitchFamily="2" charset="2"/>
              </a:rPr>
              <a:t></a:t>
            </a:r>
            <a:r>
              <a:rPr lang="en-AU" dirty="0"/>
              <a:t> managed by Immunisation Section of Communicable Disease Control Branch (CDCB) of SA Health </a:t>
            </a:r>
          </a:p>
          <a:p>
            <a:r>
              <a:rPr lang="en-AU" dirty="0"/>
              <a:t>Since 2021, all AEFI other than common or very common adverse events legally mandated to be notified by immunisation providers, including medical practitioners, pharmacists and registered nurses and midwives.</a:t>
            </a:r>
            <a:r>
              <a:rPr lang="en-AU" baseline="30000" dirty="0"/>
              <a:t>3 </a:t>
            </a:r>
          </a:p>
        </p:txBody>
      </p:sp>
    </p:spTree>
    <p:extLst>
      <p:ext uri="{BB962C8B-B14F-4D97-AF65-F5344CB8AC3E}">
        <p14:creationId xmlns:p14="http://schemas.microsoft.com/office/powerpoint/2010/main" val="2584007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B3C71D-6597-4E1A-841E-C562F811AF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Methods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BAC243-3FDE-43DB-A233-7B94032DA8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2585" y="1166019"/>
            <a:ext cx="8352367" cy="4525962"/>
          </a:xfrm>
        </p:spPr>
        <p:txBody>
          <a:bodyPr/>
          <a:lstStyle/>
          <a:p>
            <a:r>
              <a:rPr lang="en-AU" dirty="0"/>
              <a:t>Retrospective study; routinely collected data on AEFI held by CDCB.</a:t>
            </a:r>
          </a:p>
          <a:p>
            <a:r>
              <a:rPr lang="en-AU" dirty="0"/>
              <a:t>Extracted AEFI reports from CDCB database; coded free text reports into adverse event terms from Product Information (PI)</a:t>
            </a:r>
            <a:r>
              <a:rPr lang="en-AU" baseline="30000" dirty="0"/>
              <a:t>1</a:t>
            </a:r>
            <a:r>
              <a:rPr lang="en-AU" dirty="0"/>
              <a:t> +/- commonly understood medical phenomena.</a:t>
            </a:r>
          </a:p>
          <a:p>
            <a:r>
              <a:rPr lang="en-AU" dirty="0"/>
              <a:t>Classified events as </a:t>
            </a:r>
            <a:r>
              <a:rPr lang="en-AU" i="1" dirty="0"/>
              <a:t>serious</a:t>
            </a:r>
            <a:r>
              <a:rPr lang="en-AU" dirty="0"/>
              <a:t> based on Safety Plan + as </a:t>
            </a:r>
            <a:r>
              <a:rPr lang="en-AU" i="1" dirty="0"/>
              <a:t>suspected unexpected serious adverse reactions </a:t>
            </a:r>
            <a:r>
              <a:rPr lang="en-AU" dirty="0"/>
              <a:t>(SUSAR) when unexpected </a:t>
            </a:r>
            <a:r>
              <a:rPr lang="en-AU" dirty="0">
                <a:sym typeface="Wingdings" panose="05000000000000000000" pitchFamily="2" charset="2"/>
              </a:rPr>
              <a:t> </a:t>
            </a:r>
            <a:r>
              <a:rPr lang="en-AU" dirty="0"/>
              <a:t>not listed in PI</a:t>
            </a:r>
            <a:r>
              <a:rPr lang="en-AU" baseline="30000" dirty="0"/>
              <a:t>4</a:t>
            </a:r>
            <a:r>
              <a:rPr lang="en-A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2459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D568C-EE19-48FD-B0A2-8D492808F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3203" y="0"/>
            <a:ext cx="8352367" cy="1143000"/>
          </a:xfrm>
        </p:spPr>
        <p:txBody>
          <a:bodyPr/>
          <a:lstStyle/>
          <a:p>
            <a:r>
              <a:rPr lang="en-AU" dirty="0"/>
              <a:t>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C513D-EEA9-4E99-AF95-0DC4E7886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9527" y="837373"/>
            <a:ext cx="9499346" cy="1433834"/>
          </a:xfrm>
        </p:spPr>
        <p:txBody>
          <a:bodyPr/>
          <a:lstStyle/>
          <a:p>
            <a:pPr marL="457200" lvl="1" indent="0">
              <a:buNone/>
            </a:pPr>
            <a:r>
              <a:rPr lang="en-AU" dirty="0"/>
              <a:t>From 1 October 2018 to 30 June 2022:</a:t>
            </a:r>
          </a:p>
          <a:p>
            <a:pPr lvl="1"/>
            <a:r>
              <a:rPr lang="en-AU" dirty="0"/>
              <a:t>306 AEFI notifications for Bexsero vaccines given in the Program and NIP</a:t>
            </a:r>
          </a:p>
          <a:p>
            <a:pPr lvl="1"/>
            <a:r>
              <a:rPr lang="en-AU" dirty="0"/>
              <a:t>437,462 vaccines distributed and not subsequently discarded due to cold chain breaches</a:t>
            </a:r>
          </a:p>
          <a:p>
            <a:pPr lvl="1"/>
            <a:r>
              <a:rPr lang="en-AU" dirty="0"/>
              <a:t>= AEFI reporting rate of 69.9 AEFI reports per 100,000 doses distributed </a:t>
            </a:r>
          </a:p>
          <a:p>
            <a:endParaRPr lang="en-AU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CF023C0-91EC-A9C8-53DD-D8F2FD2FDA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3884" y="2715684"/>
            <a:ext cx="7496886" cy="3685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15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A3065C80-0608-843F-7CFC-5D6FB1A997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2207185"/>
              </p:ext>
            </p:extLst>
          </p:nvPr>
        </p:nvGraphicFramePr>
        <p:xfrm>
          <a:off x="3103369" y="912525"/>
          <a:ext cx="8833475" cy="3606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80512">
                  <a:extLst>
                    <a:ext uri="{9D8B030D-6E8A-4147-A177-3AD203B41FA5}">
                      <a16:colId xmlns:a16="http://schemas.microsoft.com/office/drawing/2014/main" val="2468878886"/>
                    </a:ext>
                  </a:extLst>
                </a:gridCol>
                <a:gridCol w="1868351">
                  <a:extLst>
                    <a:ext uri="{9D8B030D-6E8A-4147-A177-3AD203B41FA5}">
                      <a16:colId xmlns:a16="http://schemas.microsoft.com/office/drawing/2014/main" val="2294105828"/>
                    </a:ext>
                  </a:extLst>
                </a:gridCol>
                <a:gridCol w="3184612">
                  <a:extLst>
                    <a:ext uri="{9D8B030D-6E8A-4147-A177-3AD203B41FA5}">
                      <a16:colId xmlns:a16="http://schemas.microsoft.com/office/drawing/2014/main" val="36378472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Non-serious AEFI (discrete symptoms)*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Number reported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Percentage of total symptoms reported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774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Rash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33183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Injection site reaction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4072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Fever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5172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Nausea/vomiting/diarrhoea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11%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644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Headache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35462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Lethargy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9126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Feeling of warmth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7780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AU" dirty="0">
                        <a:solidFill>
                          <a:schemeClr val="accent4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AU" dirty="0">
                          <a:solidFill>
                            <a:schemeClr val="accent4">
                              <a:lumMod val="50000"/>
                            </a:schemeClr>
                          </a:solidFill>
                        </a:rPr>
                        <a:t>634 (100%) in 260 AEFI reports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533260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0C9390C7-79DF-750D-9EB4-2AF50BCA6FAF}"/>
              </a:ext>
            </a:extLst>
          </p:cNvPr>
          <p:cNvSpPr txBox="1"/>
          <p:nvPr/>
        </p:nvSpPr>
        <p:spPr>
          <a:xfrm>
            <a:off x="3103368" y="4682178"/>
            <a:ext cx="883347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i="1" dirty="0">
                <a:solidFill>
                  <a:schemeClr val="accent5">
                    <a:lumMod val="10000"/>
                  </a:schemeClr>
                </a:solidFill>
              </a:rPr>
              <a:t>*Non-serious AEFI symptoms comprising </a:t>
            </a:r>
            <a:r>
              <a:rPr lang="en-AU" sz="1800" b="0" i="1" kern="1200" dirty="0">
                <a:solidFill>
                  <a:schemeClr val="accent5">
                    <a:lumMod val="10000"/>
                  </a:schemeClr>
                </a:solidFill>
                <a:effectLst/>
                <a:latin typeface="+mn-lt"/>
                <a:ea typeface="+mn-ea"/>
                <a:cs typeface="+mn-cs"/>
              </a:rPr>
              <a:t>≥ </a:t>
            </a:r>
            <a:r>
              <a:rPr lang="en-AU" i="1" dirty="0">
                <a:solidFill>
                  <a:schemeClr val="accent5">
                    <a:lumMod val="10000"/>
                  </a:schemeClr>
                </a:solidFill>
              </a:rPr>
              <a:t>5% of total reported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i="1" dirty="0">
                <a:solidFill>
                  <a:schemeClr val="accent5">
                    <a:lumMod val="10000"/>
                  </a:schemeClr>
                </a:solidFill>
              </a:rPr>
              <a:t>See the paper for the full table/more details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41D736-0C5F-BF48-16BE-39BD94D48D42}"/>
              </a:ext>
            </a:extLst>
          </p:cNvPr>
          <p:cNvSpPr txBox="1"/>
          <p:nvPr/>
        </p:nvSpPr>
        <p:spPr>
          <a:xfrm>
            <a:off x="2995178" y="164897"/>
            <a:ext cx="91968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3200" dirty="0">
                <a:solidFill>
                  <a:srgbClr val="0092CF"/>
                </a:solidFill>
                <a:latin typeface="Arial" pitchFamily="34" charset="0"/>
                <a:cs typeface="Arial" pitchFamily="34" charset="0"/>
              </a:rPr>
              <a:t>Non-serious adverse event clinical features</a:t>
            </a:r>
          </a:p>
        </p:txBody>
      </p:sp>
    </p:spTree>
    <p:extLst>
      <p:ext uri="{BB962C8B-B14F-4D97-AF65-F5344CB8AC3E}">
        <p14:creationId xmlns:p14="http://schemas.microsoft.com/office/powerpoint/2010/main" val="355549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C7B2A-3E79-D9E2-8914-58B05B2B7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58763" y="286697"/>
            <a:ext cx="8352367" cy="1143000"/>
          </a:xfrm>
        </p:spPr>
        <p:txBody>
          <a:bodyPr/>
          <a:lstStyle/>
          <a:p>
            <a:r>
              <a:rPr lang="en-AU" dirty="0"/>
              <a:t>Serious AEFI and SUSAR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ABACF71-B1D2-66E0-E53C-073D4886C1B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067252" y="1596311"/>
            <a:ext cx="8897301" cy="333214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CC5CB15-0A5B-448A-7009-BA4E5F342FF9}"/>
              </a:ext>
            </a:extLst>
          </p:cNvPr>
          <p:cNvSpPr txBox="1"/>
          <p:nvPr/>
        </p:nvSpPr>
        <p:spPr>
          <a:xfrm>
            <a:off x="2958763" y="5261689"/>
            <a:ext cx="69277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400" dirty="0">
                <a:solidFill>
                  <a:schemeClr val="accent5">
                    <a:lumMod val="10000"/>
                  </a:schemeClr>
                </a:solidFill>
              </a:rPr>
              <a:t>6 SUSAR – case details available in our paper </a:t>
            </a:r>
          </a:p>
        </p:txBody>
      </p:sp>
    </p:spTree>
    <p:extLst>
      <p:ext uri="{BB962C8B-B14F-4D97-AF65-F5344CB8AC3E}">
        <p14:creationId xmlns:p14="http://schemas.microsoft.com/office/powerpoint/2010/main" val="3857851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D8DA1E-BB10-4082-A117-29788B95F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2585" y="48806"/>
            <a:ext cx="8352367" cy="1143000"/>
          </a:xfrm>
        </p:spPr>
        <p:txBody>
          <a:bodyPr/>
          <a:lstStyle/>
          <a:p>
            <a:r>
              <a:rPr lang="en-AU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B1F0E-96F8-41DA-B009-4FCE1E788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12586" y="1028260"/>
            <a:ext cx="7348488" cy="4801479"/>
          </a:xfrm>
        </p:spPr>
        <p:txBody>
          <a:bodyPr/>
          <a:lstStyle/>
          <a:p>
            <a:r>
              <a:rPr lang="en-AU" dirty="0"/>
              <a:t>Reporting rate:</a:t>
            </a:r>
          </a:p>
          <a:p>
            <a:pPr lvl="1"/>
            <a:r>
              <a:rPr lang="en-AU" sz="2400" dirty="0"/>
              <a:t>    than AEFI reporting rates in pre-marketing and post-marketing research</a:t>
            </a:r>
            <a:r>
              <a:rPr lang="en-AU" sz="2400" baseline="30000" dirty="0"/>
              <a:t>5-8</a:t>
            </a:r>
          </a:p>
          <a:p>
            <a:r>
              <a:rPr lang="en-AU" dirty="0"/>
              <a:t>Proportion of serious AEFIs</a:t>
            </a:r>
          </a:p>
          <a:p>
            <a:pPr lvl="1"/>
            <a:r>
              <a:rPr lang="en-AU" sz="2400" dirty="0"/>
              <a:t>    (15%) than proportion of serious AEFI for all vaccines: 2020 Australian AEFI surveillance report (7.6%)</a:t>
            </a:r>
            <a:r>
              <a:rPr lang="en-AU" sz="2400" baseline="30000" dirty="0"/>
              <a:t>9</a:t>
            </a:r>
          </a:p>
          <a:p>
            <a:r>
              <a:rPr lang="en-AU" dirty="0"/>
              <a:t>Passive surveillance approach:</a:t>
            </a:r>
          </a:p>
          <a:p>
            <a:pPr lvl="1"/>
            <a:r>
              <a:rPr lang="en-AU" sz="2400" dirty="0"/>
              <a:t>Associated with under-ascertainment of AEFI + alteration in serious-to-non-serious adverse reaction ratio, in favour of serious AEFI</a:t>
            </a:r>
            <a:r>
              <a:rPr lang="en-AU" sz="2400" baseline="30000" dirty="0"/>
              <a:t>10-12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503C88D-E898-9B0D-88F5-AFC058C3EF1F}"/>
              </a:ext>
            </a:extLst>
          </p:cNvPr>
          <p:cNvCxnSpPr>
            <a:cxnSpLocks/>
          </p:cNvCxnSpPr>
          <p:nvPr/>
        </p:nvCxnSpPr>
        <p:spPr>
          <a:xfrm>
            <a:off x="4291445" y="1524313"/>
            <a:ext cx="0" cy="35644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8924B9AE-7823-76F9-6ABD-09BDFF5030E7}"/>
              </a:ext>
            </a:extLst>
          </p:cNvPr>
          <p:cNvCxnSpPr>
            <a:cxnSpLocks/>
          </p:cNvCxnSpPr>
          <p:nvPr/>
        </p:nvCxnSpPr>
        <p:spPr>
          <a:xfrm flipV="1">
            <a:off x="4301836" y="2743201"/>
            <a:ext cx="0" cy="33250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1239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Full Colour_Final">
  <a:themeElements>
    <a:clrScheme name="Office Theme 3">
      <a:dk1>
        <a:srgbClr val="ACA095"/>
      </a:dk1>
      <a:lt1>
        <a:srgbClr val="FFFFFF"/>
      </a:lt1>
      <a:dk2>
        <a:srgbClr val="1F497D"/>
      </a:dk2>
      <a:lt2>
        <a:srgbClr val="EEECE1"/>
      </a:lt2>
      <a:accent1>
        <a:srgbClr val="EF3A42"/>
      </a:accent1>
      <a:accent2>
        <a:srgbClr val="0092CF"/>
      </a:accent2>
      <a:accent3>
        <a:srgbClr val="FFFFFF"/>
      </a:accent3>
      <a:accent4>
        <a:srgbClr val="92887E"/>
      </a:accent4>
      <a:accent5>
        <a:srgbClr val="F6AEB0"/>
      </a:accent5>
      <a:accent6>
        <a:srgbClr val="0084BB"/>
      </a:accent6>
      <a:hlink>
        <a:srgbClr val="7BC143"/>
      </a:hlink>
      <a:folHlink>
        <a:srgbClr val="FFCD3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EF3A42"/>
        </a:accent1>
        <a:accent2>
          <a:srgbClr val="0092CF"/>
        </a:accent2>
        <a:accent3>
          <a:srgbClr val="FFFFFF"/>
        </a:accent3>
        <a:accent4>
          <a:srgbClr val="000000"/>
        </a:accent4>
        <a:accent5>
          <a:srgbClr val="F6AEB0"/>
        </a:accent5>
        <a:accent6>
          <a:srgbClr val="0084BB"/>
        </a:accent6>
        <a:hlink>
          <a:srgbClr val="7BC143"/>
        </a:hlink>
        <a:folHlink>
          <a:srgbClr val="FFCD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ACA095"/>
        </a:dk1>
        <a:lt1>
          <a:srgbClr val="FFFFFF"/>
        </a:lt1>
        <a:dk2>
          <a:srgbClr val="1F497D"/>
        </a:dk2>
        <a:lt2>
          <a:srgbClr val="EEECE1"/>
        </a:lt2>
        <a:accent1>
          <a:srgbClr val="EF3A42"/>
        </a:accent1>
        <a:accent2>
          <a:srgbClr val="0092CF"/>
        </a:accent2>
        <a:accent3>
          <a:srgbClr val="FFFFFF"/>
        </a:accent3>
        <a:accent4>
          <a:srgbClr val="92887E"/>
        </a:accent4>
        <a:accent5>
          <a:srgbClr val="F6AEB0"/>
        </a:accent5>
        <a:accent6>
          <a:srgbClr val="0084BB"/>
        </a:accent6>
        <a:hlink>
          <a:srgbClr val="7BC143"/>
        </a:hlink>
        <a:folHlink>
          <a:srgbClr val="FFCD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77274858-3b1d-4431-8679-d878f40e28fd}" enabled="1" method="Privileged" siteId="{bda528f7-fca9-432f-bc98-bd7e90d40906}" contentBits="3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880</TotalTime>
  <Words>1261</Words>
  <Application>Microsoft Office PowerPoint</Application>
  <PresentationFormat>Widescreen</PresentationFormat>
  <Paragraphs>107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ＭＳ Ｐゴシック</vt:lpstr>
      <vt:lpstr>Arial</vt:lpstr>
      <vt:lpstr>Calibri</vt:lpstr>
      <vt:lpstr>Wingdings</vt:lpstr>
      <vt:lpstr>Full Colour_Final</vt:lpstr>
      <vt:lpstr>Evaluating the safety of South Australia’s Meningococcal B Vaccination Program </vt:lpstr>
      <vt:lpstr>Outline of presentation</vt:lpstr>
      <vt:lpstr>Bexsero vaccination in South Australia</vt:lpstr>
      <vt:lpstr>South Australia’s Vaccine Safety Surveillance (SAVSS) system </vt:lpstr>
      <vt:lpstr>Methods </vt:lpstr>
      <vt:lpstr>Results</vt:lpstr>
      <vt:lpstr>PowerPoint Presentation</vt:lpstr>
      <vt:lpstr>Serious AEFI and SUSAR</vt:lpstr>
      <vt:lpstr>Discussion</vt:lpstr>
      <vt:lpstr>Reflections</vt:lpstr>
      <vt:lpstr>Conclusion</vt:lpstr>
      <vt:lpstr>References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did we develop a Japanese encephalitis virus vaccination strategy for South Australia?</dc:title>
  <dc:creator>Wheldrake, Kate (Health)</dc:creator>
  <cp:lastModifiedBy>Wheldrake, Katharine</cp:lastModifiedBy>
  <cp:revision>43</cp:revision>
  <dcterms:created xsi:type="dcterms:W3CDTF">2023-11-09T02:30:49Z</dcterms:created>
  <dcterms:modified xsi:type="dcterms:W3CDTF">2025-10-27T05:47:18Z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HeaderLocations">
    <vt:lpwstr>Full Colour_Final:3</vt:lpwstr>
  </property>
  <property fmtid="{D5CDD505-2E9C-101B-9397-08002B2CF9AE}" pid="3" name="ClassificationContentMarkingHeaderText">
    <vt:lpwstr>OFFICIAL</vt:lpwstr>
  </property>
</Properties>
</file>