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1154106959" r:id="rId5"/>
    <p:sldId id="1154106962" r:id="rId6"/>
    <p:sldId id="1154106963" r:id="rId7"/>
    <p:sldId id="1154106964" r:id="rId8"/>
    <p:sldId id="1154106976" r:id="rId9"/>
    <p:sldId id="1154106977" r:id="rId10"/>
    <p:sldId id="1154106965" r:id="rId11"/>
    <p:sldId id="1154106975" r:id="rId12"/>
    <p:sldId id="1154106983" r:id="rId13"/>
    <p:sldId id="1154106985" r:id="rId14"/>
    <p:sldId id="1154106966" r:id="rId15"/>
    <p:sldId id="1154106979" r:id="rId16"/>
    <p:sldId id="1154106967" r:id="rId17"/>
    <p:sldId id="1154106986" r:id="rId18"/>
    <p:sldId id="1154106987" r:id="rId19"/>
    <p:sldId id="1154106990" r:id="rId20"/>
    <p:sldId id="1154106993" r:id="rId21"/>
    <p:sldId id="1154106988" r:id="rId22"/>
    <p:sldId id="1154106992" r:id="rId23"/>
    <p:sldId id="1154106991" r:id="rId24"/>
    <p:sldId id="1154106994" r:id="rId25"/>
    <p:sldId id="1154106995" r:id="rId26"/>
    <p:sldId id="1154106989" r:id="rId27"/>
    <p:sldId id="1154106968" r:id="rId28"/>
    <p:sldId id="1154106980" r:id="rId29"/>
    <p:sldId id="1154106981" r:id="rId30"/>
    <p:sldId id="1154106969" r:id="rId31"/>
    <p:sldId id="1154106970" r:id="rId32"/>
    <p:sldId id="1154106978" r:id="rId33"/>
    <p:sldId id="1154106997" r:id="rId34"/>
    <p:sldId id="1154106973" r:id="rId35"/>
    <p:sldId id="115410695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7D7"/>
    <a:srgbClr val="40A996"/>
    <a:srgbClr val="43AA97"/>
    <a:srgbClr val="6ECCDB"/>
    <a:srgbClr val="69C9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5400B-91AF-453A-9DE5-35605CC03586}" v="1" dt="2025-11-06T02:30:02.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snapToGrid="0">
      <p:cViewPr varScale="1">
        <p:scale>
          <a:sx n="95" d="100"/>
          <a:sy n="95" d="100"/>
        </p:scale>
        <p:origin x="1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9ED5F-5752-4FBC-A112-A8E887BD290C}" type="datetimeFigureOut">
              <a:rPr lang="en-AU" smtClean="0"/>
              <a:t>9/11/2025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D3CD1-C702-4DEB-AC92-8751AFC743E9}" type="slidenum">
              <a:rPr lang="en-AU" smtClean="0"/>
              <a:t>‹#›</a:t>
            </a:fld>
            <a:endParaRPr lang="en-AU"/>
          </a:p>
        </p:txBody>
      </p:sp>
    </p:spTree>
    <p:extLst>
      <p:ext uri="{BB962C8B-B14F-4D97-AF65-F5344CB8AC3E}">
        <p14:creationId xmlns:p14="http://schemas.microsoft.com/office/powerpoint/2010/main" val="56405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95298D8-432A-463E-A1E1-AF6079AFF5C0}" type="slidenum">
              <a:rPr lang="en-AU" smtClean="0"/>
              <a:t>32</a:t>
            </a:fld>
            <a:endParaRPr lang="en-AU"/>
          </a:p>
        </p:txBody>
      </p:sp>
    </p:spTree>
    <p:extLst>
      <p:ext uri="{BB962C8B-B14F-4D97-AF65-F5344CB8AC3E}">
        <p14:creationId xmlns:p14="http://schemas.microsoft.com/office/powerpoint/2010/main" val="175672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B579-1053-B601-15A1-02A7E7D815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E4E9616-202F-5468-3FC2-05D95598A7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DBDF50F-D731-74AC-89A2-00F2BD36DC1D}"/>
              </a:ext>
            </a:extLst>
          </p:cNvPr>
          <p:cNvSpPr>
            <a:spLocks noGrp="1"/>
          </p:cNvSpPr>
          <p:nvPr>
            <p:ph type="dt" sz="half" idx="10"/>
          </p:nvPr>
        </p:nvSpPr>
        <p:spPr/>
        <p:txBody>
          <a:bodyPr/>
          <a:lstStyle/>
          <a:p>
            <a:fld id="{C4D233B9-5C21-42A8-967D-70861C116F8D}" type="datetimeFigureOut">
              <a:rPr lang="en-AU" smtClean="0"/>
              <a:t>9/11/2025</a:t>
            </a:fld>
            <a:endParaRPr lang="en-AU"/>
          </a:p>
        </p:txBody>
      </p:sp>
      <p:sp>
        <p:nvSpPr>
          <p:cNvPr id="5" name="Footer Placeholder 4">
            <a:extLst>
              <a:ext uri="{FF2B5EF4-FFF2-40B4-BE49-F238E27FC236}">
                <a16:creationId xmlns:a16="http://schemas.microsoft.com/office/drawing/2014/main" id="{73D1BACC-B3C8-02DB-2566-D3DA3769A6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499CA2F-9EB6-87D4-F41A-AAFA852FAE0E}"/>
              </a:ext>
            </a:extLst>
          </p:cNvPr>
          <p:cNvSpPr>
            <a:spLocks noGrp="1"/>
          </p:cNvSpPr>
          <p:nvPr>
            <p:ph type="sldNum" sz="quarter" idx="12"/>
          </p:nvPr>
        </p:nvSpPr>
        <p:spPr/>
        <p:txBody>
          <a:bodyPr/>
          <a:lstStyle/>
          <a:p>
            <a:fld id="{94196560-2D28-454C-A3D6-196BEF0E0F62}" type="slidenum">
              <a:rPr lang="en-AU" smtClean="0"/>
              <a:t>‹#›</a:t>
            </a:fld>
            <a:endParaRPr lang="en-AU"/>
          </a:p>
        </p:txBody>
      </p:sp>
    </p:spTree>
    <p:extLst>
      <p:ext uri="{BB962C8B-B14F-4D97-AF65-F5344CB8AC3E}">
        <p14:creationId xmlns:p14="http://schemas.microsoft.com/office/powerpoint/2010/main" val="348148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2399-6BD0-DF90-355D-245671408B1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5853542-EE2C-1F3E-67BA-18AD7487D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AB7C66B-4C61-509B-F70D-C0BC9CF60C76}"/>
              </a:ext>
            </a:extLst>
          </p:cNvPr>
          <p:cNvSpPr>
            <a:spLocks noGrp="1"/>
          </p:cNvSpPr>
          <p:nvPr>
            <p:ph type="dt" sz="half" idx="10"/>
          </p:nvPr>
        </p:nvSpPr>
        <p:spPr/>
        <p:txBody>
          <a:bodyPr/>
          <a:lstStyle/>
          <a:p>
            <a:fld id="{C4D233B9-5C21-42A8-967D-70861C116F8D}" type="datetimeFigureOut">
              <a:rPr lang="en-AU" smtClean="0"/>
              <a:t>9/11/2025</a:t>
            </a:fld>
            <a:endParaRPr lang="en-AU"/>
          </a:p>
        </p:txBody>
      </p:sp>
      <p:sp>
        <p:nvSpPr>
          <p:cNvPr id="5" name="Footer Placeholder 4">
            <a:extLst>
              <a:ext uri="{FF2B5EF4-FFF2-40B4-BE49-F238E27FC236}">
                <a16:creationId xmlns:a16="http://schemas.microsoft.com/office/drawing/2014/main" id="{1B1489C0-42EF-E9F9-E678-22806C03D4E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AE148A4-2D3F-DAD9-6091-EC660AA9147A}"/>
              </a:ext>
            </a:extLst>
          </p:cNvPr>
          <p:cNvSpPr>
            <a:spLocks noGrp="1"/>
          </p:cNvSpPr>
          <p:nvPr>
            <p:ph type="sldNum" sz="quarter" idx="12"/>
          </p:nvPr>
        </p:nvSpPr>
        <p:spPr/>
        <p:txBody>
          <a:bodyPr/>
          <a:lstStyle/>
          <a:p>
            <a:fld id="{94196560-2D28-454C-A3D6-196BEF0E0F62}" type="slidenum">
              <a:rPr lang="en-AU" smtClean="0"/>
              <a:t>‹#›</a:t>
            </a:fld>
            <a:endParaRPr lang="en-AU"/>
          </a:p>
        </p:txBody>
      </p:sp>
    </p:spTree>
    <p:extLst>
      <p:ext uri="{BB962C8B-B14F-4D97-AF65-F5344CB8AC3E}">
        <p14:creationId xmlns:p14="http://schemas.microsoft.com/office/powerpoint/2010/main" val="5892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7B5DB1-3383-BC8F-45B6-3FF62F471B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27020FB-1C33-41DF-C957-8C0009ABC3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CDD5D81-26D5-2EDE-736A-07FA6872D0BA}"/>
              </a:ext>
            </a:extLst>
          </p:cNvPr>
          <p:cNvSpPr>
            <a:spLocks noGrp="1"/>
          </p:cNvSpPr>
          <p:nvPr>
            <p:ph type="dt" sz="half" idx="10"/>
          </p:nvPr>
        </p:nvSpPr>
        <p:spPr/>
        <p:txBody>
          <a:bodyPr/>
          <a:lstStyle/>
          <a:p>
            <a:fld id="{C4D233B9-5C21-42A8-967D-70861C116F8D}" type="datetimeFigureOut">
              <a:rPr lang="en-AU" smtClean="0"/>
              <a:t>9/11/2025</a:t>
            </a:fld>
            <a:endParaRPr lang="en-AU"/>
          </a:p>
        </p:txBody>
      </p:sp>
      <p:sp>
        <p:nvSpPr>
          <p:cNvPr id="5" name="Footer Placeholder 4">
            <a:extLst>
              <a:ext uri="{FF2B5EF4-FFF2-40B4-BE49-F238E27FC236}">
                <a16:creationId xmlns:a16="http://schemas.microsoft.com/office/drawing/2014/main" id="{232E25B0-FE05-BA8C-1D03-A7C33205671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C8BE2E6-9C27-E384-1283-937D8818B4AC}"/>
              </a:ext>
            </a:extLst>
          </p:cNvPr>
          <p:cNvSpPr>
            <a:spLocks noGrp="1"/>
          </p:cNvSpPr>
          <p:nvPr>
            <p:ph type="sldNum" sz="quarter" idx="12"/>
          </p:nvPr>
        </p:nvSpPr>
        <p:spPr/>
        <p:txBody>
          <a:bodyPr/>
          <a:lstStyle/>
          <a:p>
            <a:fld id="{94196560-2D28-454C-A3D6-196BEF0E0F62}" type="slidenum">
              <a:rPr lang="en-AU" smtClean="0"/>
              <a:t>‹#›</a:t>
            </a:fld>
            <a:endParaRPr lang="en-AU"/>
          </a:p>
        </p:txBody>
      </p:sp>
    </p:spTree>
    <p:extLst>
      <p:ext uri="{BB962C8B-B14F-4D97-AF65-F5344CB8AC3E}">
        <p14:creationId xmlns:p14="http://schemas.microsoft.com/office/powerpoint/2010/main" val="86453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30FC-621A-423D-5079-31FEE5A82F1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1D43764-0CED-7D79-A666-369B81890B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D2C4985-CF01-78FB-A03C-081FB477FA3A}"/>
              </a:ext>
            </a:extLst>
          </p:cNvPr>
          <p:cNvSpPr>
            <a:spLocks noGrp="1"/>
          </p:cNvSpPr>
          <p:nvPr>
            <p:ph type="dt" sz="half" idx="10"/>
          </p:nvPr>
        </p:nvSpPr>
        <p:spPr/>
        <p:txBody>
          <a:bodyPr/>
          <a:lstStyle/>
          <a:p>
            <a:fld id="{C4D233B9-5C21-42A8-967D-70861C116F8D}" type="datetimeFigureOut">
              <a:rPr lang="en-AU" smtClean="0"/>
              <a:t>9/11/2025</a:t>
            </a:fld>
            <a:endParaRPr lang="en-AU"/>
          </a:p>
        </p:txBody>
      </p:sp>
      <p:sp>
        <p:nvSpPr>
          <p:cNvPr id="5" name="Footer Placeholder 4">
            <a:extLst>
              <a:ext uri="{FF2B5EF4-FFF2-40B4-BE49-F238E27FC236}">
                <a16:creationId xmlns:a16="http://schemas.microsoft.com/office/drawing/2014/main" id="{CC7837F8-EF34-07D3-0A33-461A74C6B66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5A4B553-29FA-7DAE-B162-E089AD12B229}"/>
              </a:ext>
            </a:extLst>
          </p:cNvPr>
          <p:cNvSpPr>
            <a:spLocks noGrp="1"/>
          </p:cNvSpPr>
          <p:nvPr>
            <p:ph type="sldNum" sz="quarter" idx="12"/>
          </p:nvPr>
        </p:nvSpPr>
        <p:spPr/>
        <p:txBody>
          <a:bodyPr/>
          <a:lstStyle/>
          <a:p>
            <a:fld id="{94196560-2D28-454C-A3D6-196BEF0E0F62}" type="slidenum">
              <a:rPr lang="en-AU" smtClean="0"/>
              <a:t>‹#›</a:t>
            </a:fld>
            <a:endParaRPr lang="en-AU"/>
          </a:p>
        </p:txBody>
      </p:sp>
    </p:spTree>
    <p:extLst>
      <p:ext uri="{BB962C8B-B14F-4D97-AF65-F5344CB8AC3E}">
        <p14:creationId xmlns:p14="http://schemas.microsoft.com/office/powerpoint/2010/main" val="107811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3AAA4-DD3A-D220-6817-A848C2F16E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6B6B003-5674-2E26-5325-49EEC5B08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0A3234-9868-1FD3-6E7C-F9F13F081DA6}"/>
              </a:ext>
            </a:extLst>
          </p:cNvPr>
          <p:cNvSpPr>
            <a:spLocks noGrp="1"/>
          </p:cNvSpPr>
          <p:nvPr>
            <p:ph type="dt" sz="half" idx="10"/>
          </p:nvPr>
        </p:nvSpPr>
        <p:spPr/>
        <p:txBody>
          <a:bodyPr/>
          <a:lstStyle/>
          <a:p>
            <a:fld id="{C4D233B9-5C21-42A8-967D-70861C116F8D}" type="datetimeFigureOut">
              <a:rPr lang="en-AU" smtClean="0"/>
              <a:t>9/11/2025</a:t>
            </a:fld>
            <a:endParaRPr lang="en-AU"/>
          </a:p>
        </p:txBody>
      </p:sp>
      <p:sp>
        <p:nvSpPr>
          <p:cNvPr id="5" name="Footer Placeholder 4">
            <a:extLst>
              <a:ext uri="{FF2B5EF4-FFF2-40B4-BE49-F238E27FC236}">
                <a16:creationId xmlns:a16="http://schemas.microsoft.com/office/drawing/2014/main" id="{FC51ADAB-736A-4E10-6182-E53FDE0882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09CE21B-6F95-E69A-885D-BB0F2E47A317}"/>
              </a:ext>
            </a:extLst>
          </p:cNvPr>
          <p:cNvSpPr>
            <a:spLocks noGrp="1"/>
          </p:cNvSpPr>
          <p:nvPr>
            <p:ph type="sldNum" sz="quarter" idx="12"/>
          </p:nvPr>
        </p:nvSpPr>
        <p:spPr/>
        <p:txBody>
          <a:bodyPr/>
          <a:lstStyle/>
          <a:p>
            <a:fld id="{94196560-2D28-454C-A3D6-196BEF0E0F62}" type="slidenum">
              <a:rPr lang="en-AU" smtClean="0"/>
              <a:t>‹#›</a:t>
            </a:fld>
            <a:endParaRPr lang="en-AU"/>
          </a:p>
        </p:txBody>
      </p:sp>
    </p:spTree>
    <p:extLst>
      <p:ext uri="{BB962C8B-B14F-4D97-AF65-F5344CB8AC3E}">
        <p14:creationId xmlns:p14="http://schemas.microsoft.com/office/powerpoint/2010/main" val="221826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C14F-D27A-7E2C-3BF3-1CD7934C6C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8BE30CD-D105-5742-4374-6135ABFE9E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8C024EA-6808-F544-9CDC-D301DEE51B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11F4B86-D219-FCFA-BBCA-E5DAA2F62146}"/>
              </a:ext>
            </a:extLst>
          </p:cNvPr>
          <p:cNvSpPr>
            <a:spLocks noGrp="1"/>
          </p:cNvSpPr>
          <p:nvPr>
            <p:ph type="dt" sz="half" idx="10"/>
          </p:nvPr>
        </p:nvSpPr>
        <p:spPr/>
        <p:txBody>
          <a:bodyPr/>
          <a:lstStyle/>
          <a:p>
            <a:fld id="{C4D233B9-5C21-42A8-967D-70861C116F8D}" type="datetimeFigureOut">
              <a:rPr lang="en-AU" smtClean="0"/>
              <a:t>9/11/2025</a:t>
            </a:fld>
            <a:endParaRPr lang="en-AU"/>
          </a:p>
        </p:txBody>
      </p:sp>
      <p:sp>
        <p:nvSpPr>
          <p:cNvPr id="6" name="Footer Placeholder 5">
            <a:extLst>
              <a:ext uri="{FF2B5EF4-FFF2-40B4-BE49-F238E27FC236}">
                <a16:creationId xmlns:a16="http://schemas.microsoft.com/office/drawing/2014/main" id="{C035B7FF-700E-F600-6833-815A886E74D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B5FEB44-BCD4-E0A1-4BCF-66968040DDB2}"/>
              </a:ext>
            </a:extLst>
          </p:cNvPr>
          <p:cNvSpPr>
            <a:spLocks noGrp="1"/>
          </p:cNvSpPr>
          <p:nvPr>
            <p:ph type="sldNum" sz="quarter" idx="12"/>
          </p:nvPr>
        </p:nvSpPr>
        <p:spPr/>
        <p:txBody>
          <a:bodyPr/>
          <a:lstStyle/>
          <a:p>
            <a:fld id="{94196560-2D28-454C-A3D6-196BEF0E0F62}" type="slidenum">
              <a:rPr lang="en-AU" smtClean="0"/>
              <a:t>‹#›</a:t>
            </a:fld>
            <a:endParaRPr lang="en-AU"/>
          </a:p>
        </p:txBody>
      </p:sp>
    </p:spTree>
    <p:extLst>
      <p:ext uri="{BB962C8B-B14F-4D97-AF65-F5344CB8AC3E}">
        <p14:creationId xmlns:p14="http://schemas.microsoft.com/office/powerpoint/2010/main" val="67925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278E-76CF-8829-D2FA-224F6255E52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07EB009-473D-EA08-0522-1D7B8D9A7A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14AF28-DA05-31D9-578B-7E801B07A1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69DD40D-A46D-889F-8B7B-6A4E39332E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A01DD1-1107-ACC7-D5B1-EBF2C443A9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52733D1-8182-69EB-76AA-1FA94D330232}"/>
              </a:ext>
            </a:extLst>
          </p:cNvPr>
          <p:cNvSpPr>
            <a:spLocks noGrp="1"/>
          </p:cNvSpPr>
          <p:nvPr>
            <p:ph type="dt" sz="half" idx="10"/>
          </p:nvPr>
        </p:nvSpPr>
        <p:spPr/>
        <p:txBody>
          <a:bodyPr/>
          <a:lstStyle/>
          <a:p>
            <a:fld id="{C4D233B9-5C21-42A8-967D-70861C116F8D}" type="datetimeFigureOut">
              <a:rPr lang="en-AU" smtClean="0"/>
              <a:t>9/11/2025</a:t>
            </a:fld>
            <a:endParaRPr lang="en-AU"/>
          </a:p>
        </p:txBody>
      </p:sp>
      <p:sp>
        <p:nvSpPr>
          <p:cNvPr id="8" name="Footer Placeholder 7">
            <a:extLst>
              <a:ext uri="{FF2B5EF4-FFF2-40B4-BE49-F238E27FC236}">
                <a16:creationId xmlns:a16="http://schemas.microsoft.com/office/drawing/2014/main" id="{3B6BD2E7-CC01-5331-D97D-170C0CA12FC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2781089-534F-E0A3-ED14-32D2968BBBE8}"/>
              </a:ext>
            </a:extLst>
          </p:cNvPr>
          <p:cNvSpPr>
            <a:spLocks noGrp="1"/>
          </p:cNvSpPr>
          <p:nvPr>
            <p:ph type="sldNum" sz="quarter" idx="12"/>
          </p:nvPr>
        </p:nvSpPr>
        <p:spPr/>
        <p:txBody>
          <a:bodyPr/>
          <a:lstStyle/>
          <a:p>
            <a:fld id="{94196560-2D28-454C-A3D6-196BEF0E0F62}" type="slidenum">
              <a:rPr lang="en-AU" smtClean="0"/>
              <a:t>‹#›</a:t>
            </a:fld>
            <a:endParaRPr lang="en-AU"/>
          </a:p>
        </p:txBody>
      </p:sp>
    </p:spTree>
    <p:extLst>
      <p:ext uri="{BB962C8B-B14F-4D97-AF65-F5344CB8AC3E}">
        <p14:creationId xmlns:p14="http://schemas.microsoft.com/office/powerpoint/2010/main" val="341215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3DDEF-DE3A-147E-D715-D623608DEBC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3718778-6948-323A-1195-643336026B37}"/>
              </a:ext>
            </a:extLst>
          </p:cNvPr>
          <p:cNvSpPr>
            <a:spLocks noGrp="1"/>
          </p:cNvSpPr>
          <p:nvPr>
            <p:ph type="dt" sz="half" idx="10"/>
          </p:nvPr>
        </p:nvSpPr>
        <p:spPr/>
        <p:txBody>
          <a:bodyPr/>
          <a:lstStyle/>
          <a:p>
            <a:fld id="{C4D233B9-5C21-42A8-967D-70861C116F8D}" type="datetimeFigureOut">
              <a:rPr lang="en-AU" smtClean="0"/>
              <a:t>9/11/2025</a:t>
            </a:fld>
            <a:endParaRPr lang="en-AU"/>
          </a:p>
        </p:txBody>
      </p:sp>
      <p:sp>
        <p:nvSpPr>
          <p:cNvPr id="4" name="Footer Placeholder 3">
            <a:extLst>
              <a:ext uri="{FF2B5EF4-FFF2-40B4-BE49-F238E27FC236}">
                <a16:creationId xmlns:a16="http://schemas.microsoft.com/office/drawing/2014/main" id="{AA920937-4BEC-2728-5747-D132A14858E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C85650F-D547-3EC0-8999-409775FDC8CA}"/>
              </a:ext>
            </a:extLst>
          </p:cNvPr>
          <p:cNvSpPr>
            <a:spLocks noGrp="1"/>
          </p:cNvSpPr>
          <p:nvPr>
            <p:ph type="sldNum" sz="quarter" idx="12"/>
          </p:nvPr>
        </p:nvSpPr>
        <p:spPr/>
        <p:txBody>
          <a:bodyPr/>
          <a:lstStyle/>
          <a:p>
            <a:fld id="{94196560-2D28-454C-A3D6-196BEF0E0F62}" type="slidenum">
              <a:rPr lang="en-AU" smtClean="0"/>
              <a:t>‹#›</a:t>
            </a:fld>
            <a:endParaRPr lang="en-AU"/>
          </a:p>
        </p:txBody>
      </p:sp>
    </p:spTree>
    <p:extLst>
      <p:ext uri="{BB962C8B-B14F-4D97-AF65-F5344CB8AC3E}">
        <p14:creationId xmlns:p14="http://schemas.microsoft.com/office/powerpoint/2010/main" val="173334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D2EF6F-66CA-D261-05DB-ED9C3358CA65}"/>
              </a:ext>
            </a:extLst>
          </p:cNvPr>
          <p:cNvSpPr>
            <a:spLocks noGrp="1"/>
          </p:cNvSpPr>
          <p:nvPr>
            <p:ph type="dt" sz="half" idx="10"/>
          </p:nvPr>
        </p:nvSpPr>
        <p:spPr/>
        <p:txBody>
          <a:bodyPr/>
          <a:lstStyle/>
          <a:p>
            <a:fld id="{C4D233B9-5C21-42A8-967D-70861C116F8D}" type="datetimeFigureOut">
              <a:rPr lang="en-AU" smtClean="0"/>
              <a:t>9/11/2025</a:t>
            </a:fld>
            <a:endParaRPr lang="en-AU"/>
          </a:p>
        </p:txBody>
      </p:sp>
      <p:sp>
        <p:nvSpPr>
          <p:cNvPr id="3" name="Footer Placeholder 2">
            <a:extLst>
              <a:ext uri="{FF2B5EF4-FFF2-40B4-BE49-F238E27FC236}">
                <a16:creationId xmlns:a16="http://schemas.microsoft.com/office/drawing/2014/main" id="{F2E167CA-2B25-B80B-29F5-95989608B69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321BEC9-00F4-3BB5-A8FD-B9B27C29E2F3}"/>
              </a:ext>
            </a:extLst>
          </p:cNvPr>
          <p:cNvSpPr>
            <a:spLocks noGrp="1"/>
          </p:cNvSpPr>
          <p:nvPr>
            <p:ph type="sldNum" sz="quarter" idx="12"/>
          </p:nvPr>
        </p:nvSpPr>
        <p:spPr/>
        <p:txBody>
          <a:bodyPr/>
          <a:lstStyle/>
          <a:p>
            <a:fld id="{94196560-2D28-454C-A3D6-196BEF0E0F62}" type="slidenum">
              <a:rPr lang="en-AU" smtClean="0"/>
              <a:t>‹#›</a:t>
            </a:fld>
            <a:endParaRPr lang="en-AU"/>
          </a:p>
        </p:txBody>
      </p:sp>
    </p:spTree>
    <p:extLst>
      <p:ext uri="{BB962C8B-B14F-4D97-AF65-F5344CB8AC3E}">
        <p14:creationId xmlns:p14="http://schemas.microsoft.com/office/powerpoint/2010/main" val="220889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F07B-23E7-C441-2812-8F3B2F9171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9B6A55-2CB8-E675-D0FE-CEDF22D87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C633486-144C-0738-9B2D-60FADE0EF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3CE095-C253-0D55-77C9-CCF254312778}"/>
              </a:ext>
            </a:extLst>
          </p:cNvPr>
          <p:cNvSpPr>
            <a:spLocks noGrp="1"/>
          </p:cNvSpPr>
          <p:nvPr>
            <p:ph type="dt" sz="half" idx="10"/>
          </p:nvPr>
        </p:nvSpPr>
        <p:spPr/>
        <p:txBody>
          <a:bodyPr/>
          <a:lstStyle/>
          <a:p>
            <a:fld id="{C4D233B9-5C21-42A8-967D-70861C116F8D}" type="datetimeFigureOut">
              <a:rPr lang="en-AU" smtClean="0"/>
              <a:t>9/11/2025</a:t>
            </a:fld>
            <a:endParaRPr lang="en-AU"/>
          </a:p>
        </p:txBody>
      </p:sp>
      <p:sp>
        <p:nvSpPr>
          <p:cNvPr id="6" name="Footer Placeholder 5">
            <a:extLst>
              <a:ext uri="{FF2B5EF4-FFF2-40B4-BE49-F238E27FC236}">
                <a16:creationId xmlns:a16="http://schemas.microsoft.com/office/drawing/2014/main" id="{27291025-98E1-36DA-60E6-B3CA9E3E445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7AED124-8F76-B546-D385-D103DE319359}"/>
              </a:ext>
            </a:extLst>
          </p:cNvPr>
          <p:cNvSpPr>
            <a:spLocks noGrp="1"/>
          </p:cNvSpPr>
          <p:nvPr>
            <p:ph type="sldNum" sz="quarter" idx="12"/>
          </p:nvPr>
        </p:nvSpPr>
        <p:spPr/>
        <p:txBody>
          <a:bodyPr/>
          <a:lstStyle/>
          <a:p>
            <a:fld id="{94196560-2D28-454C-A3D6-196BEF0E0F62}" type="slidenum">
              <a:rPr lang="en-AU" smtClean="0"/>
              <a:t>‹#›</a:t>
            </a:fld>
            <a:endParaRPr lang="en-AU"/>
          </a:p>
        </p:txBody>
      </p:sp>
    </p:spTree>
    <p:extLst>
      <p:ext uri="{BB962C8B-B14F-4D97-AF65-F5344CB8AC3E}">
        <p14:creationId xmlns:p14="http://schemas.microsoft.com/office/powerpoint/2010/main" val="351127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1D6A-2C42-6F94-0633-8A403FF1C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CAE3D07-1A32-7A06-DBA0-E8CA6CB166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21BBCD6-53C6-6C11-4DF9-4CC7B919D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D0EDB0-61C8-011D-8506-E328F48E396D}"/>
              </a:ext>
            </a:extLst>
          </p:cNvPr>
          <p:cNvSpPr>
            <a:spLocks noGrp="1"/>
          </p:cNvSpPr>
          <p:nvPr>
            <p:ph type="dt" sz="half" idx="10"/>
          </p:nvPr>
        </p:nvSpPr>
        <p:spPr/>
        <p:txBody>
          <a:bodyPr/>
          <a:lstStyle/>
          <a:p>
            <a:fld id="{C4D233B9-5C21-42A8-967D-70861C116F8D}" type="datetimeFigureOut">
              <a:rPr lang="en-AU" smtClean="0"/>
              <a:t>9/11/2025</a:t>
            </a:fld>
            <a:endParaRPr lang="en-AU"/>
          </a:p>
        </p:txBody>
      </p:sp>
      <p:sp>
        <p:nvSpPr>
          <p:cNvPr id="6" name="Footer Placeholder 5">
            <a:extLst>
              <a:ext uri="{FF2B5EF4-FFF2-40B4-BE49-F238E27FC236}">
                <a16:creationId xmlns:a16="http://schemas.microsoft.com/office/drawing/2014/main" id="{24D4A73B-5483-DD19-6F97-8546F4CBCDB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FB1EA4A-4B71-792D-0272-124F463903DC}"/>
              </a:ext>
            </a:extLst>
          </p:cNvPr>
          <p:cNvSpPr>
            <a:spLocks noGrp="1"/>
          </p:cNvSpPr>
          <p:nvPr>
            <p:ph type="sldNum" sz="quarter" idx="12"/>
          </p:nvPr>
        </p:nvSpPr>
        <p:spPr/>
        <p:txBody>
          <a:bodyPr/>
          <a:lstStyle/>
          <a:p>
            <a:fld id="{94196560-2D28-454C-A3D6-196BEF0E0F62}" type="slidenum">
              <a:rPr lang="en-AU" smtClean="0"/>
              <a:t>‹#›</a:t>
            </a:fld>
            <a:endParaRPr lang="en-AU"/>
          </a:p>
        </p:txBody>
      </p:sp>
    </p:spTree>
    <p:extLst>
      <p:ext uri="{BB962C8B-B14F-4D97-AF65-F5344CB8AC3E}">
        <p14:creationId xmlns:p14="http://schemas.microsoft.com/office/powerpoint/2010/main" val="247938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B6D11D-A7A6-C315-91B3-1B865FCB86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EF8515F-045A-50FD-9340-06B47FB91D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DD6258-D985-EC0D-5C1A-C9458D2306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233B9-5C21-42A8-967D-70861C116F8D}" type="datetimeFigureOut">
              <a:rPr lang="en-AU" smtClean="0"/>
              <a:t>9/11/2025</a:t>
            </a:fld>
            <a:endParaRPr lang="en-AU"/>
          </a:p>
        </p:txBody>
      </p:sp>
      <p:sp>
        <p:nvSpPr>
          <p:cNvPr id="5" name="Footer Placeholder 4">
            <a:extLst>
              <a:ext uri="{FF2B5EF4-FFF2-40B4-BE49-F238E27FC236}">
                <a16:creationId xmlns:a16="http://schemas.microsoft.com/office/drawing/2014/main" id="{AECBB835-343B-4B21-1B23-F6B3CAD5E1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26F1216-4C53-881E-6306-F3ED96792F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96560-2D28-454C-A3D6-196BEF0E0F62}" type="slidenum">
              <a:rPr lang="en-AU" smtClean="0"/>
              <a:t>‹#›</a:t>
            </a:fld>
            <a:endParaRPr lang="en-AU"/>
          </a:p>
        </p:txBody>
      </p:sp>
    </p:spTree>
    <p:extLst>
      <p:ext uri="{BB962C8B-B14F-4D97-AF65-F5344CB8AC3E}">
        <p14:creationId xmlns:p14="http://schemas.microsoft.com/office/powerpoint/2010/main" val="252281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1.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gif"/><Relationship Id="rId10" Type="http://schemas.openxmlformats.org/officeDocument/2006/relationships/image" Target="../media/image29.jpe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730129-D2CD-944A-90A7-A26F5103C6DA}"/>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FB5640-9350-6C40-98BD-72A75BA42FD6}"/>
              </a:ext>
            </a:extLst>
          </p:cNvPr>
          <p:cNvSpPr/>
          <p:nvPr/>
        </p:nvSpPr>
        <p:spPr>
          <a:xfrm>
            <a:off x="0" y="1439469"/>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F5B352-19EA-EE45-B7DE-0BB487C6AA01}"/>
              </a:ext>
            </a:extLst>
          </p:cNvPr>
          <p:cNvSpPr txBox="1"/>
          <p:nvPr/>
        </p:nvSpPr>
        <p:spPr>
          <a:xfrm>
            <a:off x="573782" y="1871643"/>
            <a:ext cx="11618218" cy="3477875"/>
          </a:xfrm>
          <a:prstGeom prst="rect">
            <a:avLst/>
          </a:prstGeom>
          <a:noFill/>
        </p:spPr>
        <p:txBody>
          <a:bodyPr wrap="square" lIns="91440" tIns="45720" rIns="91440" bIns="45720" rtlCol="0" anchor="t">
            <a:spAutoFit/>
          </a:bodyPr>
          <a:lstStyle/>
          <a:p>
            <a:pPr lvl="0">
              <a:defRPr/>
            </a:pPr>
            <a:r>
              <a:rPr lang="en-AU" sz="5000" b="1" dirty="0">
                <a:solidFill>
                  <a:srgbClr val="43AA97"/>
                </a:solidFill>
                <a:latin typeface="Century Gothic" panose="020F0302020204030204"/>
                <a:sym typeface="UWA"/>
              </a:rPr>
              <a:t>Developing a Scale to Measure Attitudes Towards Mandatory Vaccination</a:t>
            </a:r>
            <a:endParaRPr lang="en-AU" sz="5000" dirty="0">
              <a:latin typeface="Century Gothic" panose="020F0302020204030204"/>
              <a:sym typeface="UWA"/>
            </a:endParaRPr>
          </a:p>
          <a:p>
            <a:pPr lvl="0">
              <a:defRPr/>
            </a:pPr>
            <a:endParaRPr lang="en-AU" sz="2600" dirty="0">
              <a:latin typeface="Century Gothic" panose="020F0302020204030204"/>
              <a:sym typeface="UWA"/>
            </a:endParaRPr>
          </a:p>
          <a:p>
            <a:pPr lvl="0">
              <a:defRPr/>
            </a:pPr>
            <a:r>
              <a:rPr lang="en-AU" sz="2600" dirty="0">
                <a:latin typeface="Century Gothic" panose="020F0302020204030204"/>
                <a:sym typeface="UWA"/>
              </a:rPr>
              <a:t>Dr Uwana Evers &amp; Dr Joshua Lake</a:t>
            </a:r>
            <a:endParaRPr lang="en-AU" sz="2400" dirty="0">
              <a:latin typeface="Segoe UI Historic" panose="020B0502040204020203" pitchFamily="34" charset="0"/>
              <a:ea typeface="Segoe UI Historic" panose="020B0502040204020203" pitchFamily="34" charset="0"/>
              <a:cs typeface="Segoe UI Historic" panose="020B0502040204020203" pitchFamily="34" charset="0"/>
            </a:endParaRPr>
          </a:p>
          <a:p>
            <a:r>
              <a:rPr lang="en-AU" dirty="0">
                <a:latin typeface="Segoe UI Historic" panose="020B0502040204020203" pitchFamily="34" charset="0"/>
                <a:ea typeface="Segoe UI Historic" panose="020B0502040204020203" pitchFamily="34" charset="0"/>
                <a:cs typeface="Segoe UI Historic" panose="020B0502040204020203" pitchFamily="34" charset="0"/>
              </a:rPr>
              <a:t> </a:t>
            </a:r>
          </a:p>
        </p:txBody>
      </p:sp>
      <p:pic>
        <p:nvPicPr>
          <p:cNvPr id="2" name="Picture 1">
            <a:extLst>
              <a:ext uri="{FF2B5EF4-FFF2-40B4-BE49-F238E27FC236}">
                <a16:creationId xmlns:a16="http://schemas.microsoft.com/office/drawing/2014/main" id="{F362203C-8483-5BEA-FB36-59537D0D3994}"/>
              </a:ext>
            </a:extLst>
          </p:cNvPr>
          <p:cNvPicPr>
            <a:picLocks noChangeAspect="1"/>
          </p:cNvPicPr>
          <p:nvPr/>
        </p:nvPicPr>
        <p:blipFill>
          <a:blip r:embed="rId2"/>
          <a:stretch>
            <a:fillRect/>
          </a:stretch>
        </p:blipFill>
        <p:spPr>
          <a:xfrm>
            <a:off x="10044551" y="214688"/>
            <a:ext cx="1905793" cy="970443"/>
          </a:xfrm>
          <a:prstGeom prst="rect">
            <a:avLst/>
          </a:prstGeom>
        </p:spPr>
      </p:pic>
    </p:spTree>
    <p:extLst>
      <p:ext uri="{BB962C8B-B14F-4D97-AF65-F5344CB8AC3E}">
        <p14:creationId xmlns:p14="http://schemas.microsoft.com/office/powerpoint/2010/main" val="2111030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DD356E2-76C0-A9D6-0D92-F42A5730D8F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9FFFF8D-BDA5-4C1A-03CB-BDBDDD385E54}"/>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2436B0-AA8E-EF7E-22BB-3BC4E4C43E7F}"/>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6C2673-D504-AE9D-8AC2-D4DCEDEC1626}"/>
              </a:ext>
            </a:extLst>
          </p:cNvPr>
          <p:cNvSpPr txBox="1"/>
          <p:nvPr/>
        </p:nvSpPr>
        <p:spPr>
          <a:xfrm>
            <a:off x="578224" y="425667"/>
            <a:ext cx="6485964" cy="1077218"/>
          </a:xfrm>
          <a:prstGeom prst="rect">
            <a:avLst/>
          </a:prstGeom>
          <a:noFill/>
        </p:spPr>
        <p:txBody>
          <a:bodyPr wrap="square" rtlCol="0">
            <a:spAutoFit/>
          </a:bodyPr>
          <a:lstStyle/>
          <a:p>
            <a:r>
              <a:rPr lang="en-US" sz="3200" b="1" dirty="0">
                <a:latin typeface="Century Gothic" panose="020B0502020202020204" pitchFamily="34" charset="0"/>
              </a:rPr>
              <a:t>2. Cognitive Interviews – example revision notes</a:t>
            </a:r>
          </a:p>
        </p:txBody>
      </p:sp>
      <p:pic>
        <p:nvPicPr>
          <p:cNvPr id="2" name="Picture 1">
            <a:extLst>
              <a:ext uri="{FF2B5EF4-FFF2-40B4-BE49-F238E27FC236}">
                <a16:creationId xmlns:a16="http://schemas.microsoft.com/office/drawing/2014/main" id="{ACE2A561-AFE0-CDA2-E3D1-61FA19897FD2}"/>
              </a:ext>
            </a:extLst>
          </p:cNvPr>
          <p:cNvPicPr>
            <a:picLocks noChangeAspect="1"/>
          </p:cNvPicPr>
          <p:nvPr/>
        </p:nvPicPr>
        <p:blipFill>
          <a:blip r:embed="rId2"/>
          <a:stretch>
            <a:fillRect/>
          </a:stretch>
        </p:blipFill>
        <p:spPr>
          <a:xfrm>
            <a:off x="10044551" y="214688"/>
            <a:ext cx="1905793" cy="970443"/>
          </a:xfrm>
          <a:prstGeom prst="rect">
            <a:avLst/>
          </a:prstGeom>
        </p:spPr>
      </p:pic>
      <p:pic>
        <p:nvPicPr>
          <p:cNvPr id="10" name="Picture 9">
            <a:extLst>
              <a:ext uri="{FF2B5EF4-FFF2-40B4-BE49-F238E27FC236}">
                <a16:creationId xmlns:a16="http://schemas.microsoft.com/office/drawing/2014/main" id="{E291B2FC-9000-0951-59FA-933EA52C692E}"/>
              </a:ext>
            </a:extLst>
          </p:cNvPr>
          <p:cNvPicPr>
            <a:picLocks noChangeAspect="1"/>
          </p:cNvPicPr>
          <p:nvPr/>
        </p:nvPicPr>
        <p:blipFill>
          <a:blip r:embed="rId3"/>
          <a:stretch>
            <a:fillRect/>
          </a:stretch>
        </p:blipFill>
        <p:spPr>
          <a:xfrm>
            <a:off x="1013703" y="1915940"/>
            <a:ext cx="10164594" cy="4048690"/>
          </a:xfrm>
          <a:prstGeom prst="rect">
            <a:avLst/>
          </a:prstGeom>
        </p:spPr>
      </p:pic>
    </p:spTree>
    <p:extLst>
      <p:ext uri="{BB962C8B-B14F-4D97-AF65-F5344CB8AC3E}">
        <p14:creationId xmlns:p14="http://schemas.microsoft.com/office/powerpoint/2010/main" val="1720532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BFF4-210D-7733-97F5-22E26FEC371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B0526E5-74D8-8512-76A0-9B249056D9E4}"/>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01E7B3E-AA1C-EA09-DAF5-18A2A8E3B437}"/>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A0DC87F-9DF7-C935-B7CD-06A0A6ACDDC4}"/>
              </a:ext>
            </a:extLst>
          </p:cNvPr>
          <p:cNvSpPr txBox="1"/>
          <p:nvPr/>
        </p:nvSpPr>
        <p:spPr>
          <a:xfrm>
            <a:off x="578224" y="425667"/>
            <a:ext cx="6327124" cy="584775"/>
          </a:xfrm>
          <a:prstGeom prst="rect">
            <a:avLst/>
          </a:prstGeom>
          <a:noFill/>
        </p:spPr>
        <p:txBody>
          <a:bodyPr wrap="square" rtlCol="0">
            <a:spAutoFit/>
          </a:bodyPr>
          <a:lstStyle/>
          <a:p>
            <a:r>
              <a:rPr lang="en-US" sz="3200" b="1" dirty="0">
                <a:latin typeface="Century Gothic" panose="020B0502020202020204" pitchFamily="34" charset="0"/>
              </a:rPr>
              <a:t>3. Initial Survey</a:t>
            </a:r>
          </a:p>
        </p:txBody>
      </p:sp>
      <p:sp>
        <p:nvSpPr>
          <p:cNvPr id="11" name="TextBox 10">
            <a:extLst>
              <a:ext uri="{FF2B5EF4-FFF2-40B4-BE49-F238E27FC236}">
                <a16:creationId xmlns:a16="http://schemas.microsoft.com/office/drawing/2014/main" id="{B7F9D1E7-4D22-124D-5C98-9CC63B895370}"/>
              </a:ext>
            </a:extLst>
          </p:cNvPr>
          <p:cNvSpPr txBox="1"/>
          <p:nvPr/>
        </p:nvSpPr>
        <p:spPr>
          <a:xfrm>
            <a:off x="578224" y="1180816"/>
            <a:ext cx="11253694" cy="4186467"/>
          </a:xfrm>
          <a:prstGeom prst="rect">
            <a:avLst/>
          </a:prstGeom>
          <a:noFill/>
        </p:spPr>
        <p:txBody>
          <a:bodyPr wrap="square" lIns="91440" tIns="45720" rIns="91440" bIns="45720" rtlCol="0" anchor="t">
            <a:spAutoFit/>
          </a:bodyPr>
          <a:lstStyle/>
          <a:p>
            <a:pPr marL="457200" indent="-457200">
              <a:lnSpc>
                <a:spcPct val="110000"/>
              </a:lnSpc>
              <a:spcBef>
                <a:spcPts val="400"/>
              </a:spcBef>
              <a:buFont typeface="Arial" panose="020B0604020202020204" pitchFamily="34" charset="0"/>
              <a:buChar char="•"/>
            </a:pPr>
            <a:r>
              <a:rPr lang="en-AU" dirty="0"/>
              <a:t>The draft scale (55 items) was then programmed into a Qualtrics survey</a:t>
            </a:r>
          </a:p>
          <a:p>
            <a:pPr marL="457200" indent="-457200">
              <a:lnSpc>
                <a:spcPct val="110000"/>
              </a:lnSpc>
              <a:spcBef>
                <a:spcPts val="400"/>
              </a:spcBef>
              <a:buFont typeface="Arial" panose="020B0604020202020204" pitchFamily="34" charset="0"/>
              <a:buChar char="•"/>
            </a:pPr>
            <a:endParaRPr lang="en-AU" dirty="0"/>
          </a:p>
          <a:p>
            <a:pPr marL="457200" indent="-457200">
              <a:lnSpc>
                <a:spcPct val="110000"/>
              </a:lnSpc>
              <a:spcBef>
                <a:spcPts val="400"/>
              </a:spcBef>
              <a:buFont typeface="Arial" panose="020B0604020202020204" pitchFamily="34" charset="0"/>
              <a:buChar char="•"/>
            </a:pPr>
            <a:r>
              <a:rPr lang="en-AU" dirty="0"/>
              <a:t>Demographic questions and other measures of vaccination attitudes and behaviour (for validation) were also included</a:t>
            </a:r>
          </a:p>
          <a:p>
            <a:pPr marL="457200" indent="-457200">
              <a:lnSpc>
                <a:spcPct val="110000"/>
              </a:lnSpc>
              <a:spcBef>
                <a:spcPts val="400"/>
              </a:spcBef>
              <a:buFont typeface="Arial" panose="020B0604020202020204" pitchFamily="34" charset="0"/>
              <a:buChar char="•"/>
            </a:pPr>
            <a:endParaRPr lang="en-AU" dirty="0"/>
          </a:p>
          <a:p>
            <a:pPr marL="457200" indent="-457200">
              <a:lnSpc>
                <a:spcPct val="110000"/>
              </a:lnSpc>
              <a:spcBef>
                <a:spcPts val="400"/>
              </a:spcBef>
              <a:buFont typeface="Arial" panose="020B0604020202020204" pitchFamily="34" charset="0"/>
              <a:buChar char="•"/>
            </a:pPr>
            <a:r>
              <a:rPr lang="en-AU" dirty="0"/>
              <a:t>Dimensions were presented in random order; scale items were randomized within dimensions</a:t>
            </a:r>
          </a:p>
          <a:p>
            <a:pPr>
              <a:lnSpc>
                <a:spcPct val="110000"/>
              </a:lnSpc>
              <a:spcBef>
                <a:spcPts val="400"/>
              </a:spcBef>
            </a:pPr>
            <a:endParaRPr lang="en-AU" dirty="0"/>
          </a:p>
          <a:p>
            <a:pPr marL="457200" indent="-457200">
              <a:lnSpc>
                <a:spcPct val="110000"/>
              </a:lnSpc>
              <a:spcBef>
                <a:spcPts val="400"/>
              </a:spcBef>
              <a:buFont typeface="Arial" panose="020B0604020202020204" pitchFamily="34" charset="0"/>
              <a:buChar char="•"/>
            </a:pPr>
            <a:r>
              <a:rPr lang="en-AU" dirty="0"/>
              <a:t>Survey was administered to a general population sample of Australian adults (</a:t>
            </a:r>
            <a:r>
              <a:rPr lang="en-AU" i="1" dirty="0"/>
              <a:t>N</a:t>
            </a:r>
            <a:r>
              <a:rPr lang="en-AU" dirty="0"/>
              <a:t>=1007) </a:t>
            </a:r>
          </a:p>
          <a:p>
            <a:pPr marL="457200" indent="-457200">
              <a:lnSpc>
                <a:spcPct val="110000"/>
              </a:lnSpc>
              <a:spcBef>
                <a:spcPts val="400"/>
              </a:spcBef>
              <a:buFont typeface="Arial" panose="020B0604020202020204" pitchFamily="34" charset="0"/>
              <a:buChar char="•"/>
            </a:pPr>
            <a:endParaRPr lang="en-AU" dirty="0"/>
          </a:p>
          <a:p>
            <a:pPr marL="457200" indent="-457200">
              <a:lnSpc>
                <a:spcPct val="110000"/>
              </a:lnSpc>
              <a:spcBef>
                <a:spcPts val="400"/>
              </a:spcBef>
              <a:buFont typeface="Arial" panose="020B0604020202020204" pitchFamily="34" charset="0"/>
              <a:buChar char="•"/>
            </a:pPr>
            <a:r>
              <a:rPr lang="en-AU" dirty="0"/>
              <a:t>The sample was split in two randomly, with half (</a:t>
            </a:r>
            <a:r>
              <a:rPr lang="en-AU" i="1" dirty="0"/>
              <a:t>n</a:t>
            </a:r>
            <a:r>
              <a:rPr lang="en-AU" dirty="0"/>
              <a:t>=504) being used to conduct exploratory factor analysis, and the other half (</a:t>
            </a:r>
            <a:r>
              <a:rPr lang="en-AU" i="1" dirty="0"/>
              <a:t>n</a:t>
            </a:r>
            <a:r>
              <a:rPr lang="en-AU" dirty="0"/>
              <a:t>=503) to conduct confirmatory factor analysis </a:t>
            </a:r>
            <a:endParaRPr lang="en-AU" sz="2400" i="1" dirty="0">
              <a:latin typeface="Segoe UI Historic" panose="020B0502040204020203" pitchFamily="34" charset="0"/>
              <a:ea typeface="Segoe UI Historic" panose="020B0502040204020203" pitchFamily="34" charset="0"/>
              <a:cs typeface="Segoe UI Historic" panose="020B0502040204020203" pitchFamily="34" charset="0"/>
            </a:endParaRPr>
          </a:p>
          <a:p>
            <a:pPr>
              <a:lnSpc>
                <a:spcPct val="110000"/>
              </a:lnSpc>
              <a:spcBef>
                <a:spcPts val="400"/>
              </a:spcBef>
            </a:pPr>
            <a:endParaRPr lang="en-AU"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 name="Picture 1">
            <a:extLst>
              <a:ext uri="{FF2B5EF4-FFF2-40B4-BE49-F238E27FC236}">
                <a16:creationId xmlns:a16="http://schemas.microsoft.com/office/drawing/2014/main" id="{45A69617-F2C1-F571-0CF7-801C444880BE}"/>
              </a:ext>
            </a:extLst>
          </p:cNvPr>
          <p:cNvPicPr>
            <a:picLocks noChangeAspect="1"/>
          </p:cNvPicPr>
          <p:nvPr/>
        </p:nvPicPr>
        <p:blipFill>
          <a:blip r:embed="rId2"/>
          <a:stretch>
            <a:fillRect/>
          </a:stretch>
        </p:blipFill>
        <p:spPr>
          <a:xfrm>
            <a:off x="10044551" y="214688"/>
            <a:ext cx="1905793" cy="970443"/>
          </a:xfrm>
          <a:prstGeom prst="rect">
            <a:avLst/>
          </a:prstGeom>
        </p:spPr>
      </p:pic>
    </p:spTree>
    <p:extLst>
      <p:ext uri="{BB962C8B-B14F-4D97-AF65-F5344CB8AC3E}">
        <p14:creationId xmlns:p14="http://schemas.microsoft.com/office/powerpoint/2010/main" val="704161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8E437-BCDD-AA32-BB4C-848EB3AFA86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4DF1C23-EB92-D025-F36A-E221AB2E7984}"/>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11771C-1C1F-6DA0-E0F6-E722730A38D1}"/>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A1D8FCB-1F5A-9660-381D-A6D380F3EF68}"/>
              </a:ext>
            </a:extLst>
          </p:cNvPr>
          <p:cNvSpPr txBox="1"/>
          <p:nvPr/>
        </p:nvSpPr>
        <p:spPr>
          <a:xfrm>
            <a:off x="3729318" y="4150659"/>
            <a:ext cx="1488141" cy="923330"/>
          </a:xfrm>
          <a:prstGeom prst="rect">
            <a:avLst/>
          </a:prstGeom>
          <a:noFill/>
        </p:spPr>
        <p:txBody>
          <a:bodyPr wrap="square" rtlCol="0">
            <a:spAutoFit/>
          </a:bodyPr>
          <a:lstStyle/>
          <a:p>
            <a:r>
              <a:rPr lang="en-AU" dirty="0"/>
              <a:t>Example Qualtrics from survey</a:t>
            </a:r>
          </a:p>
        </p:txBody>
      </p:sp>
      <p:pic>
        <p:nvPicPr>
          <p:cNvPr id="5" name="Picture 4">
            <a:extLst>
              <a:ext uri="{FF2B5EF4-FFF2-40B4-BE49-F238E27FC236}">
                <a16:creationId xmlns:a16="http://schemas.microsoft.com/office/drawing/2014/main" id="{DBF6ECD0-3E5E-A0AC-C641-F5F9C16748F7}"/>
              </a:ext>
            </a:extLst>
          </p:cNvPr>
          <p:cNvPicPr>
            <a:picLocks noChangeAspect="1"/>
          </p:cNvPicPr>
          <p:nvPr/>
        </p:nvPicPr>
        <p:blipFill>
          <a:blip r:embed="rId2"/>
          <a:stretch>
            <a:fillRect/>
          </a:stretch>
        </p:blipFill>
        <p:spPr>
          <a:xfrm>
            <a:off x="624751" y="809509"/>
            <a:ext cx="7697274" cy="4839375"/>
          </a:xfrm>
          <a:prstGeom prst="rect">
            <a:avLst/>
          </a:prstGeom>
        </p:spPr>
      </p:pic>
      <p:pic>
        <p:nvPicPr>
          <p:cNvPr id="8" name="Picture 7">
            <a:extLst>
              <a:ext uri="{FF2B5EF4-FFF2-40B4-BE49-F238E27FC236}">
                <a16:creationId xmlns:a16="http://schemas.microsoft.com/office/drawing/2014/main" id="{7BAD112D-5D7E-4AF5-203C-F4ABB7377CDC}"/>
              </a:ext>
            </a:extLst>
          </p:cNvPr>
          <p:cNvPicPr>
            <a:picLocks noChangeAspect="1"/>
          </p:cNvPicPr>
          <p:nvPr/>
        </p:nvPicPr>
        <p:blipFill>
          <a:blip r:embed="rId3"/>
          <a:stretch>
            <a:fillRect/>
          </a:stretch>
        </p:blipFill>
        <p:spPr>
          <a:xfrm>
            <a:off x="8990646" y="361272"/>
            <a:ext cx="2648320" cy="5687219"/>
          </a:xfrm>
          <a:prstGeom prst="rect">
            <a:avLst/>
          </a:prstGeom>
        </p:spPr>
      </p:pic>
    </p:spTree>
    <p:extLst>
      <p:ext uri="{BB962C8B-B14F-4D97-AF65-F5344CB8AC3E}">
        <p14:creationId xmlns:p14="http://schemas.microsoft.com/office/powerpoint/2010/main" val="329467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D60F1-53D7-3417-D7EE-C014C6C8CCC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700185C-24C6-8712-E0FD-CAE4B2A5F5A6}"/>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DEBBD1-0490-34BD-3464-8FF48F373F80}"/>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EB2C248-BF70-B7CF-BB6A-7A5D42EDDDFD}"/>
              </a:ext>
            </a:extLst>
          </p:cNvPr>
          <p:cNvSpPr txBox="1"/>
          <p:nvPr/>
        </p:nvSpPr>
        <p:spPr>
          <a:xfrm>
            <a:off x="578224" y="425667"/>
            <a:ext cx="6327124" cy="584775"/>
          </a:xfrm>
          <a:prstGeom prst="rect">
            <a:avLst/>
          </a:prstGeom>
          <a:noFill/>
        </p:spPr>
        <p:txBody>
          <a:bodyPr wrap="square" rtlCol="0">
            <a:spAutoFit/>
          </a:bodyPr>
          <a:lstStyle/>
          <a:p>
            <a:r>
              <a:rPr lang="en-US" sz="3200" b="1" dirty="0">
                <a:latin typeface="Century Gothic" panose="020B0502020202020204" pitchFamily="34" charset="0"/>
              </a:rPr>
              <a:t>4. Exploratory Factor Analysis</a:t>
            </a:r>
          </a:p>
        </p:txBody>
      </p:sp>
      <p:sp>
        <p:nvSpPr>
          <p:cNvPr id="11" name="TextBox 10">
            <a:extLst>
              <a:ext uri="{FF2B5EF4-FFF2-40B4-BE49-F238E27FC236}">
                <a16:creationId xmlns:a16="http://schemas.microsoft.com/office/drawing/2014/main" id="{6603DFBE-6DCD-7427-51D2-397DAF043AF8}"/>
              </a:ext>
            </a:extLst>
          </p:cNvPr>
          <p:cNvSpPr txBox="1"/>
          <p:nvPr/>
        </p:nvSpPr>
        <p:spPr>
          <a:xfrm>
            <a:off x="578224" y="1180816"/>
            <a:ext cx="11253694" cy="4289059"/>
          </a:xfrm>
          <a:prstGeom prst="rect">
            <a:avLst/>
          </a:prstGeom>
          <a:noFill/>
        </p:spPr>
        <p:txBody>
          <a:bodyPr wrap="square" lIns="91440" tIns="45720" rIns="91440" bIns="45720" rtlCol="0" anchor="t">
            <a:spAutoFit/>
          </a:bodyPr>
          <a:lstStyle/>
          <a:p>
            <a:pPr marL="457200" indent="-457200">
              <a:lnSpc>
                <a:spcPct val="110000"/>
              </a:lnSpc>
              <a:spcBef>
                <a:spcPts val="400"/>
              </a:spcBef>
              <a:buFont typeface="Arial" panose="020B0604020202020204" pitchFamily="34" charset="0"/>
              <a:buChar char="•"/>
            </a:pPr>
            <a:r>
              <a:rPr lang="en-AU" dirty="0"/>
              <a:t>EFA Conducted in SPSS (</a:t>
            </a:r>
            <a:r>
              <a:rPr lang="en-AU" i="1" dirty="0"/>
              <a:t>n</a:t>
            </a:r>
            <a:r>
              <a:rPr lang="en-AU" dirty="0"/>
              <a:t>=504)</a:t>
            </a:r>
          </a:p>
          <a:p>
            <a:pPr marL="457200" indent="-457200">
              <a:lnSpc>
                <a:spcPct val="110000"/>
              </a:lnSpc>
              <a:spcBef>
                <a:spcPts val="400"/>
              </a:spcBef>
              <a:buFont typeface="Arial" panose="020B0604020202020204" pitchFamily="34" charset="0"/>
              <a:buChar char="•"/>
            </a:pPr>
            <a:endParaRPr lang="en-AU" dirty="0"/>
          </a:p>
          <a:p>
            <a:pPr marL="457200" indent="-457200">
              <a:lnSpc>
                <a:spcPct val="110000"/>
              </a:lnSpc>
              <a:spcBef>
                <a:spcPts val="400"/>
              </a:spcBef>
              <a:buFont typeface="Arial" panose="020B0604020202020204" pitchFamily="34" charset="0"/>
              <a:buChar char="•"/>
            </a:pPr>
            <a:r>
              <a:rPr lang="en-AU" dirty="0"/>
              <a:t>Negatively worded items were reverse-coded (NB. only changes valences of results / interpretation)</a:t>
            </a:r>
          </a:p>
          <a:p>
            <a:pPr marL="457200" indent="-457200">
              <a:lnSpc>
                <a:spcPct val="110000"/>
              </a:lnSpc>
              <a:spcBef>
                <a:spcPts val="400"/>
              </a:spcBef>
              <a:buFont typeface="Arial" panose="020B0604020202020204" pitchFamily="34" charset="0"/>
              <a:buChar char="•"/>
            </a:pPr>
            <a:endParaRPr lang="en-AU" dirty="0"/>
          </a:p>
          <a:p>
            <a:pPr marL="457200" indent="-457200">
              <a:lnSpc>
                <a:spcPct val="110000"/>
              </a:lnSpc>
              <a:spcBef>
                <a:spcPts val="400"/>
              </a:spcBef>
              <a:buFont typeface="Arial" panose="020B0604020202020204" pitchFamily="34" charset="0"/>
              <a:buChar char="•"/>
            </a:pPr>
            <a:r>
              <a:rPr lang="en-AU" dirty="0"/>
              <a:t>Iterative process; multiple rounds of analysis and item reduction/refinement</a:t>
            </a:r>
          </a:p>
          <a:p>
            <a:pPr marL="457200" indent="-457200">
              <a:lnSpc>
                <a:spcPct val="110000"/>
              </a:lnSpc>
              <a:spcBef>
                <a:spcPts val="400"/>
              </a:spcBef>
              <a:buFont typeface="Arial" panose="020B0604020202020204" pitchFamily="34" charset="0"/>
              <a:buChar char="•"/>
            </a:pPr>
            <a:endParaRPr lang="en-AU" dirty="0"/>
          </a:p>
          <a:p>
            <a:pPr marL="457200" indent="-457200">
              <a:lnSpc>
                <a:spcPct val="110000"/>
              </a:lnSpc>
              <a:spcBef>
                <a:spcPts val="400"/>
              </a:spcBef>
              <a:buFont typeface="Arial" panose="020B0604020202020204" pitchFamily="34" charset="0"/>
              <a:buChar char="•"/>
            </a:pPr>
            <a:r>
              <a:rPr lang="en-AU" dirty="0"/>
              <a:t>Maximum likelihood model; direct </a:t>
            </a:r>
            <a:r>
              <a:rPr lang="en-AU" dirty="0" err="1"/>
              <a:t>oblimin</a:t>
            </a:r>
            <a:r>
              <a:rPr lang="en-AU" dirty="0"/>
              <a:t> rotation</a:t>
            </a:r>
          </a:p>
          <a:p>
            <a:pPr>
              <a:lnSpc>
                <a:spcPct val="110000"/>
              </a:lnSpc>
              <a:spcBef>
                <a:spcPts val="400"/>
              </a:spcBef>
            </a:pPr>
            <a:endParaRPr lang="en-AU" dirty="0"/>
          </a:p>
          <a:p>
            <a:pPr marL="457200" indent="-457200">
              <a:lnSpc>
                <a:spcPct val="110000"/>
              </a:lnSpc>
              <a:spcBef>
                <a:spcPts val="400"/>
              </a:spcBef>
              <a:buFont typeface="Arial" panose="020B0604020202020204" pitchFamily="34" charset="0"/>
              <a:buChar char="•"/>
            </a:pPr>
            <a:r>
              <a:rPr lang="en-AU" dirty="0"/>
              <a:t>Two-dimensional structure of vaccination mandate attitudes was identified</a:t>
            </a:r>
          </a:p>
          <a:p>
            <a:pPr marL="457200" indent="-457200">
              <a:lnSpc>
                <a:spcPct val="110000"/>
              </a:lnSpc>
              <a:spcBef>
                <a:spcPts val="400"/>
              </a:spcBef>
              <a:buFont typeface="Arial" panose="020B0604020202020204" pitchFamily="34" charset="0"/>
              <a:buChar char="•"/>
            </a:pPr>
            <a:endParaRPr lang="en-AU" dirty="0"/>
          </a:p>
          <a:p>
            <a:pPr marL="457200" indent="-457200">
              <a:lnSpc>
                <a:spcPct val="110000"/>
              </a:lnSpc>
              <a:spcBef>
                <a:spcPts val="400"/>
              </a:spcBef>
              <a:buFont typeface="Arial" panose="020B0604020202020204" pitchFamily="34" charset="0"/>
              <a:buChar char="•"/>
            </a:pPr>
            <a:r>
              <a:rPr lang="en-AU" dirty="0"/>
              <a:t>Final (draft) version of the mandate attitudes scale was established and validated, containing 10 items.</a:t>
            </a:r>
            <a:endParaRPr lang="en-AU" sz="2400" i="1" dirty="0">
              <a:latin typeface="Segoe UI Historic" panose="020B0502040204020203" pitchFamily="34" charset="0"/>
              <a:ea typeface="Segoe UI Historic" panose="020B0502040204020203" pitchFamily="34" charset="0"/>
              <a:cs typeface="Segoe UI Historic" panose="020B0502040204020203" pitchFamily="34" charset="0"/>
            </a:endParaRPr>
          </a:p>
          <a:p>
            <a:pPr>
              <a:lnSpc>
                <a:spcPct val="110000"/>
              </a:lnSpc>
              <a:spcBef>
                <a:spcPts val="400"/>
              </a:spcBef>
            </a:pPr>
            <a:endParaRPr lang="en-AU"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 name="Picture 1">
            <a:extLst>
              <a:ext uri="{FF2B5EF4-FFF2-40B4-BE49-F238E27FC236}">
                <a16:creationId xmlns:a16="http://schemas.microsoft.com/office/drawing/2014/main" id="{EF548806-BDDF-DCBB-FEF6-BD92A4483C91}"/>
              </a:ext>
            </a:extLst>
          </p:cNvPr>
          <p:cNvPicPr>
            <a:picLocks noChangeAspect="1"/>
          </p:cNvPicPr>
          <p:nvPr/>
        </p:nvPicPr>
        <p:blipFill>
          <a:blip r:embed="rId2"/>
          <a:stretch>
            <a:fillRect/>
          </a:stretch>
        </p:blipFill>
        <p:spPr>
          <a:xfrm>
            <a:off x="10044551" y="214688"/>
            <a:ext cx="1905793" cy="970443"/>
          </a:xfrm>
          <a:prstGeom prst="rect">
            <a:avLst/>
          </a:prstGeom>
        </p:spPr>
      </p:pic>
    </p:spTree>
    <p:extLst>
      <p:ext uri="{BB962C8B-B14F-4D97-AF65-F5344CB8AC3E}">
        <p14:creationId xmlns:p14="http://schemas.microsoft.com/office/powerpoint/2010/main" val="1508364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BD8E02D-9A70-2A87-AD02-FF651BE4A15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B20A61F-F818-153F-5218-4AEEACCCFE07}"/>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CE7F17-5AF3-754A-015C-3F447AB9A027}"/>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C4DE5BA-2167-EB9E-8D32-A2BCCB35C0AB}"/>
              </a:ext>
            </a:extLst>
          </p:cNvPr>
          <p:cNvSpPr txBox="1"/>
          <p:nvPr/>
        </p:nvSpPr>
        <p:spPr>
          <a:xfrm>
            <a:off x="578224" y="425667"/>
            <a:ext cx="6327124" cy="1077218"/>
          </a:xfrm>
          <a:prstGeom prst="rect">
            <a:avLst/>
          </a:prstGeom>
          <a:noFill/>
        </p:spPr>
        <p:txBody>
          <a:bodyPr wrap="square" rtlCol="0">
            <a:spAutoFit/>
          </a:bodyPr>
          <a:lstStyle/>
          <a:p>
            <a:r>
              <a:rPr lang="en-US" sz="3200" b="1" dirty="0">
                <a:latin typeface="Century Gothic" panose="020B0502020202020204" pitchFamily="34" charset="0"/>
              </a:rPr>
              <a:t>4. Exploratory Factor Analysis – </a:t>
            </a:r>
          </a:p>
          <a:p>
            <a:r>
              <a:rPr lang="en-US" sz="3200" b="1" dirty="0">
                <a:latin typeface="Century Gothic" panose="020B0502020202020204" pitchFamily="34" charset="0"/>
              </a:rPr>
              <a:t>Item Reduction List Example</a:t>
            </a:r>
          </a:p>
        </p:txBody>
      </p:sp>
      <p:pic>
        <p:nvPicPr>
          <p:cNvPr id="2" name="Picture 1">
            <a:extLst>
              <a:ext uri="{FF2B5EF4-FFF2-40B4-BE49-F238E27FC236}">
                <a16:creationId xmlns:a16="http://schemas.microsoft.com/office/drawing/2014/main" id="{CF0668F4-7B60-FAD1-E425-307413F71774}"/>
              </a:ext>
            </a:extLst>
          </p:cNvPr>
          <p:cNvPicPr>
            <a:picLocks noChangeAspect="1"/>
          </p:cNvPicPr>
          <p:nvPr/>
        </p:nvPicPr>
        <p:blipFill>
          <a:blip r:embed="rId2"/>
          <a:stretch>
            <a:fillRect/>
          </a:stretch>
        </p:blipFill>
        <p:spPr>
          <a:xfrm>
            <a:off x="10044551" y="214688"/>
            <a:ext cx="1905793" cy="970443"/>
          </a:xfrm>
          <a:prstGeom prst="rect">
            <a:avLst/>
          </a:prstGeom>
        </p:spPr>
      </p:pic>
      <p:pic>
        <p:nvPicPr>
          <p:cNvPr id="4" name="Picture 3">
            <a:extLst>
              <a:ext uri="{FF2B5EF4-FFF2-40B4-BE49-F238E27FC236}">
                <a16:creationId xmlns:a16="http://schemas.microsoft.com/office/drawing/2014/main" id="{190590B8-FE75-F4D3-E667-20FEE966B432}"/>
              </a:ext>
            </a:extLst>
          </p:cNvPr>
          <p:cNvPicPr>
            <a:picLocks noChangeAspect="1"/>
          </p:cNvPicPr>
          <p:nvPr/>
        </p:nvPicPr>
        <p:blipFill>
          <a:blip r:embed="rId3"/>
          <a:stretch>
            <a:fillRect/>
          </a:stretch>
        </p:blipFill>
        <p:spPr>
          <a:xfrm>
            <a:off x="1023229" y="1806387"/>
            <a:ext cx="10145541" cy="4267796"/>
          </a:xfrm>
          <a:prstGeom prst="rect">
            <a:avLst/>
          </a:prstGeom>
        </p:spPr>
      </p:pic>
    </p:spTree>
    <p:extLst>
      <p:ext uri="{BB962C8B-B14F-4D97-AF65-F5344CB8AC3E}">
        <p14:creationId xmlns:p14="http://schemas.microsoft.com/office/powerpoint/2010/main" val="3107501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40B36D8-02F5-9D87-2C4C-BA1C92CED20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159F229-5EC9-EE1E-B3DA-BCA09CF7C917}"/>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5856DC7-A1F1-69F2-6EC5-EBD49788FBB7}"/>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EA969F-9BAC-5870-F0AD-8841C72408F7}"/>
              </a:ext>
            </a:extLst>
          </p:cNvPr>
          <p:cNvSpPr txBox="1"/>
          <p:nvPr/>
        </p:nvSpPr>
        <p:spPr>
          <a:xfrm>
            <a:off x="578223" y="425667"/>
            <a:ext cx="9180397" cy="1077218"/>
          </a:xfrm>
          <a:prstGeom prst="rect">
            <a:avLst/>
          </a:prstGeom>
          <a:noFill/>
        </p:spPr>
        <p:txBody>
          <a:bodyPr wrap="square" rtlCol="0">
            <a:spAutoFit/>
          </a:bodyPr>
          <a:lstStyle/>
          <a:p>
            <a:r>
              <a:rPr lang="en-US" sz="3200" b="1" dirty="0">
                <a:latin typeface="Century Gothic" panose="020B0502020202020204" pitchFamily="34" charset="0"/>
              </a:rPr>
              <a:t>4. Exploratory Factor Analysis – </a:t>
            </a:r>
          </a:p>
          <a:p>
            <a:r>
              <a:rPr lang="en-US" sz="3200" b="1" dirty="0">
                <a:latin typeface="Century Gothic" panose="020B0502020202020204" pitchFamily="34" charset="0"/>
              </a:rPr>
              <a:t>55 items (extracting eigenvalues &gt;1)</a:t>
            </a:r>
          </a:p>
        </p:txBody>
      </p:sp>
      <p:pic>
        <p:nvPicPr>
          <p:cNvPr id="2" name="Picture 1">
            <a:extLst>
              <a:ext uri="{FF2B5EF4-FFF2-40B4-BE49-F238E27FC236}">
                <a16:creationId xmlns:a16="http://schemas.microsoft.com/office/drawing/2014/main" id="{4D6DE4FD-55F6-2CA6-BA55-005EB83FA45C}"/>
              </a:ext>
            </a:extLst>
          </p:cNvPr>
          <p:cNvPicPr>
            <a:picLocks noChangeAspect="1"/>
          </p:cNvPicPr>
          <p:nvPr/>
        </p:nvPicPr>
        <p:blipFill>
          <a:blip r:embed="rId2"/>
          <a:stretch>
            <a:fillRect/>
          </a:stretch>
        </p:blipFill>
        <p:spPr>
          <a:xfrm>
            <a:off x="10044551" y="214688"/>
            <a:ext cx="1905793" cy="970443"/>
          </a:xfrm>
          <a:prstGeom prst="rect">
            <a:avLst/>
          </a:prstGeom>
        </p:spPr>
      </p:pic>
      <p:pic>
        <p:nvPicPr>
          <p:cNvPr id="3" name="Picture 2">
            <a:extLst>
              <a:ext uri="{FF2B5EF4-FFF2-40B4-BE49-F238E27FC236}">
                <a16:creationId xmlns:a16="http://schemas.microsoft.com/office/drawing/2014/main" id="{1FA30CF3-4299-2FDB-B0C5-12EFDEC238C5}"/>
              </a:ext>
            </a:extLst>
          </p:cNvPr>
          <p:cNvPicPr>
            <a:picLocks noChangeAspect="1"/>
          </p:cNvPicPr>
          <p:nvPr/>
        </p:nvPicPr>
        <p:blipFill>
          <a:blip r:embed="rId3"/>
          <a:srcRect b="66919"/>
          <a:stretch/>
        </p:blipFill>
        <p:spPr>
          <a:xfrm>
            <a:off x="2433379" y="1578934"/>
            <a:ext cx="6542816" cy="4023615"/>
          </a:xfrm>
          <a:prstGeom prst="rect">
            <a:avLst/>
          </a:prstGeom>
        </p:spPr>
      </p:pic>
      <p:sp>
        <p:nvSpPr>
          <p:cNvPr id="8" name="Rectangle 7">
            <a:extLst>
              <a:ext uri="{FF2B5EF4-FFF2-40B4-BE49-F238E27FC236}">
                <a16:creationId xmlns:a16="http://schemas.microsoft.com/office/drawing/2014/main" id="{254B6005-A176-D1D5-FB15-B712E680D52F}"/>
              </a:ext>
            </a:extLst>
          </p:cNvPr>
          <p:cNvSpPr/>
          <p:nvPr/>
        </p:nvSpPr>
        <p:spPr>
          <a:xfrm>
            <a:off x="3741786" y="2909344"/>
            <a:ext cx="740567" cy="10936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EEF523F1-A17A-E26E-2949-27560D5CD979}"/>
              </a:ext>
            </a:extLst>
          </p:cNvPr>
          <p:cNvSpPr/>
          <p:nvPr/>
        </p:nvSpPr>
        <p:spPr>
          <a:xfrm>
            <a:off x="6164781" y="2909344"/>
            <a:ext cx="740567" cy="10936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2362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D5F2B6C-FA9D-0F37-1FEB-152AFA64B9F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0340F74-F0EB-5E67-7F5B-415E0C4F710E}"/>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2F9D62-6BD6-909B-3C67-7AE0C149507F}"/>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7E49985-F782-537C-D7C7-37DD4E28EC14}"/>
              </a:ext>
            </a:extLst>
          </p:cNvPr>
          <p:cNvSpPr txBox="1"/>
          <p:nvPr/>
        </p:nvSpPr>
        <p:spPr>
          <a:xfrm>
            <a:off x="578224" y="425667"/>
            <a:ext cx="6327124" cy="1077218"/>
          </a:xfrm>
          <a:prstGeom prst="rect">
            <a:avLst/>
          </a:prstGeom>
          <a:noFill/>
        </p:spPr>
        <p:txBody>
          <a:bodyPr wrap="square" rtlCol="0">
            <a:spAutoFit/>
          </a:bodyPr>
          <a:lstStyle/>
          <a:p>
            <a:r>
              <a:rPr lang="en-US" sz="3200" b="1" dirty="0">
                <a:latin typeface="Century Gothic" panose="020B0502020202020204" pitchFamily="34" charset="0"/>
              </a:rPr>
              <a:t>4. Exploratory Factor Analysis – </a:t>
            </a:r>
          </a:p>
          <a:p>
            <a:r>
              <a:rPr lang="en-US" sz="3200" b="1" dirty="0">
                <a:latin typeface="Century Gothic" panose="020B0502020202020204" pitchFamily="34" charset="0"/>
              </a:rPr>
              <a:t>55 items</a:t>
            </a:r>
          </a:p>
        </p:txBody>
      </p:sp>
      <p:pic>
        <p:nvPicPr>
          <p:cNvPr id="2" name="Picture 1">
            <a:extLst>
              <a:ext uri="{FF2B5EF4-FFF2-40B4-BE49-F238E27FC236}">
                <a16:creationId xmlns:a16="http://schemas.microsoft.com/office/drawing/2014/main" id="{DDB1ABC8-F525-E2C0-B318-77F106517620}"/>
              </a:ext>
            </a:extLst>
          </p:cNvPr>
          <p:cNvPicPr>
            <a:picLocks noChangeAspect="1"/>
          </p:cNvPicPr>
          <p:nvPr/>
        </p:nvPicPr>
        <p:blipFill>
          <a:blip r:embed="rId2"/>
          <a:stretch>
            <a:fillRect/>
          </a:stretch>
        </p:blipFill>
        <p:spPr>
          <a:xfrm>
            <a:off x="10044551" y="214688"/>
            <a:ext cx="1905793" cy="970443"/>
          </a:xfrm>
          <a:prstGeom prst="rect">
            <a:avLst/>
          </a:prstGeom>
        </p:spPr>
      </p:pic>
      <p:pic>
        <p:nvPicPr>
          <p:cNvPr id="5" name="Picture 4">
            <a:extLst>
              <a:ext uri="{FF2B5EF4-FFF2-40B4-BE49-F238E27FC236}">
                <a16:creationId xmlns:a16="http://schemas.microsoft.com/office/drawing/2014/main" id="{F1C94D31-1B6E-F829-ED43-D8395E4A3838}"/>
              </a:ext>
            </a:extLst>
          </p:cNvPr>
          <p:cNvPicPr>
            <a:picLocks noChangeAspect="1"/>
          </p:cNvPicPr>
          <p:nvPr/>
        </p:nvPicPr>
        <p:blipFill>
          <a:blip r:embed="rId3"/>
          <a:stretch>
            <a:fillRect/>
          </a:stretch>
        </p:blipFill>
        <p:spPr>
          <a:xfrm>
            <a:off x="1674999" y="1544748"/>
            <a:ext cx="8124825" cy="4791075"/>
          </a:xfrm>
          <a:prstGeom prst="rect">
            <a:avLst/>
          </a:prstGeom>
        </p:spPr>
      </p:pic>
    </p:spTree>
    <p:extLst>
      <p:ext uri="{BB962C8B-B14F-4D97-AF65-F5344CB8AC3E}">
        <p14:creationId xmlns:p14="http://schemas.microsoft.com/office/powerpoint/2010/main" val="2793492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94CF852-6FDF-7D58-86CE-4BAC1D9783A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19D587B-EA62-C731-F836-A50B11EACBB1}"/>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86ED60-898B-AF78-BDEA-ABBB752F9667}"/>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D363D17-9809-2D68-8862-012063DA6E18}"/>
              </a:ext>
            </a:extLst>
          </p:cNvPr>
          <p:cNvSpPr txBox="1"/>
          <p:nvPr/>
        </p:nvSpPr>
        <p:spPr>
          <a:xfrm>
            <a:off x="578224" y="425667"/>
            <a:ext cx="6327124" cy="1077218"/>
          </a:xfrm>
          <a:prstGeom prst="rect">
            <a:avLst/>
          </a:prstGeom>
          <a:noFill/>
        </p:spPr>
        <p:txBody>
          <a:bodyPr wrap="square" rtlCol="0">
            <a:spAutoFit/>
          </a:bodyPr>
          <a:lstStyle/>
          <a:p>
            <a:r>
              <a:rPr lang="en-US" sz="3200" b="1" dirty="0">
                <a:latin typeface="Century Gothic" panose="020B0502020202020204" pitchFamily="34" charset="0"/>
              </a:rPr>
              <a:t>4. Exploratory Factor Analysis – </a:t>
            </a:r>
          </a:p>
          <a:p>
            <a:r>
              <a:rPr lang="en-US" sz="3200" b="1" dirty="0">
                <a:latin typeface="Century Gothic" panose="020B0502020202020204" pitchFamily="34" charset="0"/>
              </a:rPr>
              <a:t>55 items, 2 factor solution</a:t>
            </a:r>
          </a:p>
        </p:txBody>
      </p:sp>
      <p:pic>
        <p:nvPicPr>
          <p:cNvPr id="2" name="Picture 1">
            <a:extLst>
              <a:ext uri="{FF2B5EF4-FFF2-40B4-BE49-F238E27FC236}">
                <a16:creationId xmlns:a16="http://schemas.microsoft.com/office/drawing/2014/main" id="{2602F06D-FD3F-6982-4DB5-FF53BC61DAAE}"/>
              </a:ext>
            </a:extLst>
          </p:cNvPr>
          <p:cNvPicPr>
            <a:picLocks noChangeAspect="1"/>
          </p:cNvPicPr>
          <p:nvPr/>
        </p:nvPicPr>
        <p:blipFill>
          <a:blip r:embed="rId2"/>
          <a:stretch>
            <a:fillRect/>
          </a:stretch>
        </p:blipFill>
        <p:spPr>
          <a:xfrm>
            <a:off x="10044551" y="214688"/>
            <a:ext cx="1905793" cy="970443"/>
          </a:xfrm>
          <a:prstGeom prst="rect">
            <a:avLst/>
          </a:prstGeom>
        </p:spPr>
      </p:pic>
      <p:pic>
        <p:nvPicPr>
          <p:cNvPr id="10" name="Picture 9">
            <a:extLst>
              <a:ext uri="{FF2B5EF4-FFF2-40B4-BE49-F238E27FC236}">
                <a16:creationId xmlns:a16="http://schemas.microsoft.com/office/drawing/2014/main" id="{5F90B694-E290-4D88-D949-342CBD96697B}"/>
              </a:ext>
            </a:extLst>
          </p:cNvPr>
          <p:cNvPicPr>
            <a:picLocks noChangeAspect="1"/>
          </p:cNvPicPr>
          <p:nvPr/>
        </p:nvPicPr>
        <p:blipFill>
          <a:blip r:embed="rId3"/>
          <a:srcRect l="-196" r="4772" b="16993"/>
          <a:stretch/>
        </p:blipFill>
        <p:spPr>
          <a:xfrm>
            <a:off x="2859743" y="1405915"/>
            <a:ext cx="5827058" cy="5068742"/>
          </a:xfrm>
          <a:prstGeom prst="rect">
            <a:avLst/>
          </a:prstGeom>
        </p:spPr>
      </p:pic>
    </p:spTree>
    <p:extLst>
      <p:ext uri="{BB962C8B-B14F-4D97-AF65-F5344CB8AC3E}">
        <p14:creationId xmlns:p14="http://schemas.microsoft.com/office/powerpoint/2010/main" val="354661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569D6EE-392C-1600-A204-2BF47679821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F8C20E9-7EA1-8176-2EA7-B2CC06797E81}"/>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6F46C0A-0CEF-4F2D-97E2-2B8D38BDDC10}"/>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B8837F5-1DD2-2E04-D9B2-A80BE5106CAB}"/>
              </a:ext>
            </a:extLst>
          </p:cNvPr>
          <p:cNvSpPr txBox="1"/>
          <p:nvPr/>
        </p:nvSpPr>
        <p:spPr>
          <a:xfrm>
            <a:off x="578224" y="425667"/>
            <a:ext cx="6327124" cy="1077218"/>
          </a:xfrm>
          <a:prstGeom prst="rect">
            <a:avLst/>
          </a:prstGeom>
          <a:noFill/>
        </p:spPr>
        <p:txBody>
          <a:bodyPr wrap="square" rtlCol="0">
            <a:spAutoFit/>
          </a:bodyPr>
          <a:lstStyle/>
          <a:p>
            <a:r>
              <a:rPr lang="en-US" sz="3200" b="1" dirty="0">
                <a:latin typeface="Century Gothic" panose="020B0502020202020204" pitchFamily="34" charset="0"/>
              </a:rPr>
              <a:t>4. Exploratory Factor Analysis – </a:t>
            </a:r>
          </a:p>
          <a:p>
            <a:r>
              <a:rPr lang="en-US" sz="3200" b="1" dirty="0">
                <a:latin typeface="Century Gothic" panose="020B0502020202020204" pitchFamily="34" charset="0"/>
              </a:rPr>
              <a:t>55 items, 2 factor solution</a:t>
            </a:r>
          </a:p>
        </p:txBody>
      </p:sp>
      <p:pic>
        <p:nvPicPr>
          <p:cNvPr id="2" name="Picture 1">
            <a:extLst>
              <a:ext uri="{FF2B5EF4-FFF2-40B4-BE49-F238E27FC236}">
                <a16:creationId xmlns:a16="http://schemas.microsoft.com/office/drawing/2014/main" id="{E08027A3-E437-4801-A657-07FE574132E9}"/>
              </a:ext>
            </a:extLst>
          </p:cNvPr>
          <p:cNvPicPr>
            <a:picLocks noChangeAspect="1"/>
          </p:cNvPicPr>
          <p:nvPr/>
        </p:nvPicPr>
        <p:blipFill>
          <a:blip r:embed="rId2"/>
          <a:stretch>
            <a:fillRect/>
          </a:stretch>
        </p:blipFill>
        <p:spPr>
          <a:xfrm>
            <a:off x="10044551" y="214688"/>
            <a:ext cx="1905793" cy="970443"/>
          </a:xfrm>
          <a:prstGeom prst="rect">
            <a:avLst/>
          </a:prstGeom>
        </p:spPr>
      </p:pic>
      <p:pic>
        <p:nvPicPr>
          <p:cNvPr id="10" name="Picture 9">
            <a:extLst>
              <a:ext uri="{FF2B5EF4-FFF2-40B4-BE49-F238E27FC236}">
                <a16:creationId xmlns:a16="http://schemas.microsoft.com/office/drawing/2014/main" id="{FFD8CC08-F8CB-9111-311F-0756FA210DBE}"/>
              </a:ext>
            </a:extLst>
          </p:cNvPr>
          <p:cNvPicPr>
            <a:picLocks noChangeAspect="1"/>
          </p:cNvPicPr>
          <p:nvPr/>
        </p:nvPicPr>
        <p:blipFill>
          <a:blip r:embed="rId3"/>
          <a:srcRect l="-196" r="4772" b="16993"/>
          <a:stretch/>
        </p:blipFill>
        <p:spPr>
          <a:xfrm>
            <a:off x="2859743" y="1405915"/>
            <a:ext cx="5827058" cy="5068742"/>
          </a:xfrm>
          <a:prstGeom prst="rect">
            <a:avLst/>
          </a:prstGeom>
        </p:spPr>
      </p:pic>
      <p:sp>
        <p:nvSpPr>
          <p:cNvPr id="11" name="Oval 10">
            <a:extLst>
              <a:ext uri="{FF2B5EF4-FFF2-40B4-BE49-F238E27FC236}">
                <a16:creationId xmlns:a16="http://schemas.microsoft.com/office/drawing/2014/main" id="{90165FC1-3B2E-2194-6CBF-145CD5B4BCF9}"/>
              </a:ext>
            </a:extLst>
          </p:cNvPr>
          <p:cNvSpPr/>
          <p:nvPr/>
        </p:nvSpPr>
        <p:spPr>
          <a:xfrm>
            <a:off x="5163671" y="2796988"/>
            <a:ext cx="537882" cy="475130"/>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Arrow Connector 12">
            <a:extLst>
              <a:ext uri="{FF2B5EF4-FFF2-40B4-BE49-F238E27FC236}">
                <a16:creationId xmlns:a16="http://schemas.microsoft.com/office/drawing/2014/main" id="{009AEB4E-0941-2E30-E2AF-A1828178DD29}"/>
              </a:ext>
            </a:extLst>
          </p:cNvPr>
          <p:cNvCxnSpPr>
            <a:cxnSpLocks/>
            <a:endCxn id="11" idx="2"/>
          </p:cNvCxnSpPr>
          <p:nvPr/>
        </p:nvCxnSpPr>
        <p:spPr>
          <a:xfrm>
            <a:off x="2133600" y="2796988"/>
            <a:ext cx="3030071" cy="2375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3067E41C-0ED7-37E6-95BA-E7D928DA7E0D}"/>
              </a:ext>
            </a:extLst>
          </p:cNvPr>
          <p:cNvSpPr/>
          <p:nvPr/>
        </p:nvSpPr>
        <p:spPr>
          <a:xfrm>
            <a:off x="5082989" y="3630707"/>
            <a:ext cx="537882" cy="475130"/>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a:extLst>
              <a:ext uri="{FF2B5EF4-FFF2-40B4-BE49-F238E27FC236}">
                <a16:creationId xmlns:a16="http://schemas.microsoft.com/office/drawing/2014/main" id="{1E51FEAC-E885-2C52-B30D-7D212D2430A7}"/>
              </a:ext>
            </a:extLst>
          </p:cNvPr>
          <p:cNvSpPr/>
          <p:nvPr/>
        </p:nvSpPr>
        <p:spPr>
          <a:xfrm>
            <a:off x="5773272" y="2915770"/>
            <a:ext cx="430306" cy="380104"/>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Shape 17">
            <a:extLst>
              <a:ext uri="{FF2B5EF4-FFF2-40B4-BE49-F238E27FC236}">
                <a16:creationId xmlns:a16="http://schemas.microsoft.com/office/drawing/2014/main" id="{D55EC08B-CEA1-FC70-6F5F-DDB0298AEA99}"/>
              </a:ext>
            </a:extLst>
          </p:cNvPr>
          <p:cNvSpPr/>
          <p:nvPr/>
        </p:nvSpPr>
        <p:spPr>
          <a:xfrm>
            <a:off x="6140824" y="2958353"/>
            <a:ext cx="654423" cy="645459"/>
          </a:xfrm>
          <a:custGeom>
            <a:avLst/>
            <a:gdLst>
              <a:gd name="connsiteX0" fmla="*/ 206188 w 654423"/>
              <a:gd name="connsiteY0" fmla="*/ 645459 h 645459"/>
              <a:gd name="connsiteX1" fmla="*/ 161364 w 654423"/>
              <a:gd name="connsiteY1" fmla="*/ 618565 h 645459"/>
              <a:gd name="connsiteX2" fmla="*/ 107576 w 654423"/>
              <a:gd name="connsiteY2" fmla="*/ 582706 h 645459"/>
              <a:gd name="connsiteX3" fmla="*/ 53788 w 654423"/>
              <a:gd name="connsiteY3" fmla="*/ 564776 h 645459"/>
              <a:gd name="connsiteX4" fmla="*/ 8964 w 654423"/>
              <a:gd name="connsiteY4" fmla="*/ 528918 h 645459"/>
              <a:gd name="connsiteX5" fmla="*/ 0 w 654423"/>
              <a:gd name="connsiteY5" fmla="*/ 502023 h 645459"/>
              <a:gd name="connsiteX6" fmla="*/ 62752 w 654423"/>
              <a:gd name="connsiteY6" fmla="*/ 358588 h 645459"/>
              <a:gd name="connsiteX7" fmla="*/ 179294 w 654423"/>
              <a:gd name="connsiteY7" fmla="*/ 286871 h 645459"/>
              <a:gd name="connsiteX8" fmla="*/ 224117 w 654423"/>
              <a:gd name="connsiteY8" fmla="*/ 251012 h 645459"/>
              <a:gd name="connsiteX9" fmla="*/ 295835 w 654423"/>
              <a:gd name="connsiteY9" fmla="*/ 170329 h 645459"/>
              <a:gd name="connsiteX10" fmla="*/ 304800 w 654423"/>
              <a:gd name="connsiteY10" fmla="*/ 143435 h 645459"/>
              <a:gd name="connsiteX11" fmla="*/ 313764 w 654423"/>
              <a:gd name="connsiteY11" fmla="*/ 98612 h 645459"/>
              <a:gd name="connsiteX12" fmla="*/ 331694 w 654423"/>
              <a:gd name="connsiteY12" fmla="*/ 80682 h 645459"/>
              <a:gd name="connsiteX13" fmla="*/ 376517 w 654423"/>
              <a:gd name="connsiteY13" fmla="*/ 26894 h 645459"/>
              <a:gd name="connsiteX14" fmla="*/ 394447 w 654423"/>
              <a:gd name="connsiteY14" fmla="*/ 8965 h 645459"/>
              <a:gd name="connsiteX15" fmla="*/ 457200 w 654423"/>
              <a:gd name="connsiteY15" fmla="*/ 0 h 645459"/>
              <a:gd name="connsiteX16" fmla="*/ 484094 w 654423"/>
              <a:gd name="connsiteY16" fmla="*/ 17929 h 645459"/>
              <a:gd name="connsiteX17" fmla="*/ 519952 w 654423"/>
              <a:gd name="connsiteY17" fmla="*/ 35859 h 645459"/>
              <a:gd name="connsiteX18" fmla="*/ 555811 w 654423"/>
              <a:gd name="connsiteY18" fmla="*/ 71718 h 645459"/>
              <a:gd name="connsiteX19" fmla="*/ 564776 w 654423"/>
              <a:gd name="connsiteY19" fmla="*/ 98612 h 645459"/>
              <a:gd name="connsiteX20" fmla="*/ 591670 w 654423"/>
              <a:gd name="connsiteY20" fmla="*/ 107576 h 645459"/>
              <a:gd name="connsiteX21" fmla="*/ 609600 w 654423"/>
              <a:gd name="connsiteY21" fmla="*/ 125506 h 645459"/>
              <a:gd name="connsiteX22" fmla="*/ 654423 w 654423"/>
              <a:gd name="connsiteY22" fmla="*/ 197223 h 645459"/>
              <a:gd name="connsiteX23" fmla="*/ 627529 w 654423"/>
              <a:gd name="connsiteY23" fmla="*/ 277906 h 645459"/>
              <a:gd name="connsiteX24" fmla="*/ 537882 w 654423"/>
              <a:gd name="connsiteY24" fmla="*/ 349623 h 645459"/>
              <a:gd name="connsiteX25" fmla="*/ 457200 w 654423"/>
              <a:gd name="connsiteY25" fmla="*/ 412376 h 645459"/>
              <a:gd name="connsiteX26" fmla="*/ 340658 w 654423"/>
              <a:gd name="connsiteY26" fmla="*/ 475129 h 645459"/>
              <a:gd name="connsiteX27" fmla="*/ 313764 w 654423"/>
              <a:gd name="connsiteY27" fmla="*/ 502023 h 645459"/>
              <a:gd name="connsiteX28" fmla="*/ 268941 w 654423"/>
              <a:gd name="connsiteY28" fmla="*/ 555812 h 645459"/>
              <a:gd name="connsiteX29" fmla="*/ 259976 w 654423"/>
              <a:gd name="connsiteY29" fmla="*/ 582706 h 645459"/>
              <a:gd name="connsiteX30" fmla="*/ 206188 w 654423"/>
              <a:gd name="connsiteY30" fmla="*/ 645459 h 64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4423" h="645459">
                <a:moveTo>
                  <a:pt x="206188" y="645459"/>
                </a:moveTo>
                <a:cubicBezTo>
                  <a:pt x="191247" y="636494"/>
                  <a:pt x="176064" y="627920"/>
                  <a:pt x="161364" y="618565"/>
                </a:cubicBezTo>
                <a:cubicBezTo>
                  <a:pt x="143184" y="606996"/>
                  <a:pt x="126849" y="592343"/>
                  <a:pt x="107576" y="582706"/>
                </a:cubicBezTo>
                <a:cubicBezTo>
                  <a:pt x="90672" y="574254"/>
                  <a:pt x="71717" y="570753"/>
                  <a:pt x="53788" y="564776"/>
                </a:cubicBezTo>
                <a:cubicBezTo>
                  <a:pt x="38847" y="552823"/>
                  <a:pt x="21416" y="543446"/>
                  <a:pt x="8964" y="528918"/>
                </a:cubicBezTo>
                <a:cubicBezTo>
                  <a:pt x="2814" y="521743"/>
                  <a:pt x="0" y="511473"/>
                  <a:pt x="0" y="502023"/>
                </a:cubicBezTo>
                <a:cubicBezTo>
                  <a:pt x="0" y="447953"/>
                  <a:pt x="10225" y="390912"/>
                  <a:pt x="62752" y="358588"/>
                </a:cubicBezTo>
                <a:cubicBezTo>
                  <a:pt x="101599" y="334682"/>
                  <a:pt x="147041" y="319126"/>
                  <a:pt x="179294" y="286871"/>
                </a:cubicBezTo>
                <a:cubicBezTo>
                  <a:pt x="249180" y="216981"/>
                  <a:pt x="133671" y="330152"/>
                  <a:pt x="224117" y="251012"/>
                </a:cubicBezTo>
                <a:cubicBezTo>
                  <a:pt x="264400" y="215764"/>
                  <a:pt x="266944" y="208850"/>
                  <a:pt x="295835" y="170329"/>
                </a:cubicBezTo>
                <a:cubicBezTo>
                  <a:pt x="298823" y="161364"/>
                  <a:pt x="302508" y="152602"/>
                  <a:pt x="304800" y="143435"/>
                </a:cubicBezTo>
                <a:cubicBezTo>
                  <a:pt x="308495" y="128653"/>
                  <a:pt x="307762" y="112617"/>
                  <a:pt x="313764" y="98612"/>
                </a:cubicBezTo>
                <a:cubicBezTo>
                  <a:pt x="317094" y="90843"/>
                  <a:pt x="325717" y="86659"/>
                  <a:pt x="331694" y="80682"/>
                </a:cubicBezTo>
                <a:cubicBezTo>
                  <a:pt x="359679" y="24710"/>
                  <a:pt x="334281" y="60682"/>
                  <a:pt x="376517" y="26894"/>
                </a:cubicBezTo>
                <a:cubicBezTo>
                  <a:pt x="383117" y="21614"/>
                  <a:pt x="386429" y="11638"/>
                  <a:pt x="394447" y="8965"/>
                </a:cubicBezTo>
                <a:cubicBezTo>
                  <a:pt x="414493" y="2283"/>
                  <a:pt x="436282" y="2988"/>
                  <a:pt x="457200" y="0"/>
                </a:cubicBezTo>
                <a:cubicBezTo>
                  <a:pt x="466165" y="5976"/>
                  <a:pt x="474739" y="12583"/>
                  <a:pt x="484094" y="17929"/>
                </a:cubicBezTo>
                <a:cubicBezTo>
                  <a:pt x="495697" y="24559"/>
                  <a:pt x="510503" y="26409"/>
                  <a:pt x="519952" y="35859"/>
                </a:cubicBezTo>
                <a:cubicBezTo>
                  <a:pt x="567762" y="83670"/>
                  <a:pt x="484095" y="47812"/>
                  <a:pt x="555811" y="71718"/>
                </a:cubicBezTo>
                <a:cubicBezTo>
                  <a:pt x="558799" y="80683"/>
                  <a:pt x="558094" y="91930"/>
                  <a:pt x="564776" y="98612"/>
                </a:cubicBezTo>
                <a:cubicBezTo>
                  <a:pt x="571458" y="105294"/>
                  <a:pt x="583567" y="102714"/>
                  <a:pt x="591670" y="107576"/>
                </a:cubicBezTo>
                <a:cubicBezTo>
                  <a:pt x="598918" y="111925"/>
                  <a:pt x="604189" y="119013"/>
                  <a:pt x="609600" y="125506"/>
                </a:cubicBezTo>
                <a:cubicBezTo>
                  <a:pt x="638693" y="160418"/>
                  <a:pt x="635017" y="158410"/>
                  <a:pt x="654423" y="197223"/>
                </a:cubicBezTo>
                <a:cubicBezTo>
                  <a:pt x="645458" y="224117"/>
                  <a:pt x="642114" y="253597"/>
                  <a:pt x="627529" y="277906"/>
                </a:cubicBezTo>
                <a:cubicBezTo>
                  <a:pt x="600427" y="323076"/>
                  <a:pt x="577375" y="329877"/>
                  <a:pt x="537882" y="349623"/>
                </a:cubicBezTo>
                <a:cubicBezTo>
                  <a:pt x="514676" y="372830"/>
                  <a:pt x="489371" y="401652"/>
                  <a:pt x="457200" y="412376"/>
                </a:cubicBezTo>
                <a:cubicBezTo>
                  <a:pt x="413149" y="427060"/>
                  <a:pt x="379758" y="436029"/>
                  <a:pt x="340658" y="475129"/>
                </a:cubicBezTo>
                <a:cubicBezTo>
                  <a:pt x="331693" y="484094"/>
                  <a:pt x="322015" y="492397"/>
                  <a:pt x="313764" y="502023"/>
                </a:cubicBezTo>
                <a:cubicBezTo>
                  <a:pt x="249823" y="576621"/>
                  <a:pt x="315523" y="509227"/>
                  <a:pt x="268941" y="555812"/>
                </a:cubicBezTo>
                <a:cubicBezTo>
                  <a:pt x="265953" y="564777"/>
                  <a:pt x="265778" y="575247"/>
                  <a:pt x="259976" y="582706"/>
                </a:cubicBezTo>
                <a:lnTo>
                  <a:pt x="206188" y="645459"/>
                </a:lnTo>
                <a:close/>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Shape 18">
            <a:extLst>
              <a:ext uri="{FF2B5EF4-FFF2-40B4-BE49-F238E27FC236}">
                <a16:creationId xmlns:a16="http://schemas.microsoft.com/office/drawing/2014/main" id="{2A9C1222-1FCF-892E-D6EA-DCCB7C86FC74}"/>
              </a:ext>
            </a:extLst>
          </p:cNvPr>
          <p:cNvSpPr/>
          <p:nvPr/>
        </p:nvSpPr>
        <p:spPr>
          <a:xfrm>
            <a:off x="6185126" y="2635624"/>
            <a:ext cx="394968" cy="468193"/>
          </a:xfrm>
          <a:custGeom>
            <a:avLst/>
            <a:gdLst>
              <a:gd name="connsiteX0" fmla="*/ 233603 w 394968"/>
              <a:gd name="connsiteY0" fmla="*/ 466164 h 468193"/>
              <a:gd name="connsiteX1" fmla="*/ 72239 w 394968"/>
              <a:gd name="connsiteY1" fmla="*/ 448235 h 468193"/>
              <a:gd name="connsiteX2" fmla="*/ 54309 w 394968"/>
              <a:gd name="connsiteY2" fmla="*/ 430305 h 468193"/>
              <a:gd name="connsiteX3" fmla="*/ 18450 w 394968"/>
              <a:gd name="connsiteY3" fmla="*/ 376517 h 468193"/>
              <a:gd name="connsiteX4" fmla="*/ 521 w 394968"/>
              <a:gd name="connsiteY4" fmla="*/ 313764 h 468193"/>
              <a:gd name="connsiteX5" fmla="*/ 27415 w 394968"/>
              <a:gd name="connsiteY5" fmla="*/ 206188 h 468193"/>
              <a:gd name="connsiteX6" fmla="*/ 63274 w 394968"/>
              <a:gd name="connsiteY6" fmla="*/ 134470 h 468193"/>
              <a:gd name="connsiteX7" fmla="*/ 81203 w 394968"/>
              <a:gd name="connsiteY7" fmla="*/ 107576 h 468193"/>
              <a:gd name="connsiteX8" fmla="*/ 126027 w 394968"/>
              <a:gd name="connsiteY8" fmla="*/ 80682 h 468193"/>
              <a:gd name="connsiteX9" fmla="*/ 161886 w 394968"/>
              <a:gd name="connsiteY9" fmla="*/ 53788 h 468193"/>
              <a:gd name="connsiteX10" fmla="*/ 179815 w 394968"/>
              <a:gd name="connsiteY10" fmla="*/ 35858 h 468193"/>
              <a:gd name="connsiteX11" fmla="*/ 278427 w 394968"/>
              <a:gd name="connsiteY11" fmla="*/ 0 h 468193"/>
              <a:gd name="connsiteX12" fmla="*/ 314286 w 394968"/>
              <a:gd name="connsiteY12" fmla="*/ 8964 h 468193"/>
              <a:gd name="connsiteX13" fmla="*/ 359109 w 394968"/>
              <a:gd name="connsiteY13" fmla="*/ 71717 h 468193"/>
              <a:gd name="connsiteX14" fmla="*/ 386003 w 394968"/>
              <a:gd name="connsiteY14" fmla="*/ 89647 h 468193"/>
              <a:gd name="connsiteX15" fmla="*/ 394968 w 394968"/>
              <a:gd name="connsiteY15" fmla="*/ 116541 h 468193"/>
              <a:gd name="connsiteX16" fmla="*/ 377039 w 394968"/>
              <a:gd name="connsiteY16" fmla="*/ 197223 h 468193"/>
              <a:gd name="connsiteX17" fmla="*/ 350145 w 394968"/>
              <a:gd name="connsiteY17" fmla="*/ 286870 h 468193"/>
              <a:gd name="connsiteX18" fmla="*/ 332215 w 394968"/>
              <a:gd name="connsiteY18" fmla="*/ 304800 h 468193"/>
              <a:gd name="connsiteX19" fmla="*/ 314286 w 394968"/>
              <a:gd name="connsiteY19" fmla="*/ 358588 h 468193"/>
              <a:gd name="connsiteX20" fmla="*/ 278427 w 394968"/>
              <a:gd name="connsiteY20" fmla="*/ 403411 h 468193"/>
              <a:gd name="connsiteX21" fmla="*/ 233603 w 394968"/>
              <a:gd name="connsiteY21" fmla="*/ 466164 h 46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4968" h="468193">
                <a:moveTo>
                  <a:pt x="233603" y="466164"/>
                </a:moveTo>
                <a:cubicBezTo>
                  <a:pt x="199238" y="473635"/>
                  <a:pt x="125307" y="458849"/>
                  <a:pt x="72239" y="448235"/>
                </a:cubicBezTo>
                <a:cubicBezTo>
                  <a:pt x="63951" y="446577"/>
                  <a:pt x="59380" y="437067"/>
                  <a:pt x="54309" y="430305"/>
                </a:cubicBezTo>
                <a:cubicBezTo>
                  <a:pt x="41380" y="413066"/>
                  <a:pt x="18450" y="376517"/>
                  <a:pt x="18450" y="376517"/>
                </a:cubicBezTo>
                <a:cubicBezTo>
                  <a:pt x="12474" y="355599"/>
                  <a:pt x="2071" y="335463"/>
                  <a:pt x="521" y="313764"/>
                </a:cubicBezTo>
                <a:cubicBezTo>
                  <a:pt x="-3119" y="262801"/>
                  <a:pt x="12971" y="249519"/>
                  <a:pt x="27415" y="206188"/>
                </a:cubicBezTo>
                <a:cubicBezTo>
                  <a:pt x="49049" y="141285"/>
                  <a:pt x="18018" y="197829"/>
                  <a:pt x="63274" y="134470"/>
                </a:cubicBezTo>
                <a:cubicBezTo>
                  <a:pt x="69536" y="125703"/>
                  <a:pt x="73023" y="114588"/>
                  <a:pt x="81203" y="107576"/>
                </a:cubicBezTo>
                <a:cubicBezTo>
                  <a:pt x="94433" y="96236"/>
                  <a:pt x="111529" y="90347"/>
                  <a:pt x="126027" y="80682"/>
                </a:cubicBezTo>
                <a:cubicBezTo>
                  <a:pt x="138459" y="72394"/>
                  <a:pt x="150408" y="63353"/>
                  <a:pt x="161886" y="53788"/>
                </a:cubicBezTo>
                <a:cubicBezTo>
                  <a:pt x="168379" y="48377"/>
                  <a:pt x="172427" y="39963"/>
                  <a:pt x="179815" y="35858"/>
                </a:cubicBezTo>
                <a:cubicBezTo>
                  <a:pt x="223108" y="11806"/>
                  <a:pt x="237156" y="10317"/>
                  <a:pt x="278427" y="0"/>
                </a:cubicBezTo>
                <a:cubicBezTo>
                  <a:pt x="290380" y="2988"/>
                  <a:pt x="303266" y="3454"/>
                  <a:pt x="314286" y="8964"/>
                </a:cubicBezTo>
                <a:cubicBezTo>
                  <a:pt x="333212" y="18427"/>
                  <a:pt x="351210" y="62502"/>
                  <a:pt x="359109" y="71717"/>
                </a:cubicBezTo>
                <a:cubicBezTo>
                  <a:pt x="366121" y="79897"/>
                  <a:pt x="377038" y="83670"/>
                  <a:pt x="386003" y="89647"/>
                </a:cubicBezTo>
                <a:cubicBezTo>
                  <a:pt x="388991" y="98612"/>
                  <a:pt x="394968" y="107091"/>
                  <a:pt x="394968" y="116541"/>
                </a:cubicBezTo>
                <a:cubicBezTo>
                  <a:pt x="394968" y="156979"/>
                  <a:pt x="386282" y="164871"/>
                  <a:pt x="377039" y="197223"/>
                </a:cubicBezTo>
                <a:cubicBezTo>
                  <a:pt x="372164" y="214285"/>
                  <a:pt x="358665" y="278350"/>
                  <a:pt x="350145" y="286870"/>
                </a:cubicBezTo>
                <a:lnTo>
                  <a:pt x="332215" y="304800"/>
                </a:lnTo>
                <a:cubicBezTo>
                  <a:pt x="326239" y="322729"/>
                  <a:pt x="327650" y="345225"/>
                  <a:pt x="314286" y="358588"/>
                </a:cubicBezTo>
                <a:cubicBezTo>
                  <a:pt x="271003" y="401869"/>
                  <a:pt x="323651" y="346878"/>
                  <a:pt x="278427" y="403411"/>
                </a:cubicBezTo>
                <a:cubicBezTo>
                  <a:pt x="278416" y="403424"/>
                  <a:pt x="267968" y="458693"/>
                  <a:pt x="233603" y="466164"/>
                </a:cubicBezTo>
                <a:close/>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Shape 19">
            <a:extLst>
              <a:ext uri="{FF2B5EF4-FFF2-40B4-BE49-F238E27FC236}">
                <a16:creationId xmlns:a16="http://schemas.microsoft.com/office/drawing/2014/main" id="{15886515-DA0B-FBEB-EB8E-A60F7375BD61}"/>
              </a:ext>
            </a:extLst>
          </p:cNvPr>
          <p:cNvSpPr/>
          <p:nvPr/>
        </p:nvSpPr>
        <p:spPr>
          <a:xfrm>
            <a:off x="6651812" y="2716306"/>
            <a:ext cx="995082" cy="564776"/>
          </a:xfrm>
          <a:custGeom>
            <a:avLst/>
            <a:gdLst>
              <a:gd name="connsiteX0" fmla="*/ 71717 w 995082"/>
              <a:gd name="connsiteY0" fmla="*/ 143435 h 564776"/>
              <a:gd name="connsiteX1" fmla="*/ 26894 w 995082"/>
              <a:gd name="connsiteY1" fmla="*/ 125506 h 564776"/>
              <a:gd name="connsiteX2" fmla="*/ 0 w 995082"/>
              <a:gd name="connsiteY2" fmla="*/ 71718 h 564776"/>
              <a:gd name="connsiteX3" fmla="*/ 8964 w 995082"/>
              <a:gd name="connsiteY3" fmla="*/ 26894 h 564776"/>
              <a:gd name="connsiteX4" fmla="*/ 152400 w 995082"/>
              <a:gd name="connsiteY4" fmla="*/ 0 h 564776"/>
              <a:gd name="connsiteX5" fmla="*/ 286870 w 995082"/>
              <a:gd name="connsiteY5" fmla="*/ 17929 h 564776"/>
              <a:gd name="connsiteX6" fmla="*/ 331694 w 995082"/>
              <a:gd name="connsiteY6" fmla="*/ 26894 h 564776"/>
              <a:gd name="connsiteX7" fmla="*/ 403412 w 995082"/>
              <a:gd name="connsiteY7" fmla="*/ 53788 h 564776"/>
              <a:gd name="connsiteX8" fmla="*/ 430306 w 995082"/>
              <a:gd name="connsiteY8" fmla="*/ 80682 h 564776"/>
              <a:gd name="connsiteX9" fmla="*/ 510988 w 995082"/>
              <a:gd name="connsiteY9" fmla="*/ 116541 h 564776"/>
              <a:gd name="connsiteX10" fmla="*/ 582706 w 995082"/>
              <a:gd name="connsiteY10" fmla="*/ 152400 h 564776"/>
              <a:gd name="connsiteX11" fmla="*/ 645459 w 995082"/>
              <a:gd name="connsiteY11" fmla="*/ 170329 h 564776"/>
              <a:gd name="connsiteX12" fmla="*/ 708212 w 995082"/>
              <a:gd name="connsiteY12" fmla="*/ 197223 h 564776"/>
              <a:gd name="connsiteX13" fmla="*/ 762000 w 995082"/>
              <a:gd name="connsiteY13" fmla="*/ 215153 h 564776"/>
              <a:gd name="connsiteX14" fmla="*/ 842682 w 995082"/>
              <a:gd name="connsiteY14" fmla="*/ 242047 h 564776"/>
              <a:gd name="connsiteX15" fmla="*/ 905435 w 995082"/>
              <a:gd name="connsiteY15" fmla="*/ 286870 h 564776"/>
              <a:gd name="connsiteX16" fmla="*/ 950259 w 995082"/>
              <a:gd name="connsiteY16" fmla="*/ 313765 h 564776"/>
              <a:gd name="connsiteX17" fmla="*/ 995082 w 995082"/>
              <a:gd name="connsiteY17" fmla="*/ 376518 h 564776"/>
              <a:gd name="connsiteX18" fmla="*/ 986117 w 995082"/>
              <a:gd name="connsiteY18" fmla="*/ 484094 h 564776"/>
              <a:gd name="connsiteX19" fmla="*/ 914400 w 995082"/>
              <a:gd name="connsiteY19" fmla="*/ 519953 h 564776"/>
              <a:gd name="connsiteX20" fmla="*/ 887506 w 995082"/>
              <a:gd name="connsiteY20" fmla="*/ 537882 h 564776"/>
              <a:gd name="connsiteX21" fmla="*/ 851647 w 995082"/>
              <a:gd name="connsiteY21" fmla="*/ 546847 h 564776"/>
              <a:gd name="connsiteX22" fmla="*/ 717176 w 995082"/>
              <a:gd name="connsiteY22" fmla="*/ 564776 h 564776"/>
              <a:gd name="connsiteX23" fmla="*/ 591670 w 995082"/>
              <a:gd name="connsiteY23" fmla="*/ 555812 h 564776"/>
              <a:gd name="connsiteX24" fmla="*/ 564776 w 995082"/>
              <a:gd name="connsiteY24" fmla="*/ 546847 h 564776"/>
              <a:gd name="connsiteX25" fmla="*/ 475129 w 995082"/>
              <a:gd name="connsiteY25" fmla="*/ 475129 h 564776"/>
              <a:gd name="connsiteX26" fmla="*/ 421341 w 995082"/>
              <a:gd name="connsiteY26" fmla="*/ 430306 h 564776"/>
              <a:gd name="connsiteX27" fmla="*/ 394447 w 995082"/>
              <a:gd name="connsiteY27" fmla="*/ 421341 h 564776"/>
              <a:gd name="connsiteX28" fmla="*/ 358588 w 995082"/>
              <a:gd name="connsiteY28" fmla="*/ 385482 h 564776"/>
              <a:gd name="connsiteX29" fmla="*/ 286870 w 995082"/>
              <a:gd name="connsiteY29" fmla="*/ 340659 h 564776"/>
              <a:gd name="connsiteX30" fmla="*/ 242047 w 995082"/>
              <a:gd name="connsiteY30" fmla="*/ 304800 h 564776"/>
              <a:gd name="connsiteX31" fmla="*/ 206188 w 995082"/>
              <a:gd name="connsiteY31" fmla="*/ 259976 h 564776"/>
              <a:gd name="connsiteX32" fmla="*/ 179294 w 995082"/>
              <a:gd name="connsiteY32" fmla="*/ 242047 h 564776"/>
              <a:gd name="connsiteX33" fmla="*/ 152400 w 995082"/>
              <a:gd name="connsiteY33" fmla="*/ 215153 h 564776"/>
              <a:gd name="connsiteX34" fmla="*/ 98612 w 995082"/>
              <a:gd name="connsiteY34" fmla="*/ 170329 h 564776"/>
              <a:gd name="connsiteX35" fmla="*/ 71717 w 995082"/>
              <a:gd name="connsiteY35" fmla="*/ 143435 h 5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5082" h="564776">
                <a:moveTo>
                  <a:pt x="71717" y="143435"/>
                </a:moveTo>
                <a:cubicBezTo>
                  <a:pt x="59764" y="135964"/>
                  <a:pt x="39989" y="134859"/>
                  <a:pt x="26894" y="125506"/>
                </a:cubicBezTo>
                <a:cubicBezTo>
                  <a:pt x="11686" y="114643"/>
                  <a:pt x="5386" y="87878"/>
                  <a:pt x="0" y="71718"/>
                </a:cubicBezTo>
                <a:cubicBezTo>
                  <a:pt x="2988" y="56777"/>
                  <a:pt x="-3063" y="36249"/>
                  <a:pt x="8964" y="26894"/>
                </a:cubicBezTo>
                <a:cubicBezTo>
                  <a:pt x="27171" y="12733"/>
                  <a:pt x="131399" y="2625"/>
                  <a:pt x="152400" y="0"/>
                </a:cubicBezTo>
                <a:lnTo>
                  <a:pt x="286870" y="17929"/>
                </a:lnTo>
                <a:cubicBezTo>
                  <a:pt x="301939" y="20189"/>
                  <a:pt x="317427" y="21544"/>
                  <a:pt x="331694" y="26894"/>
                </a:cubicBezTo>
                <a:cubicBezTo>
                  <a:pt x="437221" y="66466"/>
                  <a:pt x="254747" y="24054"/>
                  <a:pt x="403412" y="53788"/>
                </a:cubicBezTo>
                <a:cubicBezTo>
                  <a:pt x="412377" y="62753"/>
                  <a:pt x="419990" y="73313"/>
                  <a:pt x="430306" y="80682"/>
                </a:cubicBezTo>
                <a:cubicBezTo>
                  <a:pt x="449531" y="94415"/>
                  <a:pt x="491117" y="107370"/>
                  <a:pt x="510988" y="116541"/>
                </a:cubicBezTo>
                <a:cubicBezTo>
                  <a:pt x="535256" y="127741"/>
                  <a:pt x="556776" y="145917"/>
                  <a:pt x="582706" y="152400"/>
                </a:cubicBezTo>
                <a:cubicBezTo>
                  <a:pt x="605362" y="158064"/>
                  <a:pt x="624033" y="161759"/>
                  <a:pt x="645459" y="170329"/>
                </a:cubicBezTo>
                <a:cubicBezTo>
                  <a:pt x="666589" y="178781"/>
                  <a:pt x="686971" y="189053"/>
                  <a:pt x="708212" y="197223"/>
                </a:cubicBezTo>
                <a:cubicBezTo>
                  <a:pt x="725852" y="204008"/>
                  <a:pt x="744453" y="208134"/>
                  <a:pt x="762000" y="215153"/>
                </a:cubicBezTo>
                <a:cubicBezTo>
                  <a:pt x="836228" y="244844"/>
                  <a:pt x="756546" y="224819"/>
                  <a:pt x="842682" y="242047"/>
                </a:cubicBezTo>
                <a:cubicBezTo>
                  <a:pt x="863600" y="256988"/>
                  <a:pt x="884047" y="272611"/>
                  <a:pt x="905435" y="286870"/>
                </a:cubicBezTo>
                <a:cubicBezTo>
                  <a:pt x="919933" y="296535"/>
                  <a:pt x="937146" y="302291"/>
                  <a:pt x="950259" y="313765"/>
                </a:cubicBezTo>
                <a:cubicBezTo>
                  <a:pt x="959159" y="321553"/>
                  <a:pt x="986503" y="363649"/>
                  <a:pt x="995082" y="376518"/>
                </a:cubicBezTo>
                <a:cubicBezTo>
                  <a:pt x="992094" y="412377"/>
                  <a:pt x="999481" y="450685"/>
                  <a:pt x="986117" y="484094"/>
                </a:cubicBezTo>
                <a:cubicBezTo>
                  <a:pt x="976799" y="507390"/>
                  <a:pt x="934174" y="510066"/>
                  <a:pt x="914400" y="519953"/>
                </a:cubicBezTo>
                <a:cubicBezTo>
                  <a:pt x="904763" y="524771"/>
                  <a:pt x="897409" y="533638"/>
                  <a:pt x="887506" y="537882"/>
                </a:cubicBezTo>
                <a:cubicBezTo>
                  <a:pt x="876181" y="542735"/>
                  <a:pt x="863494" y="543462"/>
                  <a:pt x="851647" y="546847"/>
                </a:cubicBezTo>
                <a:cubicBezTo>
                  <a:pt x="776256" y="568388"/>
                  <a:pt x="888851" y="550471"/>
                  <a:pt x="717176" y="564776"/>
                </a:cubicBezTo>
                <a:cubicBezTo>
                  <a:pt x="675341" y="561788"/>
                  <a:pt x="633325" y="560712"/>
                  <a:pt x="591670" y="555812"/>
                </a:cubicBezTo>
                <a:cubicBezTo>
                  <a:pt x="582285" y="554708"/>
                  <a:pt x="572981" y="551535"/>
                  <a:pt x="564776" y="546847"/>
                </a:cubicBezTo>
                <a:cubicBezTo>
                  <a:pt x="548228" y="537391"/>
                  <a:pt x="481065" y="480405"/>
                  <a:pt x="475129" y="475129"/>
                </a:cubicBezTo>
                <a:cubicBezTo>
                  <a:pt x="449637" y="452470"/>
                  <a:pt x="451118" y="445194"/>
                  <a:pt x="421341" y="430306"/>
                </a:cubicBezTo>
                <a:cubicBezTo>
                  <a:pt x="412889" y="426080"/>
                  <a:pt x="403412" y="424329"/>
                  <a:pt x="394447" y="421341"/>
                </a:cubicBezTo>
                <a:cubicBezTo>
                  <a:pt x="382494" y="409388"/>
                  <a:pt x="372923" y="394441"/>
                  <a:pt x="358588" y="385482"/>
                </a:cubicBezTo>
                <a:cubicBezTo>
                  <a:pt x="334682" y="370541"/>
                  <a:pt x="306803" y="360594"/>
                  <a:pt x="286870" y="340659"/>
                </a:cubicBezTo>
                <a:cubicBezTo>
                  <a:pt x="243584" y="297371"/>
                  <a:pt x="298586" y="350031"/>
                  <a:pt x="242047" y="304800"/>
                </a:cubicBezTo>
                <a:cubicBezTo>
                  <a:pt x="197687" y="269312"/>
                  <a:pt x="252784" y="306572"/>
                  <a:pt x="206188" y="259976"/>
                </a:cubicBezTo>
                <a:cubicBezTo>
                  <a:pt x="198570" y="252358"/>
                  <a:pt x="187571" y="248944"/>
                  <a:pt x="179294" y="242047"/>
                </a:cubicBezTo>
                <a:cubicBezTo>
                  <a:pt x="169554" y="233931"/>
                  <a:pt x="162026" y="223404"/>
                  <a:pt x="152400" y="215153"/>
                </a:cubicBezTo>
                <a:cubicBezTo>
                  <a:pt x="77827" y="151233"/>
                  <a:pt x="145181" y="216901"/>
                  <a:pt x="98612" y="170329"/>
                </a:cubicBezTo>
                <a:cubicBezTo>
                  <a:pt x="87534" y="137096"/>
                  <a:pt x="83670" y="150906"/>
                  <a:pt x="71717" y="143435"/>
                </a:cubicBezTo>
                <a:close/>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CFD6AC70-752F-1C84-D0DE-C0A1C0C04D93}"/>
              </a:ext>
            </a:extLst>
          </p:cNvPr>
          <p:cNvSpPr/>
          <p:nvPr/>
        </p:nvSpPr>
        <p:spPr>
          <a:xfrm>
            <a:off x="7485533" y="3576919"/>
            <a:ext cx="143435" cy="219635"/>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Shape 22">
            <a:extLst>
              <a:ext uri="{FF2B5EF4-FFF2-40B4-BE49-F238E27FC236}">
                <a16:creationId xmlns:a16="http://schemas.microsoft.com/office/drawing/2014/main" id="{B14AA8D6-334F-DDC3-9E29-2F0D486B59A0}"/>
              </a:ext>
            </a:extLst>
          </p:cNvPr>
          <p:cNvSpPr/>
          <p:nvPr/>
        </p:nvSpPr>
        <p:spPr>
          <a:xfrm>
            <a:off x="7207372" y="4292408"/>
            <a:ext cx="378793" cy="238319"/>
          </a:xfrm>
          <a:custGeom>
            <a:avLst/>
            <a:gdLst>
              <a:gd name="connsiteX0" fmla="*/ 125757 w 378793"/>
              <a:gd name="connsiteY0" fmla="*/ 234768 h 238319"/>
              <a:gd name="connsiteX1" fmla="*/ 9216 w 378793"/>
              <a:gd name="connsiteY1" fmla="*/ 189945 h 238319"/>
              <a:gd name="connsiteX2" fmla="*/ 252 w 378793"/>
              <a:gd name="connsiteY2" fmla="*/ 154086 h 238319"/>
              <a:gd name="connsiteX3" fmla="*/ 18181 w 378793"/>
              <a:gd name="connsiteY3" fmla="*/ 127192 h 238319"/>
              <a:gd name="connsiteX4" fmla="*/ 45075 w 378793"/>
              <a:gd name="connsiteY4" fmla="*/ 91333 h 238319"/>
              <a:gd name="connsiteX5" fmla="*/ 107828 w 378793"/>
              <a:gd name="connsiteY5" fmla="*/ 82368 h 238319"/>
              <a:gd name="connsiteX6" fmla="*/ 215404 w 378793"/>
              <a:gd name="connsiteY6" fmla="*/ 64439 h 238319"/>
              <a:gd name="connsiteX7" fmla="*/ 260228 w 378793"/>
              <a:gd name="connsiteY7" fmla="*/ 1686 h 238319"/>
              <a:gd name="connsiteX8" fmla="*/ 322981 w 378793"/>
              <a:gd name="connsiteY8" fmla="*/ 10651 h 238319"/>
              <a:gd name="connsiteX9" fmla="*/ 376769 w 378793"/>
              <a:gd name="connsiteY9" fmla="*/ 37545 h 238319"/>
              <a:gd name="connsiteX10" fmla="*/ 367804 w 378793"/>
              <a:gd name="connsiteY10" fmla="*/ 100298 h 238319"/>
              <a:gd name="connsiteX11" fmla="*/ 331946 w 378793"/>
              <a:gd name="connsiteY11" fmla="*/ 118227 h 238319"/>
              <a:gd name="connsiteX12" fmla="*/ 287122 w 378793"/>
              <a:gd name="connsiteY12" fmla="*/ 163051 h 238319"/>
              <a:gd name="connsiteX13" fmla="*/ 269193 w 378793"/>
              <a:gd name="connsiteY13" fmla="*/ 189945 h 238319"/>
              <a:gd name="connsiteX14" fmla="*/ 161616 w 378793"/>
              <a:gd name="connsiteY14" fmla="*/ 234768 h 238319"/>
              <a:gd name="connsiteX15" fmla="*/ 125757 w 378793"/>
              <a:gd name="connsiteY15" fmla="*/ 234768 h 23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8793" h="238319">
                <a:moveTo>
                  <a:pt x="125757" y="234768"/>
                </a:moveTo>
                <a:cubicBezTo>
                  <a:pt x="100357" y="227298"/>
                  <a:pt x="57658" y="238387"/>
                  <a:pt x="9216" y="189945"/>
                </a:cubicBezTo>
                <a:cubicBezTo>
                  <a:pt x="6228" y="177992"/>
                  <a:pt x="-1490" y="166283"/>
                  <a:pt x="252" y="154086"/>
                </a:cubicBezTo>
                <a:cubicBezTo>
                  <a:pt x="1776" y="143420"/>
                  <a:pt x="11919" y="135959"/>
                  <a:pt x="18181" y="127192"/>
                </a:cubicBezTo>
                <a:cubicBezTo>
                  <a:pt x="26865" y="115034"/>
                  <a:pt x="31711" y="98015"/>
                  <a:pt x="45075" y="91333"/>
                </a:cubicBezTo>
                <a:cubicBezTo>
                  <a:pt x="63974" y="81883"/>
                  <a:pt x="86957" y="85663"/>
                  <a:pt x="107828" y="82368"/>
                </a:cubicBezTo>
                <a:lnTo>
                  <a:pt x="215404" y="64439"/>
                </a:lnTo>
                <a:cubicBezTo>
                  <a:pt x="220907" y="56185"/>
                  <a:pt x="255597" y="3075"/>
                  <a:pt x="260228" y="1686"/>
                </a:cubicBezTo>
                <a:cubicBezTo>
                  <a:pt x="280467" y="-4386"/>
                  <a:pt x="302063" y="7663"/>
                  <a:pt x="322981" y="10651"/>
                </a:cubicBezTo>
                <a:cubicBezTo>
                  <a:pt x="332051" y="13674"/>
                  <a:pt x="373989" y="25034"/>
                  <a:pt x="376769" y="37545"/>
                </a:cubicBezTo>
                <a:cubicBezTo>
                  <a:pt x="381353" y="58172"/>
                  <a:pt x="378066" y="81827"/>
                  <a:pt x="367804" y="100298"/>
                </a:cubicBezTo>
                <a:cubicBezTo>
                  <a:pt x="361314" y="111980"/>
                  <a:pt x="343899" y="112251"/>
                  <a:pt x="331946" y="118227"/>
                </a:cubicBezTo>
                <a:cubicBezTo>
                  <a:pt x="284130" y="189948"/>
                  <a:pt x="346890" y="103282"/>
                  <a:pt x="287122" y="163051"/>
                </a:cubicBezTo>
                <a:cubicBezTo>
                  <a:pt x="279504" y="170670"/>
                  <a:pt x="277301" y="182850"/>
                  <a:pt x="269193" y="189945"/>
                </a:cubicBezTo>
                <a:cubicBezTo>
                  <a:pt x="225544" y="228137"/>
                  <a:pt x="215349" y="228798"/>
                  <a:pt x="161616" y="234768"/>
                </a:cubicBezTo>
                <a:cubicBezTo>
                  <a:pt x="152706" y="235758"/>
                  <a:pt x="151157" y="242238"/>
                  <a:pt x="125757" y="234768"/>
                </a:cubicBezTo>
                <a:close/>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Shape 23">
            <a:extLst>
              <a:ext uri="{FF2B5EF4-FFF2-40B4-BE49-F238E27FC236}">
                <a16:creationId xmlns:a16="http://schemas.microsoft.com/office/drawing/2014/main" id="{202E9403-8ACF-C751-D99B-690B3DE15C0F}"/>
              </a:ext>
            </a:extLst>
          </p:cNvPr>
          <p:cNvSpPr/>
          <p:nvPr/>
        </p:nvSpPr>
        <p:spPr>
          <a:xfrm>
            <a:off x="7807885" y="3567953"/>
            <a:ext cx="502397" cy="484094"/>
          </a:xfrm>
          <a:custGeom>
            <a:avLst/>
            <a:gdLst>
              <a:gd name="connsiteX0" fmla="*/ 90021 w 502397"/>
              <a:gd name="connsiteY0" fmla="*/ 448235 h 484094"/>
              <a:gd name="connsiteX1" fmla="*/ 9339 w 502397"/>
              <a:gd name="connsiteY1" fmla="*/ 430306 h 484094"/>
              <a:gd name="connsiteX2" fmla="*/ 374 w 502397"/>
              <a:gd name="connsiteY2" fmla="*/ 394447 h 484094"/>
              <a:gd name="connsiteX3" fmla="*/ 27268 w 502397"/>
              <a:gd name="connsiteY3" fmla="*/ 242047 h 484094"/>
              <a:gd name="connsiteX4" fmla="*/ 45197 w 502397"/>
              <a:gd name="connsiteY4" fmla="*/ 206188 h 484094"/>
              <a:gd name="connsiteX5" fmla="*/ 72091 w 502397"/>
              <a:gd name="connsiteY5" fmla="*/ 188259 h 484094"/>
              <a:gd name="connsiteX6" fmla="*/ 125880 w 502397"/>
              <a:gd name="connsiteY6" fmla="*/ 152400 h 484094"/>
              <a:gd name="connsiteX7" fmla="*/ 134844 w 502397"/>
              <a:gd name="connsiteY7" fmla="*/ 125506 h 484094"/>
              <a:gd name="connsiteX8" fmla="*/ 152774 w 502397"/>
              <a:gd name="connsiteY8" fmla="*/ 89647 h 484094"/>
              <a:gd name="connsiteX9" fmla="*/ 134844 w 502397"/>
              <a:gd name="connsiteY9" fmla="*/ 62753 h 484094"/>
              <a:gd name="connsiteX10" fmla="*/ 143809 w 502397"/>
              <a:gd name="connsiteY10" fmla="*/ 17929 h 484094"/>
              <a:gd name="connsiteX11" fmla="*/ 197597 w 502397"/>
              <a:gd name="connsiteY11" fmla="*/ 0 h 484094"/>
              <a:gd name="connsiteX12" fmla="*/ 233456 w 502397"/>
              <a:gd name="connsiteY12" fmla="*/ 8965 h 484094"/>
              <a:gd name="connsiteX13" fmla="*/ 269315 w 502397"/>
              <a:gd name="connsiteY13" fmla="*/ 62753 h 484094"/>
              <a:gd name="connsiteX14" fmla="*/ 278280 w 502397"/>
              <a:gd name="connsiteY14" fmla="*/ 98612 h 484094"/>
              <a:gd name="connsiteX15" fmla="*/ 305174 w 502397"/>
              <a:gd name="connsiteY15" fmla="*/ 125506 h 484094"/>
              <a:gd name="connsiteX16" fmla="*/ 314139 w 502397"/>
              <a:gd name="connsiteY16" fmla="*/ 152400 h 484094"/>
              <a:gd name="connsiteX17" fmla="*/ 403786 w 502397"/>
              <a:gd name="connsiteY17" fmla="*/ 224118 h 484094"/>
              <a:gd name="connsiteX18" fmla="*/ 439644 w 502397"/>
              <a:gd name="connsiteY18" fmla="*/ 233082 h 484094"/>
              <a:gd name="connsiteX19" fmla="*/ 466539 w 502397"/>
              <a:gd name="connsiteY19" fmla="*/ 268941 h 484094"/>
              <a:gd name="connsiteX20" fmla="*/ 475503 w 502397"/>
              <a:gd name="connsiteY20" fmla="*/ 295835 h 484094"/>
              <a:gd name="connsiteX21" fmla="*/ 502397 w 502397"/>
              <a:gd name="connsiteY21" fmla="*/ 322729 h 484094"/>
              <a:gd name="connsiteX22" fmla="*/ 484468 w 502397"/>
              <a:gd name="connsiteY22" fmla="*/ 367553 h 484094"/>
              <a:gd name="connsiteX23" fmla="*/ 421715 w 502397"/>
              <a:gd name="connsiteY23" fmla="*/ 403412 h 484094"/>
              <a:gd name="connsiteX24" fmla="*/ 332068 w 502397"/>
              <a:gd name="connsiteY24" fmla="*/ 421341 h 484094"/>
              <a:gd name="connsiteX25" fmla="*/ 287244 w 502397"/>
              <a:gd name="connsiteY25" fmla="*/ 448235 h 484094"/>
              <a:gd name="connsiteX26" fmla="*/ 260350 w 502397"/>
              <a:gd name="connsiteY26" fmla="*/ 466165 h 484094"/>
              <a:gd name="connsiteX27" fmla="*/ 215527 w 502397"/>
              <a:gd name="connsiteY27" fmla="*/ 484094 h 484094"/>
              <a:gd name="connsiteX28" fmla="*/ 161739 w 502397"/>
              <a:gd name="connsiteY28" fmla="*/ 475129 h 484094"/>
              <a:gd name="connsiteX29" fmla="*/ 90021 w 502397"/>
              <a:gd name="connsiteY29" fmla="*/ 448235 h 48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2397" h="484094">
                <a:moveTo>
                  <a:pt x="90021" y="448235"/>
                </a:moveTo>
                <a:cubicBezTo>
                  <a:pt x="64621" y="440765"/>
                  <a:pt x="32963" y="444480"/>
                  <a:pt x="9339" y="430306"/>
                </a:cubicBezTo>
                <a:cubicBezTo>
                  <a:pt x="-1226" y="423967"/>
                  <a:pt x="-309" y="406749"/>
                  <a:pt x="374" y="394447"/>
                </a:cubicBezTo>
                <a:cubicBezTo>
                  <a:pt x="1864" y="367623"/>
                  <a:pt x="8913" y="284875"/>
                  <a:pt x="27268" y="242047"/>
                </a:cubicBezTo>
                <a:cubicBezTo>
                  <a:pt x="32532" y="229764"/>
                  <a:pt x="36642" y="216454"/>
                  <a:pt x="45197" y="206188"/>
                </a:cubicBezTo>
                <a:cubicBezTo>
                  <a:pt x="52094" y="197911"/>
                  <a:pt x="63678" y="194990"/>
                  <a:pt x="72091" y="188259"/>
                </a:cubicBezTo>
                <a:cubicBezTo>
                  <a:pt x="117724" y="151753"/>
                  <a:pt x="53602" y="188538"/>
                  <a:pt x="125880" y="152400"/>
                </a:cubicBezTo>
                <a:cubicBezTo>
                  <a:pt x="128868" y="143435"/>
                  <a:pt x="131122" y="134191"/>
                  <a:pt x="134844" y="125506"/>
                </a:cubicBezTo>
                <a:cubicBezTo>
                  <a:pt x="140108" y="113223"/>
                  <a:pt x="152774" y="103011"/>
                  <a:pt x="152774" y="89647"/>
                </a:cubicBezTo>
                <a:cubicBezTo>
                  <a:pt x="152774" y="78873"/>
                  <a:pt x="140821" y="71718"/>
                  <a:pt x="134844" y="62753"/>
                </a:cubicBezTo>
                <a:cubicBezTo>
                  <a:pt x="137832" y="47812"/>
                  <a:pt x="133035" y="28703"/>
                  <a:pt x="143809" y="17929"/>
                </a:cubicBezTo>
                <a:cubicBezTo>
                  <a:pt x="157173" y="4565"/>
                  <a:pt x="197597" y="0"/>
                  <a:pt x="197597" y="0"/>
                </a:cubicBezTo>
                <a:cubicBezTo>
                  <a:pt x="209550" y="2988"/>
                  <a:pt x="222436" y="3455"/>
                  <a:pt x="233456" y="8965"/>
                </a:cubicBezTo>
                <a:cubicBezTo>
                  <a:pt x="250294" y="17384"/>
                  <a:pt x="264275" y="49312"/>
                  <a:pt x="269315" y="62753"/>
                </a:cubicBezTo>
                <a:cubicBezTo>
                  <a:pt x="273641" y="74289"/>
                  <a:pt x="272167" y="87914"/>
                  <a:pt x="278280" y="98612"/>
                </a:cubicBezTo>
                <a:cubicBezTo>
                  <a:pt x="284570" y="109620"/>
                  <a:pt x="296209" y="116541"/>
                  <a:pt x="305174" y="125506"/>
                </a:cubicBezTo>
                <a:cubicBezTo>
                  <a:pt x="308162" y="134471"/>
                  <a:pt x="308236" y="145021"/>
                  <a:pt x="314139" y="152400"/>
                </a:cubicBezTo>
                <a:cubicBezTo>
                  <a:pt x="357075" y="206071"/>
                  <a:pt x="357292" y="210834"/>
                  <a:pt x="403786" y="224118"/>
                </a:cubicBezTo>
                <a:cubicBezTo>
                  <a:pt x="415632" y="227503"/>
                  <a:pt x="427691" y="230094"/>
                  <a:pt x="439644" y="233082"/>
                </a:cubicBezTo>
                <a:cubicBezTo>
                  <a:pt x="448609" y="245035"/>
                  <a:pt x="459126" y="255968"/>
                  <a:pt x="466539" y="268941"/>
                </a:cubicBezTo>
                <a:cubicBezTo>
                  <a:pt x="471227" y="277145"/>
                  <a:pt x="470261" y="287972"/>
                  <a:pt x="475503" y="295835"/>
                </a:cubicBezTo>
                <a:cubicBezTo>
                  <a:pt x="482535" y="306384"/>
                  <a:pt x="493432" y="313764"/>
                  <a:pt x="502397" y="322729"/>
                </a:cubicBezTo>
                <a:cubicBezTo>
                  <a:pt x="496421" y="337670"/>
                  <a:pt x="492997" y="353907"/>
                  <a:pt x="484468" y="367553"/>
                </a:cubicBezTo>
                <a:cubicBezTo>
                  <a:pt x="463771" y="400669"/>
                  <a:pt x="455384" y="393793"/>
                  <a:pt x="421715" y="403412"/>
                </a:cubicBezTo>
                <a:cubicBezTo>
                  <a:pt x="359133" y="421292"/>
                  <a:pt x="439153" y="406043"/>
                  <a:pt x="332068" y="421341"/>
                </a:cubicBezTo>
                <a:cubicBezTo>
                  <a:pt x="297048" y="456363"/>
                  <a:pt x="333796" y="424960"/>
                  <a:pt x="287244" y="448235"/>
                </a:cubicBezTo>
                <a:cubicBezTo>
                  <a:pt x="277607" y="453053"/>
                  <a:pt x="269987" y="461347"/>
                  <a:pt x="260350" y="466165"/>
                </a:cubicBezTo>
                <a:cubicBezTo>
                  <a:pt x="245957" y="473362"/>
                  <a:pt x="230468" y="478118"/>
                  <a:pt x="215527" y="484094"/>
                </a:cubicBezTo>
                <a:cubicBezTo>
                  <a:pt x="197598" y="481106"/>
                  <a:pt x="179373" y="479537"/>
                  <a:pt x="161739" y="475129"/>
                </a:cubicBezTo>
                <a:cubicBezTo>
                  <a:pt x="121649" y="465107"/>
                  <a:pt x="115421" y="455705"/>
                  <a:pt x="90021" y="448235"/>
                </a:cubicBezTo>
                <a:close/>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6" name="Straight Arrow Connector 25">
            <a:extLst>
              <a:ext uri="{FF2B5EF4-FFF2-40B4-BE49-F238E27FC236}">
                <a16:creationId xmlns:a16="http://schemas.microsoft.com/office/drawing/2014/main" id="{92989C11-27F1-FDEC-74F2-5A705CBC3286}"/>
              </a:ext>
            </a:extLst>
          </p:cNvPr>
          <p:cNvCxnSpPr>
            <a:endCxn id="15" idx="2"/>
          </p:cNvCxnSpPr>
          <p:nvPr/>
        </p:nvCxnSpPr>
        <p:spPr>
          <a:xfrm>
            <a:off x="2133600" y="3796554"/>
            <a:ext cx="29493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BA677158-990D-B27D-B14D-F31355CAD94B}"/>
              </a:ext>
            </a:extLst>
          </p:cNvPr>
          <p:cNvCxnSpPr/>
          <p:nvPr/>
        </p:nvCxnSpPr>
        <p:spPr>
          <a:xfrm>
            <a:off x="5988425" y="1927412"/>
            <a:ext cx="0" cy="9883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EF84792E-4F80-F424-276A-491EB82A50EA}"/>
              </a:ext>
            </a:extLst>
          </p:cNvPr>
          <p:cNvCxnSpPr>
            <a:endCxn id="19" idx="11"/>
          </p:cNvCxnSpPr>
          <p:nvPr/>
        </p:nvCxnSpPr>
        <p:spPr>
          <a:xfrm flipH="1">
            <a:off x="6463553" y="1502885"/>
            <a:ext cx="743819" cy="11327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62790CDB-076B-79D1-61DA-CA25ADA5EBF9}"/>
              </a:ext>
            </a:extLst>
          </p:cNvPr>
          <p:cNvCxnSpPr>
            <a:endCxn id="20" idx="15"/>
          </p:cNvCxnSpPr>
          <p:nvPr/>
        </p:nvCxnSpPr>
        <p:spPr>
          <a:xfrm flipH="1">
            <a:off x="7557247" y="1723668"/>
            <a:ext cx="1004047" cy="1279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5D2CC433-7438-93DA-64ED-1B553658BB79}"/>
              </a:ext>
            </a:extLst>
          </p:cNvPr>
          <p:cNvCxnSpPr>
            <a:endCxn id="21" idx="6"/>
          </p:cNvCxnSpPr>
          <p:nvPr/>
        </p:nvCxnSpPr>
        <p:spPr>
          <a:xfrm flipH="1">
            <a:off x="7628968" y="2495523"/>
            <a:ext cx="1295524" cy="11912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2FA08BA8-095E-4A80-C9CE-E6A64B827336}"/>
              </a:ext>
            </a:extLst>
          </p:cNvPr>
          <p:cNvCxnSpPr>
            <a:endCxn id="24" idx="21"/>
          </p:cNvCxnSpPr>
          <p:nvPr/>
        </p:nvCxnSpPr>
        <p:spPr>
          <a:xfrm flipH="1">
            <a:off x="8310282" y="3686736"/>
            <a:ext cx="1102662" cy="2039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540F0D90-4690-7142-7C9E-D225451D63B0}"/>
              </a:ext>
            </a:extLst>
          </p:cNvPr>
          <p:cNvCxnSpPr>
            <a:endCxn id="23" idx="10"/>
          </p:cNvCxnSpPr>
          <p:nvPr/>
        </p:nvCxnSpPr>
        <p:spPr>
          <a:xfrm flipH="1" flipV="1">
            <a:off x="7575176" y="4392706"/>
            <a:ext cx="1528233" cy="4033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A96D7B8E-88BC-902C-6049-061843D565BD}"/>
              </a:ext>
            </a:extLst>
          </p:cNvPr>
          <p:cNvCxnSpPr>
            <a:endCxn id="18" idx="5"/>
          </p:cNvCxnSpPr>
          <p:nvPr/>
        </p:nvCxnSpPr>
        <p:spPr>
          <a:xfrm>
            <a:off x="2214282" y="3272118"/>
            <a:ext cx="3926542" cy="1882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CEF101FE-200D-39E5-5781-0CA9B5880A54}"/>
              </a:ext>
            </a:extLst>
          </p:cNvPr>
          <p:cNvSpPr txBox="1"/>
          <p:nvPr/>
        </p:nvSpPr>
        <p:spPr>
          <a:xfrm>
            <a:off x="5396603" y="1721214"/>
            <a:ext cx="1407758" cy="246221"/>
          </a:xfrm>
          <a:prstGeom prst="rect">
            <a:avLst/>
          </a:prstGeom>
          <a:noFill/>
        </p:spPr>
        <p:txBody>
          <a:bodyPr wrap="none" rtlCol="0">
            <a:spAutoFit/>
          </a:bodyPr>
          <a:lstStyle/>
          <a:p>
            <a:r>
              <a:rPr lang="en-AU" sz="1000" dirty="0"/>
              <a:t>Only vax </a:t>
            </a:r>
            <a:r>
              <a:rPr lang="en-AU" sz="1000" dirty="0" err="1"/>
              <a:t>bc</a:t>
            </a:r>
            <a:r>
              <a:rPr lang="en-AU" sz="1000" dirty="0"/>
              <a:t> of mandate</a:t>
            </a:r>
          </a:p>
        </p:txBody>
      </p:sp>
      <p:sp>
        <p:nvSpPr>
          <p:cNvPr id="44" name="TextBox 43">
            <a:extLst>
              <a:ext uri="{FF2B5EF4-FFF2-40B4-BE49-F238E27FC236}">
                <a16:creationId xmlns:a16="http://schemas.microsoft.com/office/drawing/2014/main" id="{2AE301D5-4338-23E0-A6A5-8C9FA4E0AA16}"/>
              </a:ext>
            </a:extLst>
          </p:cNvPr>
          <p:cNvSpPr txBox="1"/>
          <p:nvPr/>
        </p:nvSpPr>
        <p:spPr>
          <a:xfrm>
            <a:off x="6651812" y="1273502"/>
            <a:ext cx="793807" cy="246221"/>
          </a:xfrm>
          <a:prstGeom prst="rect">
            <a:avLst/>
          </a:prstGeom>
          <a:noFill/>
        </p:spPr>
        <p:txBody>
          <a:bodyPr wrap="none" rtlCol="0">
            <a:spAutoFit/>
          </a:bodyPr>
          <a:lstStyle/>
          <a:p>
            <a:r>
              <a:rPr lang="en-AU" sz="1000" dirty="0"/>
              <a:t>Exemptions</a:t>
            </a:r>
          </a:p>
        </p:txBody>
      </p:sp>
      <p:sp>
        <p:nvSpPr>
          <p:cNvPr id="45" name="TextBox 44">
            <a:extLst>
              <a:ext uri="{FF2B5EF4-FFF2-40B4-BE49-F238E27FC236}">
                <a16:creationId xmlns:a16="http://schemas.microsoft.com/office/drawing/2014/main" id="{630D0423-C6E4-FD17-46C7-6888719CBB44}"/>
              </a:ext>
            </a:extLst>
          </p:cNvPr>
          <p:cNvSpPr txBox="1"/>
          <p:nvPr/>
        </p:nvSpPr>
        <p:spPr>
          <a:xfrm>
            <a:off x="654171" y="2614533"/>
            <a:ext cx="1524776" cy="246221"/>
          </a:xfrm>
          <a:prstGeom prst="rect">
            <a:avLst/>
          </a:prstGeom>
          <a:noFill/>
        </p:spPr>
        <p:txBody>
          <a:bodyPr wrap="none" rtlCol="0">
            <a:spAutoFit/>
          </a:bodyPr>
          <a:lstStyle/>
          <a:p>
            <a:r>
              <a:rPr lang="en-AU" sz="1000" dirty="0"/>
              <a:t>Limiting who is mandated</a:t>
            </a:r>
          </a:p>
        </p:txBody>
      </p:sp>
      <p:sp>
        <p:nvSpPr>
          <p:cNvPr id="47" name="TextBox 46">
            <a:extLst>
              <a:ext uri="{FF2B5EF4-FFF2-40B4-BE49-F238E27FC236}">
                <a16:creationId xmlns:a16="http://schemas.microsoft.com/office/drawing/2014/main" id="{C8C7B6C2-6361-C814-9903-C9238D84AB75}"/>
              </a:ext>
            </a:extLst>
          </p:cNvPr>
          <p:cNvSpPr txBox="1"/>
          <p:nvPr/>
        </p:nvSpPr>
        <p:spPr>
          <a:xfrm>
            <a:off x="654171" y="3066082"/>
            <a:ext cx="1617751" cy="246221"/>
          </a:xfrm>
          <a:prstGeom prst="rect">
            <a:avLst/>
          </a:prstGeom>
          <a:noFill/>
        </p:spPr>
        <p:txBody>
          <a:bodyPr wrap="none" rtlCol="0">
            <a:spAutoFit/>
          </a:bodyPr>
          <a:lstStyle/>
          <a:p>
            <a:r>
              <a:rPr lang="en-AU" sz="1000" dirty="0"/>
              <a:t>Financial benefits/penalties</a:t>
            </a:r>
          </a:p>
        </p:txBody>
      </p:sp>
      <p:sp>
        <p:nvSpPr>
          <p:cNvPr id="48" name="TextBox 47">
            <a:extLst>
              <a:ext uri="{FF2B5EF4-FFF2-40B4-BE49-F238E27FC236}">
                <a16:creationId xmlns:a16="http://schemas.microsoft.com/office/drawing/2014/main" id="{53C745FF-70B9-3155-4098-91BE3C82193F}"/>
              </a:ext>
            </a:extLst>
          </p:cNvPr>
          <p:cNvSpPr txBox="1"/>
          <p:nvPr/>
        </p:nvSpPr>
        <p:spPr>
          <a:xfrm>
            <a:off x="695034" y="3639673"/>
            <a:ext cx="1475084" cy="246221"/>
          </a:xfrm>
          <a:prstGeom prst="rect">
            <a:avLst/>
          </a:prstGeom>
          <a:noFill/>
        </p:spPr>
        <p:txBody>
          <a:bodyPr wrap="none" rtlCol="0">
            <a:spAutoFit/>
          </a:bodyPr>
          <a:lstStyle/>
          <a:p>
            <a:r>
              <a:rPr lang="en-AU" sz="1000" dirty="0"/>
              <a:t>Evidence &amp; free vaccines</a:t>
            </a:r>
          </a:p>
        </p:txBody>
      </p:sp>
      <p:sp>
        <p:nvSpPr>
          <p:cNvPr id="50" name="TextBox 49">
            <a:extLst>
              <a:ext uri="{FF2B5EF4-FFF2-40B4-BE49-F238E27FC236}">
                <a16:creationId xmlns:a16="http://schemas.microsoft.com/office/drawing/2014/main" id="{EBBEEA06-4187-AE5E-C9DC-89AA38EBA42E}"/>
              </a:ext>
            </a:extLst>
          </p:cNvPr>
          <p:cNvSpPr txBox="1"/>
          <p:nvPr/>
        </p:nvSpPr>
        <p:spPr>
          <a:xfrm>
            <a:off x="8422772" y="1473449"/>
            <a:ext cx="1489510" cy="246221"/>
          </a:xfrm>
          <a:prstGeom prst="rect">
            <a:avLst/>
          </a:prstGeom>
          <a:noFill/>
        </p:spPr>
        <p:txBody>
          <a:bodyPr wrap="none" rtlCol="0">
            <a:spAutoFit/>
          </a:bodyPr>
          <a:lstStyle/>
          <a:p>
            <a:r>
              <a:rPr lang="en-AU" sz="1000" dirty="0"/>
              <a:t>Rights/limitations/choice</a:t>
            </a:r>
          </a:p>
        </p:txBody>
      </p:sp>
      <p:sp>
        <p:nvSpPr>
          <p:cNvPr id="51" name="TextBox 50">
            <a:extLst>
              <a:ext uri="{FF2B5EF4-FFF2-40B4-BE49-F238E27FC236}">
                <a16:creationId xmlns:a16="http://schemas.microsoft.com/office/drawing/2014/main" id="{0D431FFB-DF69-7B06-1E58-A498ABC21F64}"/>
              </a:ext>
            </a:extLst>
          </p:cNvPr>
          <p:cNvSpPr txBox="1"/>
          <p:nvPr/>
        </p:nvSpPr>
        <p:spPr>
          <a:xfrm>
            <a:off x="8877718" y="2281103"/>
            <a:ext cx="1588897" cy="246221"/>
          </a:xfrm>
          <a:prstGeom prst="rect">
            <a:avLst/>
          </a:prstGeom>
          <a:noFill/>
        </p:spPr>
        <p:txBody>
          <a:bodyPr wrap="none" rtlCol="0">
            <a:spAutoFit/>
          </a:bodyPr>
          <a:lstStyle/>
          <a:p>
            <a:r>
              <a:rPr lang="en-AU" sz="1000" dirty="0"/>
              <a:t>Penalties and enforcement</a:t>
            </a:r>
          </a:p>
        </p:txBody>
      </p:sp>
      <p:sp>
        <p:nvSpPr>
          <p:cNvPr id="52" name="TextBox 51">
            <a:extLst>
              <a:ext uri="{FF2B5EF4-FFF2-40B4-BE49-F238E27FC236}">
                <a16:creationId xmlns:a16="http://schemas.microsoft.com/office/drawing/2014/main" id="{BD658983-A502-68FE-C797-15C760ED028F}"/>
              </a:ext>
            </a:extLst>
          </p:cNvPr>
          <p:cNvSpPr txBox="1"/>
          <p:nvPr/>
        </p:nvSpPr>
        <p:spPr>
          <a:xfrm>
            <a:off x="9388389" y="3480701"/>
            <a:ext cx="1745991" cy="246221"/>
          </a:xfrm>
          <a:prstGeom prst="rect">
            <a:avLst/>
          </a:prstGeom>
          <a:noFill/>
        </p:spPr>
        <p:txBody>
          <a:bodyPr wrap="none" rtlCol="0">
            <a:spAutoFit/>
          </a:bodyPr>
          <a:lstStyle/>
          <a:p>
            <a:r>
              <a:rPr lang="en-AU" sz="1000" dirty="0"/>
              <a:t>Protection/perceived benefits</a:t>
            </a:r>
          </a:p>
        </p:txBody>
      </p:sp>
      <p:sp>
        <p:nvSpPr>
          <p:cNvPr id="53" name="TextBox 52">
            <a:extLst>
              <a:ext uri="{FF2B5EF4-FFF2-40B4-BE49-F238E27FC236}">
                <a16:creationId xmlns:a16="http://schemas.microsoft.com/office/drawing/2014/main" id="{EE083833-0E5F-4839-40DA-A69B1F6E253D}"/>
              </a:ext>
            </a:extLst>
          </p:cNvPr>
          <p:cNvSpPr txBox="1"/>
          <p:nvPr/>
        </p:nvSpPr>
        <p:spPr>
          <a:xfrm>
            <a:off x="9054605" y="4671337"/>
            <a:ext cx="1645002" cy="246221"/>
          </a:xfrm>
          <a:prstGeom prst="rect">
            <a:avLst/>
          </a:prstGeom>
          <a:noFill/>
        </p:spPr>
        <p:txBody>
          <a:bodyPr wrap="none" rtlCol="0">
            <a:spAutoFit/>
          </a:bodyPr>
          <a:lstStyle/>
          <a:p>
            <a:r>
              <a:rPr lang="en-AU" sz="1000" dirty="0"/>
              <a:t>Expressing positive opinions</a:t>
            </a:r>
          </a:p>
        </p:txBody>
      </p:sp>
    </p:spTree>
    <p:extLst>
      <p:ext uri="{BB962C8B-B14F-4D97-AF65-F5344CB8AC3E}">
        <p14:creationId xmlns:p14="http://schemas.microsoft.com/office/powerpoint/2010/main" val="1714883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124AFB8-CE29-5C70-06E1-8D35B6B1BFC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FE08FB3-2E84-0338-4476-C42AF4F80B12}"/>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14B80E-4D3B-75E5-8976-DD37BDC051F9}"/>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101113D-1232-4289-76C3-1E4A31DB2648}"/>
              </a:ext>
            </a:extLst>
          </p:cNvPr>
          <p:cNvSpPr txBox="1"/>
          <p:nvPr/>
        </p:nvSpPr>
        <p:spPr>
          <a:xfrm>
            <a:off x="578224" y="425667"/>
            <a:ext cx="6327124" cy="1077218"/>
          </a:xfrm>
          <a:prstGeom prst="rect">
            <a:avLst/>
          </a:prstGeom>
          <a:noFill/>
        </p:spPr>
        <p:txBody>
          <a:bodyPr wrap="square" rtlCol="0">
            <a:spAutoFit/>
          </a:bodyPr>
          <a:lstStyle/>
          <a:p>
            <a:r>
              <a:rPr lang="en-US" sz="3200" b="1" dirty="0">
                <a:latin typeface="Century Gothic" panose="020B0502020202020204" pitchFamily="34" charset="0"/>
              </a:rPr>
              <a:t>4. Exploratory Factor Analysis – </a:t>
            </a:r>
          </a:p>
          <a:p>
            <a:r>
              <a:rPr lang="en-US" sz="3200" b="1" dirty="0">
                <a:latin typeface="Century Gothic" panose="020B0502020202020204" pitchFamily="34" charset="0"/>
              </a:rPr>
              <a:t>45 items, 3 factor solution</a:t>
            </a:r>
          </a:p>
        </p:txBody>
      </p:sp>
      <p:pic>
        <p:nvPicPr>
          <p:cNvPr id="2" name="Picture 1">
            <a:extLst>
              <a:ext uri="{FF2B5EF4-FFF2-40B4-BE49-F238E27FC236}">
                <a16:creationId xmlns:a16="http://schemas.microsoft.com/office/drawing/2014/main" id="{99495E3A-7D10-179B-4896-69A6A809219B}"/>
              </a:ext>
            </a:extLst>
          </p:cNvPr>
          <p:cNvPicPr>
            <a:picLocks noChangeAspect="1"/>
          </p:cNvPicPr>
          <p:nvPr/>
        </p:nvPicPr>
        <p:blipFill>
          <a:blip r:embed="rId2"/>
          <a:stretch>
            <a:fillRect/>
          </a:stretch>
        </p:blipFill>
        <p:spPr>
          <a:xfrm>
            <a:off x="10044551" y="214688"/>
            <a:ext cx="1905793" cy="970443"/>
          </a:xfrm>
          <a:prstGeom prst="rect">
            <a:avLst/>
          </a:prstGeom>
        </p:spPr>
      </p:pic>
      <p:pic>
        <p:nvPicPr>
          <p:cNvPr id="8" name="Picture 7">
            <a:extLst>
              <a:ext uri="{FF2B5EF4-FFF2-40B4-BE49-F238E27FC236}">
                <a16:creationId xmlns:a16="http://schemas.microsoft.com/office/drawing/2014/main" id="{533D3A5D-F757-1459-1C49-B2A9C1B9A206}"/>
              </a:ext>
            </a:extLst>
          </p:cNvPr>
          <p:cNvPicPr>
            <a:picLocks noChangeAspect="1"/>
          </p:cNvPicPr>
          <p:nvPr/>
        </p:nvPicPr>
        <p:blipFill>
          <a:blip r:embed="rId3"/>
          <a:srcRect l="27050" t="27453" r="23078" b="8180"/>
          <a:stretch/>
        </p:blipFill>
        <p:spPr>
          <a:xfrm>
            <a:off x="2537011" y="1625799"/>
            <a:ext cx="6082256" cy="4628974"/>
          </a:xfrm>
          <a:prstGeom prst="rect">
            <a:avLst/>
          </a:prstGeom>
        </p:spPr>
      </p:pic>
    </p:spTree>
    <p:extLst>
      <p:ext uri="{BB962C8B-B14F-4D97-AF65-F5344CB8AC3E}">
        <p14:creationId xmlns:p14="http://schemas.microsoft.com/office/powerpoint/2010/main" val="273361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730129-D2CD-944A-90A7-A26F5103C6DA}"/>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FB5640-9350-6C40-98BD-72A75BA42FD6}"/>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280CCB-5E43-B642-961C-485F41F12532}"/>
              </a:ext>
            </a:extLst>
          </p:cNvPr>
          <p:cNvSpPr txBox="1"/>
          <p:nvPr/>
        </p:nvSpPr>
        <p:spPr>
          <a:xfrm>
            <a:off x="578224" y="425667"/>
            <a:ext cx="6327124" cy="584775"/>
          </a:xfrm>
          <a:prstGeom prst="rect">
            <a:avLst/>
          </a:prstGeom>
          <a:noFill/>
        </p:spPr>
        <p:txBody>
          <a:bodyPr wrap="square" rtlCol="0">
            <a:spAutoFit/>
          </a:bodyPr>
          <a:lstStyle/>
          <a:p>
            <a:r>
              <a:rPr lang="en-US" sz="3200" b="1" dirty="0">
                <a:latin typeface="Century Gothic" panose="020B0502020202020204" pitchFamily="34" charset="0"/>
              </a:rPr>
              <a:t>Rationale </a:t>
            </a:r>
          </a:p>
        </p:txBody>
      </p:sp>
      <p:sp>
        <p:nvSpPr>
          <p:cNvPr id="11" name="TextBox 10">
            <a:extLst>
              <a:ext uri="{FF2B5EF4-FFF2-40B4-BE49-F238E27FC236}">
                <a16:creationId xmlns:a16="http://schemas.microsoft.com/office/drawing/2014/main" id="{F7F5B352-19EA-EE45-B7DE-0BB487C6AA01}"/>
              </a:ext>
            </a:extLst>
          </p:cNvPr>
          <p:cNvSpPr txBox="1"/>
          <p:nvPr/>
        </p:nvSpPr>
        <p:spPr>
          <a:xfrm>
            <a:off x="578224" y="1180816"/>
            <a:ext cx="11253694" cy="4884927"/>
          </a:xfrm>
          <a:prstGeom prst="rect">
            <a:avLst/>
          </a:prstGeom>
          <a:noFill/>
        </p:spPr>
        <p:txBody>
          <a:bodyPr wrap="square" lIns="91440" tIns="45720" rIns="91440" bIns="45720" rtlCol="0" anchor="t">
            <a:spAutoFit/>
          </a:bodyPr>
          <a:lstStyle/>
          <a:p>
            <a:pPr marL="285750" indent="-285750">
              <a:lnSpc>
                <a:spcPct val="110000"/>
              </a:lnSpc>
              <a:spcBef>
                <a:spcPts val="400"/>
              </a:spcBef>
              <a:buFont typeface="Arial" panose="020B0604020202020204" pitchFamily="34" charset="0"/>
              <a:buChar char="•"/>
            </a:pPr>
            <a:r>
              <a:rPr lang="en-AU" sz="2000" dirty="0"/>
              <a:t>A variety of scales exist to measure general attitudes towards vaccination and their psychological antecedents (e.g., Betsch et al., 2018, </a:t>
            </a:r>
            <a:r>
              <a:rPr lang="en-AU" sz="2000" dirty="0" err="1"/>
              <a:t>Sarathchandra</a:t>
            </a:r>
            <a:r>
              <a:rPr lang="en-AU" sz="2000" dirty="0"/>
              <a:t> et al., 2018) </a:t>
            </a:r>
          </a:p>
          <a:p>
            <a:pPr marL="285750" indent="-285750">
              <a:lnSpc>
                <a:spcPct val="110000"/>
              </a:lnSpc>
              <a:spcBef>
                <a:spcPts val="400"/>
              </a:spcBef>
              <a:buFont typeface="Arial" panose="020B0604020202020204" pitchFamily="34" charset="0"/>
              <a:buChar char="•"/>
            </a:pPr>
            <a:endParaRPr lang="en-AU" sz="2000" dirty="0"/>
          </a:p>
          <a:p>
            <a:pPr marL="285750" indent="-285750">
              <a:lnSpc>
                <a:spcPct val="110000"/>
              </a:lnSpc>
              <a:spcBef>
                <a:spcPts val="400"/>
              </a:spcBef>
              <a:buFont typeface="Arial" panose="020B0604020202020204" pitchFamily="34" charset="0"/>
              <a:buChar char="•"/>
            </a:pPr>
            <a:r>
              <a:rPr lang="en-AU" sz="2000" dirty="0"/>
              <a:t>However, none have been developed to specifically and comprehensively measure attitudes towards vaccination </a:t>
            </a:r>
            <a:r>
              <a:rPr lang="en-AU" sz="2000" u="sng" dirty="0"/>
              <a:t>mandates</a:t>
            </a:r>
          </a:p>
          <a:p>
            <a:pPr marL="285750" indent="-285750">
              <a:lnSpc>
                <a:spcPct val="110000"/>
              </a:lnSpc>
              <a:spcBef>
                <a:spcPts val="400"/>
              </a:spcBef>
              <a:buFont typeface="Arial" panose="020B0604020202020204" pitchFamily="34" charset="0"/>
              <a:buChar char="•"/>
            </a:pPr>
            <a:endParaRPr lang="en-AU" sz="2000" dirty="0"/>
          </a:p>
          <a:p>
            <a:pPr marL="285750" indent="-285750">
              <a:lnSpc>
                <a:spcPct val="110000"/>
              </a:lnSpc>
              <a:spcBef>
                <a:spcPts val="400"/>
              </a:spcBef>
              <a:buFont typeface="Arial" panose="020B0604020202020204" pitchFamily="34" charset="0"/>
              <a:buChar char="•"/>
            </a:pPr>
            <a:r>
              <a:rPr lang="en-AU" sz="2000" dirty="0"/>
              <a:t>Integral to the </a:t>
            </a:r>
            <a:r>
              <a:rPr lang="en-AU" sz="2000" dirty="0" err="1"/>
              <a:t>MandEval</a:t>
            </a:r>
            <a:r>
              <a:rPr lang="en-AU" sz="2000" dirty="0"/>
              <a:t> project(Study 2)</a:t>
            </a:r>
          </a:p>
          <a:p>
            <a:pPr marL="285750" indent="-285750">
              <a:lnSpc>
                <a:spcPct val="110000"/>
              </a:lnSpc>
              <a:spcBef>
                <a:spcPts val="400"/>
              </a:spcBef>
              <a:buFont typeface="Arial" panose="020B0604020202020204" pitchFamily="34" charset="0"/>
              <a:buChar char="•"/>
            </a:pPr>
            <a:endParaRPr lang="en-AU" sz="2000" dirty="0"/>
          </a:p>
          <a:p>
            <a:pPr marL="285750" indent="-285750">
              <a:lnSpc>
                <a:spcPct val="110000"/>
              </a:lnSpc>
              <a:spcBef>
                <a:spcPts val="400"/>
              </a:spcBef>
              <a:buFont typeface="Arial" panose="020B0604020202020204" pitchFamily="34" charset="0"/>
              <a:buChar char="•"/>
            </a:pP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Aims: </a:t>
            </a:r>
          </a:p>
          <a:p>
            <a:pPr marL="800100" lvl="1" indent="-342900">
              <a:lnSpc>
                <a:spcPct val="110000"/>
              </a:lnSpc>
              <a:spcBef>
                <a:spcPts val="400"/>
              </a:spcBef>
              <a:buFont typeface="Wingdings" panose="05000000000000000000" pitchFamily="2" charset="2"/>
              <a:buChar char="§"/>
            </a:pP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To develop a validated, reliable measure of attitudes towards vax mandates </a:t>
            </a:r>
            <a:br>
              <a:rPr lang="en-AU" sz="2000" dirty="0">
                <a:latin typeface="Segoe UI Historic" panose="020B0502040204020203" pitchFamily="34" charset="0"/>
                <a:ea typeface="Segoe UI Historic" panose="020B0502040204020203" pitchFamily="34" charset="0"/>
                <a:cs typeface="Segoe UI Historic" panose="020B0502040204020203" pitchFamily="34" charset="0"/>
              </a:rPr>
            </a:b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(for </a:t>
            </a:r>
            <a:r>
              <a:rPr lang="en-AU" sz="2000" dirty="0" err="1">
                <a:latin typeface="Segoe UI Historic" panose="020B0502040204020203" pitchFamily="34" charset="0"/>
                <a:ea typeface="Segoe UI Historic" panose="020B0502040204020203" pitchFamily="34" charset="0"/>
                <a:cs typeface="Segoe UI Historic" panose="020B0502040204020203" pitchFamily="34" charset="0"/>
              </a:rPr>
              <a:t>MandEval</a:t>
            </a: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 wider use in vaccination social science, &amp; potential generalisation/transfer to other coercive policies)</a:t>
            </a:r>
          </a:p>
          <a:p>
            <a:pPr marL="800100" lvl="1" indent="-342900">
              <a:lnSpc>
                <a:spcPct val="110000"/>
              </a:lnSpc>
              <a:spcBef>
                <a:spcPts val="400"/>
              </a:spcBef>
              <a:buFont typeface="Wingdings" panose="05000000000000000000" pitchFamily="2" charset="2"/>
              <a:buChar char="§"/>
            </a:pPr>
            <a:r>
              <a:rPr lang="en-AU" sz="2000" dirty="0">
                <a:latin typeface="Segoe UI Historic" panose="020B0502040204020203" pitchFamily="34" charset="0"/>
                <a:ea typeface="Segoe UI Historic" panose="020B0502040204020203" pitchFamily="34" charset="0"/>
                <a:cs typeface="Segoe UI Historic" panose="020B0502040204020203" pitchFamily="34" charset="0"/>
              </a:rPr>
              <a:t>Shed light on the underlying structure of attitudes towards mandates</a:t>
            </a:r>
            <a:endParaRPr lang="en-AU" sz="2000" dirty="0"/>
          </a:p>
        </p:txBody>
      </p:sp>
      <p:pic>
        <p:nvPicPr>
          <p:cNvPr id="2" name="Picture 1">
            <a:extLst>
              <a:ext uri="{FF2B5EF4-FFF2-40B4-BE49-F238E27FC236}">
                <a16:creationId xmlns:a16="http://schemas.microsoft.com/office/drawing/2014/main" id="{F362203C-8483-5BEA-FB36-59537D0D3994}"/>
              </a:ext>
            </a:extLst>
          </p:cNvPr>
          <p:cNvPicPr>
            <a:picLocks noChangeAspect="1"/>
          </p:cNvPicPr>
          <p:nvPr/>
        </p:nvPicPr>
        <p:blipFill>
          <a:blip r:embed="rId2"/>
          <a:stretch>
            <a:fillRect/>
          </a:stretch>
        </p:blipFill>
        <p:spPr>
          <a:xfrm>
            <a:off x="10044551" y="214688"/>
            <a:ext cx="1905793" cy="970443"/>
          </a:xfrm>
          <a:prstGeom prst="rect">
            <a:avLst/>
          </a:prstGeom>
        </p:spPr>
      </p:pic>
    </p:spTree>
    <p:extLst>
      <p:ext uri="{BB962C8B-B14F-4D97-AF65-F5344CB8AC3E}">
        <p14:creationId xmlns:p14="http://schemas.microsoft.com/office/powerpoint/2010/main" val="3515421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CDB102-FD3C-E76C-30DB-0E4D740F4AF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19C1680-BA53-9C27-5EC0-1F31373F66B3}"/>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8444F97-3881-04D0-2A23-09B2CC92F967}"/>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23E3F1-87F9-7251-6C2E-51D07F35DBAF}"/>
              </a:ext>
            </a:extLst>
          </p:cNvPr>
          <p:cNvSpPr txBox="1"/>
          <p:nvPr/>
        </p:nvSpPr>
        <p:spPr>
          <a:xfrm>
            <a:off x="578224" y="425667"/>
            <a:ext cx="6327124" cy="1077218"/>
          </a:xfrm>
          <a:prstGeom prst="rect">
            <a:avLst/>
          </a:prstGeom>
          <a:noFill/>
        </p:spPr>
        <p:txBody>
          <a:bodyPr wrap="square" rtlCol="0">
            <a:spAutoFit/>
          </a:bodyPr>
          <a:lstStyle/>
          <a:p>
            <a:r>
              <a:rPr lang="en-US" sz="3200" b="1" dirty="0">
                <a:latin typeface="Century Gothic" panose="020B0502020202020204" pitchFamily="34" charset="0"/>
              </a:rPr>
              <a:t>4. Exploratory Factor Analysis – </a:t>
            </a:r>
          </a:p>
          <a:p>
            <a:r>
              <a:rPr lang="en-US" sz="3200" b="1" dirty="0">
                <a:latin typeface="Century Gothic" panose="020B0502020202020204" pitchFamily="34" charset="0"/>
              </a:rPr>
              <a:t>45 items, 3 factor solution</a:t>
            </a:r>
          </a:p>
        </p:txBody>
      </p:sp>
      <p:pic>
        <p:nvPicPr>
          <p:cNvPr id="2" name="Picture 1">
            <a:extLst>
              <a:ext uri="{FF2B5EF4-FFF2-40B4-BE49-F238E27FC236}">
                <a16:creationId xmlns:a16="http://schemas.microsoft.com/office/drawing/2014/main" id="{2171F656-FCF6-7E5B-AF95-88A3F23BE1C0}"/>
              </a:ext>
            </a:extLst>
          </p:cNvPr>
          <p:cNvPicPr>
            <a:picLocks noChangeAspect="1"/>
          </p:cNvPicPr>
          <p:nvPr/>
        </p:nvPicPr>
        <p:blipFill>
          <a:blip r:embed="rId2"/>
          <a:stretch>
            <a:fillRect/>
          </a:stretch>
        </p:blipFill>
        <p:spPr>
          <a:xfrm>
            <a:off x="10044551" y="214688"/>
            <a:ext cx="1905793" cy="970443"/>
          </a:xfrm>
          <a:prstGeom prst="rect">
            <a:avLst/>
          </a:prstGeom>
        </p:spPr>
      </p:pic>
      <p:pic>
        <p:nvPicPr>
          <p:cNvPr id="8" name="Picture 7">
            <a:extLst>
              <a:ext uri="{FF2B5EF4-FFF2-40B4-BE49-F238E27FC236}">
                <a16:creationId xmlns:a16="http://schemas.microsoft.com/office/drawing/2014/main" id="{798251FC-A9A5-62D4-E3C8-ED5C2BE29D03}"/>
              </a:ext>
            </a:extLst>
          </p:cNvPr>
          <p:cNvPicPr>
            <a:picLocks noChangeAspect="1"/>
          </p:cNvPicPr>
          <p:nvPr/>
        </p:nvPicPr>
        <p:blipFill>
          <a:blip r:embed="rId3"/>
          <a:srcRect l="27050" t="27453" r="23078" b="8180"/>
          <a:stretch/>
        </p:blipFill>
        <p:spPr>
          <a:xfrm>
            <a:off x="2537011" y="1625799"/>
            <a:ext cx="6082256" cy="4628974"/>
          </a:xfrm>
          <a:prstGeom prst="rect">
            <a:avLst/>
          </a:prstGeom>
        </p:spPr>
      </p:pic>
      <p:sp>
        <p:nvSpPr>
          <p:cNvPr id="12" name="Oval 11">
            <a:extLst>
              <a:ext uri="{FF2B5EF4-FFF2-40B4-BE49-F238E27FC236}">
                <a16:creationId xmlns:a16="http://schemas.microsoft.com/office/drawing/2014/main" id="{AFF8A39E-4ED7-5248-4011-BB2357A74B23}"/>
              </a:ext>
            </a:extLst>
          </p:cNvPr>
          <p:cNvSpPr/>
          <p:nvPr/>
        </p:nvSpPr>
        <p:spPr>
          <a:xfrm>
            <a:off x="5701553" y="4383741"/>
            <a:ext cx="251012" cy="224118"/>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Arrow Connector 16">
            <a:extLst>
              <a:ext uri="{FF2B5EF4-FFF2-40B4-BE49-F238E27FC236}">
                <a16:creationId xmlns:a16="http://schemas.microsoft.com/office/drawing/2014/main" id="{B4087977-7B2E-F09D-6FC7-4D7F5AACD82E}"/>
              </a:ext>
            </a:extLst>
          </p:cNvPr>
          <p:cNvCxnSpPr>
            <a:endCxn id="12" idx="6"/>
          </p:cNvCxnSpPr>
          <p:nvPr/>
        </p:nvCxnSpPr>
        <p:spPr>
          <a:xfrm flipH="1" flipV="1">
            <a:off x="5952565" y="4495800"/>
            <a:ext cx="2666702" cy="1120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2D5CE694-312F-EAF0-886E-1FB6AC933D12}"/>
              </a:ext>
            </a:extLst>
          </p:cNvPr>
          <p:cNvCxnSpPr/>
          <p:nvPr/>
        </p:nvCxnSpPr>
        <p:spPr>
          <a:xfrm>
            <a:off x="3774141" y="3711388"/>
            <a:ext cx="3738283"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793BF09-C452-A7C3-B049-A231FF156F4C}"/>
              </a:ext>
            </a:extLst>
          </p:cNvPr>
          <p:cNvSpPr txBox="1"/>
          <p:nvPr/>
        </p:nvSpPr>
        <p:spPr>
          <a:xfrm>
            <a:off x="8619267" y="4495800"/>
            <a:ext cx="1588897" cy="246221"/>
          </a:xfrm>
          <a:prstGeom prst="rect">
            <a:avLst/>
          </a:prstGeom>
          <a:noFill/>
        </p:spPr>
        <p:txBody>
          <a:bodyPr wrap="none" rtlCol="0">
            <a:spAutoFit/>
          </a:bodyPr>
          <a:lstStyle/>
          <a:p>
            <a:r>
              <a:rPr lang="en-AU" sz="1000" dirty="0"/>
              <a:t>Penalties and enforcement</a:t>
            </a:r>
          </a:p>
        </p:txBody>
      </p:sp>
    </p:spTree>
    <p:extLst>
      <p:ext uri="{BB962C8B-B14F-4D97-AF65-F5344CB8AC3E}">
        <p14:creationId xmlns:p14="http://schemas.microsoft.com/office/powerpoint/2010/main" val="480345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6E8E0F8-D395-7DA7-7EFA-A06EC37FC53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4613D78-69E2-E878-3975-5349E4367667}"/>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654FDF5-383B-3F18-2294-86A064899748}"/>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8B7B6E7-D328-5F5E-FB33-6A6B86C4EA4D}"/>
              </a:ext>
            </a:extLst>
          </p:cNvPr>
          <p:cNvSpPr txBox="1"/>
          <p:nvPr/>
        </p:nvSpPr>
        <p:spPr>
          <a:xfrm>
            <a:off x="578224" y="425667"/>
            <a:ext cx="6327124" cy="1077218"/>
          </a:xfrm>
          <a:prstGeom prst="rect">
            <a:avLst/>
          </a:prstGeom>
          <a:noFill/>
        </p:spPr>
        <p:txBody>
          <a:bodyPr wrap="square" rtlCol="0">
            <a:spAutoFit/>
          </a:bodyPr>
          <a:lstStyle/>
          <a:p>
            <a:r>
              <a:rPr lang="en-US" sz="3200" b="1" dirty="0">
                <a:latin typeface="Century Gothic" panose="020B0502020202020204" pitchFamily="34" charset="0"/>
              </a:rPr>
              <a:t>4. Exploratory Factor Analysis – </a:t>
            </a:r>
          </a:p>
          <a:p>
            <a:r>
              <a:rPr lang="en-US" sz="3200" b="1" dirty="0">
                <a:latin typeface="Century Gothic" panose="020B0502020202020204" pitchFamily="34" charset="0"/>
              </a:rPr>
              <a:t>29 items, 2 factor solution</a:t>
            </a:r>
          </a:p>
        </p:txBody>
      </p:sp>
      <p:pic>
        <p:nvPicPr>
          <p:cNvPr id="2" name="Picture 1">
            <a:extLst>
              <a:ext uri="{FF2B5EF4-FFF2-40B4-BE49-F238E27FC236}">
                <a16:creationId xmlns:a16="http://schemas.microsoft.com/office/drawing/2014/main" id="{AC7F344C-AD9A-EF17-709F-D08804715F04}"/>
              </a:ext>
            </a:extLst>
          </p:cNvPr>
          <p:cNvPicPr>
            <a:picLocks noChangeAspect="1"/>
          </p:cNvPicPr>
          <p:nvPr/>
        </p:nvPicPr>
        <p:blipFill>
          <a:blip r:embed="rId2"/>
          <a:stretch>
            <a:fillRect/>
          </a:stretch>
        </p:blipFill>
        <p:spPr>
          <a:xfrm>
            <a:off x="10044551" y="214688"/>
            <a:ext cx="1905793" cy="970443"/>
          </a:xfrm>
          <a:prstGeom prst="rect">
            <a:avLst/>
          </a:prstGeom>
        </p:spPr>
      </p:pic>
      <p:pic>
        <p:nvPicPr>
          <p:cNvPr id="3" name="Picture 2">
            <a:extLst>
              <a:ext uri="{FF2B5EF4-FFF2-40B4-BE49-F238E27FC236}">
                <a16:creationId xmlns:a16="http://schemas.microsoft.com/office/drawing/2014/main" id="{AA68A964-04E6-FDBD-067E-E670E685C354}"/>
              </a:ext>
            </a:extLst>
          </p:cNvPr>
          <p:cNvPicPr>
            <a:picLocks noChangeAspect="1"/>
          </p:cNvPicPr>
          <p:nvPr/>
        </p:nvPicPr>
        <p:blipFill>
          <a:blip r:embed="rId3"/>
          <a:stretch>
            <a:fillRect/>
          </a:stretch>
        </p:blipFill>
        <p:spPr>
          <a:xfrm>
            <a:off x="3296854" y="1502885"/>
            <a:ext cx="5178096" cy="5178096"/>
          </a:xfrm>
          <a:prstGeom prst="rect">
            <a:avLst/>
          </a:prstGeom>
        </p:spPr>
      </p:pic>
    </p:spTree>
    <p:extLst>
      <p:ext uri="{BB962C8B-B14F-4D97-AF65-F5344CB8AC3E}">
        <p14:creationId xmlns:p14="http://schemas.microsoft.com/office/powerpoint/2010/main" val="907752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8E0CE-B5A0-7BD0-CD8D-661379D563C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2A92D12-C7B4-B3F6-0BD7-E7DF6D379A28}"/>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6BDCF7F-7714-B830-3E1E-D0AA4A016B0F}"/>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D0CA7E-008E-056D-6A90-848810E6DF0D}"/>
              </a:ext>
            </a:extLst>
          </p:cNvPr>
          <p:cNvSpPr txBox="1"/>
          <p:nvPr/>
        </p:nvSpPr>
        <p:spPr>
          <a:xfrm>
            <a:off x="578224" y="425667"/>
            <a:ext cx="6327124" cy="1077218"/>
          </a:xfrm>
          <a:prstGeom prst="rect">
            <a:avLst/>
          </a:prstGeom>
          <a:noFill/>
        </p:spPr>
        <p:txBody>
          <a:bodyPr wrap="square" rtlCol="0">
            <a:spAutoFit/>
          </a:bodyPr>
          <a:lstStyle/>
          <a:p>
            <a:r>
              <a:rPr lang="en-US" sz="3200" b="1" dirty="0">
                <a:latin typeface="Century Gothic" panose="020B0502020202020204" pitchFamily="34" charset="0"/>
              </a:rPr>
              <a:t>4. Exploratory Factor Analysis – </a:t>
            </a:r>
          </a:p>
          <a:p>
            <a:r>
              <a:rPr lang="en-US" sz="3200" b="1" dirty="0">
                <a:latin typeface="Century Gothic" panose="020B0502020202020204" pitchFamily="34" charset="0"/>
              </a:rPr>
              <a:t>10 items, 2 factor solution</a:t>
            </a:r>
          </a:p>
        </p:txBody>
      </p:sp>
      <p:pic>
        <p:nvPicPr>
          <p:cNvPr id="2" name="Picture 1">
            <a:extLst>
              <a:ext uri="{FF2B5EF4-FFF2-40B4-BE49-F238E27FC236}">
                <a16:creationId xmlns:a16="http://schemas.microsoft.com/office/drawing/2014/main" id="{1A6DFFD3-C55B-B457-70FD-10738CC0DF3B}"/>
              </a:ext>
            </a:extLst>
          </p:cNvPr>
          <p:cNvPicPr>
            <a:picLocks noChangeAspect="1"/>
          </p:cNvPicPr>
          <p:nvPr/>
        </p:nvPicPr>
        <p:blipFill>
          <a:blip r:embed="rId2"/>
          <a:stretch>
            <a:fillRect/>
          </a:stretch>
        </p:blipFill>
        <p:spPr>
          <a:xfrm>
            <a:off x="10044551" y="214688"/>
            <a:ext cx="1905793" cy="970443"/>
          </a:xfrm>
          <a:prstGeom prst="rect">
            <a:avLst/>
          </a:prstGeom>
        </p:spPr>
      </p:pic>
      <p:pic>
        <p:nvPicPr>
          <p:cNvPr id="4" name="Picture 3">
            <a:extLst>
              <a:ext uri="{FF2B5EF4-FFF2-40B4-BE49-F238E27FC236}">
                <a16:creationId xmlns:a16="http://schemas.microsoft.com/office/drawing/2014/main" id="{442331AD-061F-38F4-46B6-91ACA813E806}"/>
              </a:ext>
            </a:extLst>
          </p:cNvPr>
          <p:cNvPicPr>
            <a:picLocks noChangeAspect="1"/>
          </p:cNvPicPr>
          <p:nvPr/>
        </p:nvPicPr>
        <p:blipFill>
          <a:blip r:embed="rId3"/>
          <a:stretch>
            <a:fillRect/>
          </a:stretch>
        </p:blipFill>
        <p:spPr>
          <a:xfrm>
            <a:off x="578224" y="1568923"/>
            <a:ext cx="4988860" cy="4988860"/>
          </a:xfrm>
          <a:prstGeom prst="rect">
            <a:avLst/>
          </a:prstGeom>
        </p:spPr>
      </p:pic>
      <p:pic>
        <p:nvPicPr>
          <p:cNvPr id="19" name="Picture 18">
            <a:extLst>
              <a:ext uri="{FF2B5EF4-FFF2-40B4-BE49-F238E27FC236}">
                <a16:creationId xmlns:a16="http://schemas.microsoft.com/office/drawing/2014/main" id="{B42E3AE1-E09F-D1E7-725D-2D230EF039C4}"/>
              </a:ext>
            </a:extLst>
          </p:cNvPr>
          <p:cNvPicPr>
            <a:picLocks noChangeAspect="1"/>
          </p:cNvPicPr>
          <p:nvPr/>
        </p:nvPicPr>
        <p:blipFill>
          <a:blip r:embed="rId4"/>
          <a:stretch>
            <a:fillRect/>
          </a:stretch>
        </p:blipFill>
        <p:spPr>
          <a:xfrm>
            <a:off x="5939118" y="1948084"/>
            <a:ext cx="5943600" cy="3733800"/>
          </a:xfrm>
          <a:prstGeom prst="rect">
            <a:avLst/>
          </a:prstGeom>
        </p:spPr>
      </p:pic>
    </p:spTree>
    <p:extLst>
      <p:ext uri="{BB962C8B-B14F-4D97-AF65-F5344CB8AC3E}">
        <p14:creationId xmlns:p14="http://schemas.microsoft.com/office/powerpoint/2010/main" val="1886766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7334E-58E3-7F90-C5FD-EBFD41E716D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8EF95BA-7603-5EC8-F9E2-695DC32B20FA}"/>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699207-34F3-E6C9-F05F-23BAC7A678F7}"/>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B5A853-2F29-16C2-2969-AF549757940C}"/>
              </a:ext>
            </a:extLst>
          </p:cNvPr>
          <p:cNvSpPr txBox="1"/>
          <p:nvPr/>
        </p:nvSpPr>
        <p:spPr>
          <a:xfrm>
            <a:off x="578223" y="425667"/>
            <a:ext cx="8341660" cy="584775"/>
          </a:xfrm>
          <a:prstGeom prst="rect">
            <a:avLst/>
          </a:prstGeom>
          <a:noFill/>
        </p:spPr>
        <p:txBody>
          <a:bodyPr wrap="square" rtlCol="0">
            <a:spAutoFit/>
          </a:bodyPr>
          <a:lstStyle/>
          <a:p>
            <a:r>
              <a:rPr lang="en-US" sz="3200" b="1" dirty="0">
                <a:latin typeface="Century Gothic" panose="020B0502020202020204" pitchFamily="34" charset="0"/>
              </a:rPr>
              <a:t>4. Exploratory Factor Analysis – Reliability</a:t>
            </a:r>
          </a:p>
        </p:txBody>
      </p:sp>
      <p:pic>
        <p:nvPicPr>
          <p:cNvPr id="2" name="Picture 1">
            <a:extLst>
              <a:ext uri="{FF2B5EF4-FFF2-40B4-BE49-F238E27FC236}">
                <a16:creationId xmlns:a16="http://schemas.microsoft.com/office/drawing/2014/main" id="{FC4E8C6E-A84D-513B-C389-CBE26C3DDF7A}"/>
              </a:ext>
            </a:extLst>
          </p:cNvPr>
          <p:cNvPicPr>
            <a:picLocks noChangeAspect="1"/>
          </p:cNvPicPr>
          <p:nvPr/>
        </p:nvPicPr>
        <p:blipFill>
          <a:blip r:embed="rId2"/>
          <a:stretch>
            <a:fillRect/>
          </a:stretch>
        </p:blipFill>
        <p:spPr>
          <a:xfrm>
            <a:off x="10044551" y="214688"/>
            <a:ext cx="1905793" cy="970443"/>
          </a:xfrm>
          <a:prstGeom prst="rect">
            <a:avLst/>
          </a:prstGeom>
        </p:spPr>
      </p:pic>
      <p:sp>
        <p:nvSpPr>
          <p:cNvPr id="3" name="TextBox 2">
            <a:extLst>
              <a:ext uri="{FF2B5EF4-FFF2-40B4-BE49-F238E27FC236}">
                <a16:creationId xmlns:a16="http://schemas.microsoft.com/office/drawing/2014/main" id="{55572E67-1595-FDB2-1E25-F06C437D949B}"/>
              </a:ext>
            </a:extLst>
          </p:cNvPr>
          <p:cNvSpPr txBox="1"/>
          <p:nvPr/>
        </p:nvSpPr>
        <p:spPr>
          <a:xfrm>
            <a:off x="228600" y="1232697"/>
            <a:ext cx="11253694" cy="4584781"/>
          </a:xfrm>
          <a:prstGeom prst="rect">
            <a:avLst/>
          </a:prstGeom>
          <a:noFill/>
        </p:spPr>
        <p:txBody>
          <a:bodyPr wrap="square" lIns="91440" tIns="45720" rIns="91440" bIns="45720" rtlCol="0" anchor="t">
            <a:spAutoFit/>
          </a:bodyPr>
          <a:lstStyle/>
          <a:p>
            <a:pPr marL="457200" indent="-457200">
              <a:lnSpc>
                <a:spcPct val="110000"/>
              </a:lnSpc>
              <a:spcBef>
                <a:spcPts val="400"/>
              </a:spcBef>
              <a:buFont typeface="Arial" panose="020B0604020202020204" pitchFamily="34" charset="0"/>
              <a:buChar char="•"/>
            </a:pPr>
            <a:r>
              <a:rPr lang="en-AU" sz="2400" dirty="0">
                <a:latin typeface="Segoe UI Historic"/>
                <a:ea typeface="Segoe UI Historic" panose="020B0502040204020203" pitchFamily="34" charset="0"/>
                <a:cs typeface="Calibri"/>
              </a:rPr>
              <a:t>Scale alpha = .933</a:t>
            </a:r>
          </a:p>
          <a:p>
            <a:pPr marL="457200" indent="-457200">
              <a:lnSpc>
                <a:spcPct val="110000"/>
              </a:lnSpc>
              <a:spcBef>
                <a:spcPts val="400"/>
              </a:spcBef>
              <a:buFont typeface="Arial" panose="020B0604020202020204" pitchFamily="34" charset="0"/>
              <a:buChar char="•"/>
            </a:pPr>
            <a:endParaRPr lang="en-AU" sz="2400" dirty="0">
              <a:latin typeface="Segoe UI Historic"/>
              <a:ea typeface="Segoe UI Historic" panose="020B0502040204020203" pitchFamily="34" charset="0"/>
              <a:cs typeface="Calibri"/>
            </a:endParaRPr>
          </a:p>
          <a:p>
            <a:pPr marL="457200" indent="-457200">
              <a:lnSpc>
                <a:spcPct val="110000"/>
              </a:lnSpc>
              <a:spcBef>
                <a:spcPts val="400"/>
              </a:spcBef>
              <a:buFont typeface="Arial" panose="020B0604020202020204" pitchFamily="34" charset="0"/>
              <a:buChar char="•"/>
            </a:pPr>
            <a:endParaRPr lang="en-AU" sz="2400" dirty="0">
              <a:latin typeface="Segoe UI Historic"/>
              <a:ea typeface="Segoe UI Historic" panose="020B0502040204020203" pitchFamily="34" charset="0"/>
              <a:cs typeface="Calibri"/>
            </a:endParaRPr>
          </a:p>
          <a:p>
            <a:pPr>
              <a:lnSpc>
                <a:spcPct val="110000"/>
              </a:lnSpc>
              <a:spcBef>
                <a:spcPts val="400"/>
              </a:spcBef>
            </a:pPr>
            <a:endParaRPr lang="en-AU" sz="2400" dirty="0">
              <a:latin typeface="Segoe UI Historic"/>
              <a:ea typeface="Segoe UI Historic" panose="020B0502040204020203" pitchFamily="34" charset="0"/>
              <a:cs typeface="Calibri"/>
            </a:endParaRPr>
          </a:p>
          <a:p>
            <a:pPr>
              <a:lnSpc>
                <a:spcPct val="110000"/>
              </a:lnSpc>
              <a:spcBef>
                <a:spcPts val="400"/>
              </a:spcBef>
            </a:pPr>
            <a:endParaRPr lang="en-AU" sz="2400" dirty="0">
              <a:latin typeface="Segoe UI Historic"/>
              <a:ea typeface="Segoe UI Historic" panose="020B0502040204020203" pitchFamily="34" charset="0"/>
              <a:cs typeface="Calibri"/>
            </a:endParaRPr>
          </a:p>
          <a:p>
            <a:pPr marL="457200" indent="-457200">
              <a:lnSpc>
                <a:spcPct val="110000"/>
              </a:lnSpc>
              <a:spcBef>
                <a:spcPts val="400"/>
              </a:spcBef>
              <a:buFont typeface="Arial" panose="020B0604020202020204" pitchFamily="34" charset="0"/>
              <a:buChar char="•"/>
            </a:pPr>
            <a:r>
              <a:rPr lang="en-AU" sz="2400" dirty="0">
                <a:latin typeface="Segoe UI Historic"/>
                <a:ea typeface="Segoe UI Historic" panose="020B0502040204020203" pitchFamily="34" charset="0"/>
                <a:cs typeface="Calibri"/>
              </a:rPr>
              <a:t>Factor 1 alpha = .936</a:t>
            </a:r>
          </a:p>
          <a:p>
            <a:pPr marL="457200" indent="-457200">
              <a:lnSpc>
                <a:spcPct val="110000"/>
              </a:lnSpc>
              <a:spcBef>
                <a:spcPts val="400"/>
              </a:spcBef>
              <a:buFont typeface="Arial" panose="020B0604020202020204" pitchFamily="34" charset="0"/>
              <a:buChar char="•"/>
            </a:pPr>
            <a:endParaRPr lang="en-AU" sz="2400" dirty="0">
              <a:latin typeface="Segoe UI Historic"/>
              <a:ea typeface="Segoe UI Historic" panose="020B0502040204020203" pitchFamily="34" charset="0"/>
              <a:cs typeface="Calibri"/>
            </a:endParaRPr>
          </a:p>
          <a:p>
            <a:pPr marL="457200" indent="-457200">
              <a:lnSpc>
                <a:spcPct val="110000"/>
              </a:lnSpc>
              <a:spcBef>
                <a:spcPts val="400"/>
              </a:spcBef>
              <a:buFont typeface="Arial" panose="020B0604020202020204" pitchFamily="34" charset="0"/>
              <a:buChar char="•"/>
            </a:pPr>
            <a:endParaRPr lang="en-AU" sz="2400" dirty="0">
              <a:latin typeface="Segoe UI Historic"/>
              <a:ea typeface="Segoe UI Historic" panose="020B0502040204020203" pitchFamily="34" charset="0"/>
              <a:cs typeface="Calibri"/>
            </a:endParaRPr>
          </a:p>
          <a:p>
            <a:pPr marL="457200" indent="-457200">
              <a:lnSpc>
                <a:spcPct val="110000"/>
              </a:lnSpc>
              <a:spcBef>
                <a:spcPts val="400"/>
              </a:spcBef>
              <a:buFont typeface="Arial" panose="020B0604020202020204" pitchFamily="34" charset="0"/>
              <a:buChar char="•"/>
            </a:pPr>
            <a:endParaRPr lang="en-AU" sz="2400" dirty="0">
              <a:latin typeface="Segoe UI Historic"/>
              <a:ea typeface="Segoe UI Historic" panose="020B0502040204020203" pitchFamily="34" charset="0"/>
              <a:cs typeface="Calibri"/>
            </a:endParaRPr>
          </a:p>
          <a:p>
            <a:pPr marL="457200" indent="-457200">
              <a:lnSpc>
                <a:spcPct val="110000"/>
              </a:lnSpc>
              <a:spcBef>
                <a:spcPts val="400"/>
              </a:spcBef>
              <a:buFont typeface="Arial" panose="020B0604020202020204" pitchFamily="34" charset="0"/>
              <a:buChar char="•"/>
            </a:pPr>
            <a:r>
              <a:rPr lang="en-AU" sz="2400" dirty="0">
                <a:latin typeface="Segoe UI Historic"/>
                <a:ea typeface="Segoe UI Historic" panose="020B0502040204020203" pitchFamily="34" charset="0"/>
                <a:cs typeface="Calibri"/>
              </a:rPr>
              <a:t>Factor 2 alpha = .881</a:t>
            </a:r>
          </a:p>
        </p:txBody>
      </p:sp>
      <p:pic>
        <p:nvPicPr>
          <p:cNvPr id="10" name="Picture 9">
            <a:extLst>
              <a:ext uri="{FF2B5EF4-FFF2-40B4-BE49-F238E27FC236}">
                <a16:creationId xmlns:a16="http://schemas.microsoft.com/office/drawing/2014/main" id="{146EA68D-DC26-3E04-5F40-6F2834A0EDBB}"/>
              </a:ext>
            </a:extLst>
          </p:cNvPr>
          <p:cNvPicPr>
            <a:picLocks noChangeAspect="1"/>
          </p:cNvPicPr>
          <p:nvPr/>
        </p:nvPicPr>
        <p:blipFill>
          <a:blip r:embed="rId3"/>
          <a:srcRect t="20773"/>
          <a:stretch/>
        </p:blipFill>
        <p:spPr>
          <a:xfrm>
            <a:off x="4062531" y="1232697"/>
            <a:ext cx="5870641" cy="1876506"/>
          </a:xfrm>
          <a:prstGeom prst="rect">
            <a:avLst/>
          </a:prstGeom>
        </p:spPr>
      </p:pic>
      <p:pic>
        <p:nvPicPr>
          <p:cNvPr id="12" name="Picture 11">
            <a:extLst>
              <a:ext uri="{FF2B5EF4-FFF2-40B4-BE49-F238E27FC236}">
                <a16:creationId xmlns:a16="http://schemas.microsoft.com/office/drawing/2014/main" id="{A3EF49F1-F509-6250-006D-66EE2F1CD680}"/>
              </a:ext>
            </a:extLst>
          </p:cNvPr>
          <p:cNvPicPr>
            <a:picLocks noChangeAspect="1"/>
          </p:cNvPicPr>
          <p:nvPr/>
        </p:nvPicPr>
        <p:blipFill>
          <a:blip r:embed="rId4"/>
          <a:srcRect t="31237"/>
          <a:stretch/>
        </p:blipFill>
        <p:spPr>
          <a:xfrm>
            <a:off x="5246872" y="3499762"/>
            <a:ext cx="4686300" cy="1237878"/>
          </a:xfrm>
          <a:prstGeom prst="rect">
            <a:avLst/>
          </a:prstGeom>
        </p:spPr>
      </p:pic>
      <p:pic>
        <p:nvPicPr>
          <p:cNvPr id="16" name="Picture 15">
            <a:extLst>
              <a:ext uri="{FF2B5EF4-FFF2-40B4-BE49-F238E27FC236}">
                <a16:creationId xmlns:a16="http://schemas.microsoft.com/office/drawing/2014/main" id="{A47CE6C0-4B8E-E6C7-42FF-2F056DA4D8E3}"/>
              </a:ext>
            </a:extLst>
          </p:cNvPr>
          <p:cNvPicPr>
            <a:picLocks noChangeAspect="1"/>
          </p:cNvPicPr>
          <p:nvPr/>
        </p:nvPicPr>
        <p:blipFill>
          <a:blip r:embed="rId5"/>
          <a:srcRect t="38567"/>
          <a:stretch/>
        </p:blipFill>
        <p:spPr>
          <a:xfrm>
            <a:off x="3922897" y="5363975"/>
            <a:ext cx="6010275" cy="907005"/>
          </a:xfrm>
          <a:prstGeom prst="rect">
            <a:avLst/>
          </a:prstGeom>
        </p:spPr>
      </p:pic>
    </p:spTree>
    <p:extLst>
      <p:ext uri="{BB962C8B-B14F-4D97-AF65-F5344CB8AC3E}">
        <p14:creationId xmlns:p14="http://schemas.microsoft.com/office/powerpoint/2010/main" val="377497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05A6D-353B-D98E-05A5-EC3EDF26ABE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F4AE1C7-FDBF-EE83-BE2F-1736AA6D0CAD}"/>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4083A8-465F-8A3E-0D4F-F0E76AAD5CDC}"/>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D7DCEF-FB67-1327-AF28-60899F913F59}"/>
              </a:ext>
            </a:extLst>
          </p:cNvPr>
          <p:cNvSpPr txBox="1"/>
          <p:nvPr/>
        </p:nvSpPr>
        <p:spPr>
          <a:xfrm>
            <a:off x="578224" y="425667"/>
            <a:ext cx="6327124" cy="584775"/>
          </a:xfrm>
          <a:prstGeom prst="rect">
            <a:avLst/>
          </a:prstGeom>
          <a:noFill/>
        </p:spPr>
        <p:txBody>
          <a:bodyPr wrap="square" rtlCol="0">
            <a:spAutoFit/>
          </a:bodyPr>
          <a:lstStyle/>
          <a:p>
            <a:r>
              <a:rPr lang="en-US" sz="3200" b="1" dirty="0">
                <a:latin typeface="Century Gothic" panose="020B0502020202020204" pitchFamily="34" charset="0"/>
              </a:rPr>
              <a:t>5. Confirmatory Factor Analysis</a:t>
            </a:r>
          </a:p>
        </p:txBody>
      </p:sp>
      <p:sp>
        <p:nvSpPr>
          <p:cNvPr id="11" name="TextBox 10">
            <a:extLst>
              <a:ext uri="{FF2B5EF4-FFF2-40B4-BE49-F238E27FC236}">
                <a16:creationId xmlns:a16="http://schemas.microsoft.com/office/drawing/2014/main" id="{12EEC6D5-6C9A-3F62-5843-FDF146ACDABF}"/>
              </a:ext>
            </a:extLst>
          </p:cNvPr>
          <p:cNvSpPr txBox="1"/>
          <p:nvPr/>
        </p:nvSpPr>
        <p:spPr>
          <a:xfrm>
            <a:off x="578224" y="1345453"/>
            <a:ext cx="11253694" cy="1788118"/>
          </a:xfrm>
          <a:prstGeom prst="rect">
            <a:avLst/>
          </a:prstGeom>
          <a:noFill/>
        </p:spPr>
        <p:txBody>
          <a:bodyPr wrap="square" lIns="91440" tIns="45720" rIns="91440" bIns="45720" rtlCol="0" anchor="t">
            <a:spAutoFit/>
          </a:bodyPr>
          <a:lstStyle/>
          <a:p>
            <a:pPr marL="457200" indent="-457200">
              <a:lnSpc>
                <a:spcPct val="110000"/>
              </a:lnSpc>
              <a:spcBef>
                <a:spcPts val="400"/>
              </a:spcBef>
              <a:buFont typeface="Arial" panose="020B0604020202020204" pitchFamily="34" charset="0"/>
              <a:buChar char="•"/>
            </a:pPr>
            <a:r>
              <a:rPr lang="en-AU" sz="2400" dirty="0">
                <a:latin typeface="Segoe UI Historic"/>
                <a:ea typeface="Segoe UI Historic" panose="020B0502040204020203" pitchFamily="34" charset="0"/>
                <a:cs typeface="Calibri"/>
              </a:rPr>
              <a:t>Conducted using SPSS AMOS (</a:t>
            </a:r>
            <a:r>
              <a:rPr lang="en-AU" sz="2400" i="1" dirty="0">
                <a:latin typeface="Segoe UI Historic"/>
                <a:ea typeface="Segoe UI Historic" panose="020B0502040204020203" pitchFamily="34" charset="0"/>
                <a:cs typeface="Calibri"/>
              </a:rPr>
              <a:t>n</a:t>
            </a:r>
            <a:r>
              <a:rPr lang="en-AU" sz="2400" dirty="0">
                <a:latin typeface="Segoe UI Historic"/>
                <a:ea typeface="Segoe UI Historic" panose="020B0502040204020203" pitchFamily="34" charset="0"/>
                <a:cs typeface="Calibri"/>
              </a:rPr>
              <a:t>=503)</a:t>
            </a:r>
          </a:p>
          <a:p>
            <a:pPr>
              <a:lnSpc>
                <a:spcPct val="110000"/>
              </a:lnSpc>
              <a:spcBef>
                <a:spcPts val="400"/>
              </a:spcBef>
            </a:pPr>
            <a:endParaRPr lang="en-AU" sz="2400" dirty="0">
              <a:latin typeface="Segoe UI Historic"/>
              <a:ea typeface="Segoe UI Historic" panose="020B0502040204020203" pitchFamily="34" charset="0"/>
              <a:cs typeface="Calibri"/>
            </a:endParaRPr>
          </a:p>
          <a:p>
            <a:pPr marL="457200" indent="-457200">
              <a:lnSpc>
                <a:spcPct val="110000"/>
              </a:lnSpc>
              <a:spcBef>
                <a:spcPts val="400"/>
              </a:spcBef>
              <a:buFont typeface="Arial" panose="020B0604020202020204" pitchFamily="34" charset="0"/>
              <a:buChar char="•"/>
            </a:pPr>
            <a:r>
              <a:rPr lang="en-AU" sz="2400" dirty="0">
                <a:latin typeface="Segoe UI Historic"/>
                <a:ea typeface="Segoe UI Historic" panose="020B0502040204020203" pitchFamily="34" charset="0"/>
                <a:cs typeface="Calibri"/>
              </a:rPr>
              <a:t>As expected, a two (correlated) factor model demonstrated good model fit, and was superior to a single-factor model</a:t>
            </a:r>
            <a:endParaRPr lang="en-AU"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 name="Picture 1">
            <a:extLst>
              <a:ext uri="{FF2B5EF4-FFF2-40B4-BE49-F238E27FC236}">
                <a16:creationId xmlns:a16="http://schemas.microsoft.com/office/drawing/2014/main" id="{1F27DCAB-0D73-BD5F-3CD9-71128ECB2C9F}"/>
              </a:ext>
            </a:extLst>
          </p:cNvPr>
          <p:cNvPicPr>
            <a:picLocks noChangeAspect="1"/>
          </p:cNvPicPr>
          <p:nvPr/>
        </p:nvPicPr>
        <p:blipFill>
          <a:blip r:embed="rId2"/>
          <a:stretch>
            <a:fillRect/>
          </a:stretch>
        </p:blipFill>
        <p:spPr>
          <a:xfrm>
            <a:off x="10044551" y="214688"/>
            <a:ext cx="1905793" cy="970443"/>
          </a:xfrm>
          <a:prstGeom prst="rect">
            <a:avLst/>
          </a:prstGeom>
        </p:spPr>
      </p:pic>
      <p:graphicFrame>
        <p:nvGraphicFramePr>
          <p:cNvPr id="4" name="Table 3">
            <a:extLst>
              <a:ext uri="{FF2B5EF4-FFF2-40B4-BE49-F238E27FC236}">
                <a16:creationId xmlns:a16="http://schemas.microsoft.com/office/drawing/2014/main" id="{82CAF954-7343-1D1D-4DE0-BD5C963E4EAA}"/>
              </a:ext>
            </a:extLst>
          </p:cNvPr>
          <p:cNvGraphicFramePr>
            <a:graphicFrameLocks noGrp="1"/>
          </p:cNvGraphicFramePr>
          <p:nvPr>
            <p:extLst>
              <p:ext uri="{D42A27DB-BD31-4B8C-83A1-F6EECF244321}">
                <p14:modId xmlns:p14="http://schemas.microsoft.com/office/powerpoint/2010/main" val="3217175251"/>
              </p:ext>
            </p:extLst>
          </p:nvPr>
        </p:nvGraphicFramePr>
        <p:xfrm>
          <a:off x="1465729" y="3645211"/>
          <a:ext cx="9478683" cy="1854200"/>
        </p:xfrm>
        <a:graphic>
          <a:graphicData uri="http://schemas.openxmlformats.org/drawingml/2006/table">
            <a:tbl>
              <a:tblPr firstRow="1" bandRow="1">
                <a:tableStyleId>{5C22544A-7EE6-4342-B048-85BDC9FD1C3A}</a:tableStyleId>
              </a:tblPr>
              <a:tblGrid>
                <a:gridCol w="3181631">
                  <a:extLst>
                    <a:ext uri="{9D8B030D-6E8A-4147-A177-3AD203B41FA5}">
                      <a16:colId xmlns:a16="http://schemas.microsoft.com/office/drawing/2014/main" val="2700929263"/>
                    </a:ext>
                  </a:extLst>
                </a:gridCol>
                <a:gridCol w="1557710">
                  <a:extLst>
                    <a:ext uri="{9D8B030D-6E8A-4147-A177-3AD203B41FA5}">
                      <a16:colId xmlns:a16="http://schemas.microsoft.com/office/drawing/2014/main" val="3359680317"/>
                    </a:ext>
                  </a:extLst>
                </a:gridCol>
                <a:gridCol w="1583765">
                  <a:extLst>
                    <a:ext uri="{9D8B030D-6E8A-4147-A177-3AD203B41FA5}">
                      <a16:colId xmlns:a16="http://schemas.microsoft.com/office/drawing/2014/main" val="96335134"/>
                    </a:ext>
                  </a:extLst>
                </a:gridCol>
                <a:gridCol w="3155577">
                  <a:extLst>
                    <a:ext uri="{9D8B030D-6E8A-4147-A177-3AD203B41FA5}">
                      <a16:colId xmlns:a16="http://schemas.microsoft.com/office/drawing/2014/main" val="1617534685"/>
                    </a:ext>
                  </a:extLst>
                </a:gridCol>
              </a:tblGrid>
              <a:tr h="370840">
                <a:tc>
                  <a:txBody>
                    <a:bodyPr/>
                    <a:lstStyle/>
                    <a:p>
                      <a:r>
                        <a:rPr lang="en-AU" dirty="0"/>
                        <a:t>Fit index</a:t>
                      </a:r>
                    </a:p>
                  </a:txBody>
                  <a:tcPr/>
                </a:tc>
                <a:tc>
                  <a:txBody>
                    <a:bodyPr/>
                    <a:lstStyle/>
                    <a:p>
                      <a:r>
                        <a:rPr lang="en-AU" dirty="0"/>
                        <a:t>2F Model</a:t>
                      </a:r>
                    </a:p>
                  </a:txBody>
                  <a:tcPr/>
                </a:tc>
                <a:tc>
                  <a:txBody>
                    <a:bodyPr/>
                    <a:lstStyle/>
                    <a:p>
                      <a:r>
                        <a:rPr lang="en-AU" dirty="0"/>
                        <a:t>1 Factor</a:t>
                      </a:r>
                    </a:p>
                  </a:txBody>
                  <a:tcPr/>
                </a:tc>
                <a:tc>
                  <a:txBody>
                    <a:bodyPr/>
                    <a:lstStyle/>
                    <a:p>
                      <a:r>
                        <a:rPr lang="en-AU" dirty="0"/>
                        <a:t>Benchmark (Wood et al., 2008)</a:t>
                      </a:r>
                    </a:p>
                  </a:txBody>
                  <a:tcPr/>
                </a:tc>
                <a:extLst>
                  <a:ext uri="{0D108BD9-81ED-4DB2-BD59-A6C34878D82A}">
                    <a16:rowId xmlns:a16="http://schemas.microsoft.com/office/drawing/2014/main" val="1863370654"/>
                  </a:ext>
                </a:extLst>
              </a:tr>
              <a:tr h="370840">
                <a:tc>
                  <a:txBody>
                    <a:bodyPr/>
                    <a:lstStyle/>
                    <a:p>
                      <a:r>
                        <a:rPr lang="en-AU" dirty="0"/>
                        <a:t>Chi-squared</a:t>
                      </a:r>
                    </a:p>
                  </a:txBody>
                  <a:tcPr/>
                </a:tc>
                <a:tc>
                  <a:txBody>
                    <a:bodyPr/>
                    <a:lstStyle/>
                    <a:p>
                      <a:r>
                        <a:rPr lang="en-AU" dirty="0"/>
                        <a:t>98.66***</a:t>
                      </a:r>
                    </a:p>
                  </a:txBody>
                  <a:tcPr/>
                </a:tc>
                <a:tc>
                  <a:txBody>
                    <a:bodyPr/>
                    <a:lstStyle/>
                    <a:p>
                      <a:r>
                        <a:rPr lang="en-AU" dirty="0"/>
                        <a:t>529.65***</a:t>
                      </a:r>
                    </a:p>
                  </a:txBody>
                  <a:tcPr/>
                </a:tc>
                <a:tc>
                  <a:txBody>
                    <a:bodyPr/>
                    <a:lstStyle/>
                    <a:p>
                      <a:r>
                        <a:rPr lang="en-AU" dirty="0"/>
                        <a:t>(N/A)</a:t>
                      </a:r>
                    </a:p>
                  </a:txBody>
                  <a:tcPr/>
                </a:tc>
                <a:extLst>
                  <a:ext uri="{0D108BD9-81ED-4DB2-BD59-A6C34878D82A}">
                    <a16:rowId xmlns:a16="http://schemas.microsoft.com/office/drawing/2014/main" val="3150046880"/>
                  </a:ext>
                </a:extLst>
              </a:tr>
              <a:tr h="370840">
                <a:tc>
                  <a:txBody>
                    <a:bodyPr/>
                    <a:lstStyle/>
                    <a:p>
                      <a:r>
                        <a:rPr lang="en-AU" dirty="0"/>
                        <a:t>SRMR</a:t>
                      </a:r>
                    </a:p>
                  </a:txBody>
                  <a:tcPr/>
                </a:tc>
                <a:tc>
                  <a:txBody>
                    <a:bodyPr/>
                    <a:lstStyle/>
                    <a:p>
                      <a:r>
                        <a:rPr lang="en-AU" dirty="0"/>
                        <a:t>.08</a:t>
                      </a:r>
                    </a:p>
                  </a:txBody>
                  <a:tcPr/>
                </a:tc>
                <a:tc>
                  <a:txBody>
                    <a:bodyPr/>
                    <a:lstStyle/>
                    <a:p>
                      <a:r>
                        <a:rPr lang="en-AU" dirty="0"/>
                        <a:t>.29</a:t>
                      </a:r>
                    </a:p>
                  </a:txBody>
                  <a:tcPr/>
                </a:tc>
                <a:tc>
                  <a:txBody>
                    <a:bodyPr/>
                    <a:lstStyle/>
                    <a:p>
                      <a:r>
                        <a:rPr lang="en-AU" dirty="0"/>
                        <a:t>.08 (max)</a:t>
                      </a:r>
                    </a:p>
                  </a:txBody>
                  <a:tcPr/>
                </a:tc>
                <a:extLst>
                  <a:ext uri="{0D108BD9-81ED-4DB2-BD59-A6C34878D82A}">
                    <a16:rowId xmlns:a16="http://schemas.microsoft.com/office/drawing/2014/main" val="1748882118"/>
                  </a:ext>
                </a:extLst>
              </a:tr>
              <a:tr h="370840">
                <a:tc>
                  <a:txBody>
                    <a:bodyPr/>
                    <a:lstStyle/>
                    <a:p>
                      <a:r>
                        <a:rPr lang="en-AU" dirty="0"/>
                        <a:t>Comparative fit index</a:t>
                      </a:r>
                    </a:p>
                  </a:txBody>
                  <a:tcPr/>
                </a:tc>
                <a:tc>
                  <a:txBody>
                    <a:bodyPr/>
                    <a:lstStyle/>
                    <a:p>
                      <a:r>
                        <a:rPr lang="en-AU" dirty="0"/>
                        <a:t>.98</a:t>
                      </a:r>
                    </a:p>
                  </a:txBody>
                  <a:tcPr/>
                </a:tc>
                <a:tc>
                  <a:txBody>
                    <a:bodyPr/>
                    <a:lstStyle/>
                    <a:p>
                      <a:r>
                        <a:rPr lang="en-AU" dirty="0"/>
                        <a:t>.88</a:t>
                      </a:r>
                    </a:p>
                  </a:txBody>
                  <a:tcPr/>
                </a:tc>
                <a:tc>
                  <a:txBody>
                    <a:bodyPr/>
                    <a:lstStyle/>
                    <a:p>
                      <a:r>
                        <a:rPr lang="en-AU" dirty="0"/>
                        <a:t>.95 (min)</a:t>
                      </a:r>
                    </a:p>
                  </a:txBody>
                  <a:tcPr/>
                </a:tc>
                <a:extLst>
                  <a:ext uri="{0D108BD9-81ED-4DB2-BD59-A6C34878D82A}">
                    <a16:rowId xmlns:a16="http://schemas.microsoft.com/office/drawing/2014/main" val="455731978"/>
                  </a:ext>
                </a:extLst>
              </a:tr>
              <a:tr h="370840">
                <a:tc>
                  <a:txBody>
                    <a:bodyPr/>
                    <a:lstStyle/>
                    <a:p>
                      <a:r>
                        <a:rPr lang="en-AU" dirty="0"/>
                        <a:t>RMSEA</a:t>
                      </a:r>
                    </a:p>
                  </a:txBody>
                  <a:tcPr/>
                </a:tc>
                <a:tc>
                  <a:txBody>
                    <a:bodyPr/>
                    <a:lstStyle/>
                    <a:p>
                      <a:r>
                        <a:rPr lang="en-AU" dirty="0"/>
                        <a:t>.06</a:t>
                      </a:r>
                    </a:p>
                  </a:txBody>
                  <a:tcPr/>
                </a:tc>
                <a:tc>
                  <a:txBody>
                    <a:bodyPr/>
                    <a:lstStyle/>
                    <a:p>
                      <a:r>
                        <a:rPr lang="en-AU" dirty="0"/>
                        <a:t>.17</a:t>
                      </a:r>
                    </a:p>
                  </a:txBody>
                  <a:tcPr/>
                </a:tc>
                <a:tc>
                  <a:txBody>
                    <a:bodyPr/>
                    <a:lstStyle/>
                    <a:p>
                      <a:r>
                        <a:rPr lang="en-AU" dirty="0"/>
                        <a:t>.06 (max)</a:t>
                      </a:r>
                    </a:p>
                  </a:txBody>
                  <a:tcPr/>
                </a:tc>
                <a:extLst>
                  <a:ext uri="{0D108BD9-81ED-4DB2-BD59-A6C34878D82A}">
                    <a16:rowId xmlns:a16="http://schemas.microsoft.com/office/drawing/2014/main" val="751673963"/>
                  </a:ext>
                </a:extLst>
              </a:tr>
            </a:tbl>
          </a:graphicData>
        </a:graphic>
      </p:graphicFrame>
    </p:spTree>
    <p:extLst>
      <p:ext uri="{BB962C8B-B14F-4D97-AF65-F5344CB8AC3E}">
        <p14:creationId xmlns:p14="http://schemas.microsoft.com/office/powerpoint/2010/main" val="1257874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A7B42-DBA4-A3B8-524A-7FD726BC197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4F747FE-FC45-DA70-3E22-B4B3FE8502C7}"/>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31137A-8CDD-A073-E5D8-5B9E66BB2D26}"/>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4435F1-1C50-D010-ECF9-301DF47CAEFC}"/>
              </a:ext>
            </a:extLst>
          </p:cNvPr>
          <p:cNvSpPr txBox="1"/>
          <p:nvPr/>
        </p:nvSpPr>
        <p:spPr>
          <a:xfrm>
            <a:off x="578224" y="425667"/>
            <a:ext cx="6327124" cy="584775"/>
          </a:xfrm>
          <a:prstGeom prst="rect">
            <a:avLst/>
          </a:prstGeom>
          <a:noFill/>
        </p:spPr>
        <p:txBody>
          <a:bodyPr wrap="square" rtlCol="0">
            <a:spAutoFit/>
          </a:bodyPr>
          <a:lstStyle/>
          <a:p>
            <a:r>
              <a:rPr lang="en-US" sz="3200" b="1" dirty="0">
                <a:latin typeface="Century Gothic" panose="020B0502020202020204" pitchFamily="34" charset="0"/>
              </a:rPr>
              <a:t>5. Confirmatory Factor Analysis </a:t>
            </a:r>
          </a:p>
        </p:txBody>
      </p:sp>
      <p:pic>
        <p:nvPicPr>
          <p:cNvPr id="2" name="Picture 1">
            <a:extLst>
              <a:ext uri="{FF2B5EF4-FFF2-40B4-BE49-F238E27FC236}">
                <a16:creationId xmlns:a16="http://schemas.microsoft.com/office/drawing/2014/main" id="{FB8AE565-C4E2-F3A3-1354-E5CA25BA32DB}"/>
              </a:ext>
            </a:extLst>
          </p:cNvPr>
          <p:cNvPicPr>
            <a:picLocks noChangeAspect="1"/>
          </p:cNvPicPr>
          <p:nvPr/>
        </p:nvPicPr>
        <p:blipFill>
          <a:blip r:embed="rId2"/>
          <a:stretch>
            <a:fillRect/>
          </a:stretch>
        </p:blipFill>
        <p:spPr>
          <a:xfrm>
            <a:off x="10044551" y="214688"/>
            <a:ext cx="1905793" cy="970443"/>
          </a:xfrm>
          <a:prstGeom prst="rect">
            <a:avLst/>
          </a:prstGeom>
        </p:spPr>
      </p:pic>
      <p:pic>
        <p:nvPicPr>
          <p:cNvPr id="11" name="Picture 10">
            <a:extLst>
              <a:ext uri="{FF2B5EF4-FFF2-40B4-BE49-F238E27FC236}">
                <a16:creationId xmlns:a16="http://schemas.microsoft.com/office/drawing/2014/main" id="{32FF93B1-A8F7-27F6-80FB-8773E46A93E4}"/>
              </a:ext>
            </a:extLst>
          </p:cNvPr>
          <p:cNvPicPr>
            <a:picLocks noChangeAspect="1"/>
          </p:cNvPicPr>
          <p:nvPr/>
        </p:nvPicPr>
        <p:blipFill>
          <a:blip r:embed="rId3"/>
          <a:stretch>
            <a:fillRect/>
          </a:stretch>
        </p:blipFill>
        <p:spPr>
          <a:xfrm>
            <a:off x="2005934" y="1185131"/>
            <a:ext cx="7317359" cy="5400751"/>
          </a:xfrm>
          <a:prstGeom prst="rect">
            <a:avLst/>
          </a:prstGeom>
        </p:spPr>
      </p:pic>
    </p:spTree>
    <p:extLst>
      <p:ext uri="{BB962C8B-B14F-4D97-AF65-F5344CB8AC3E}">
        <p14:creationId xmlns:p14="http://schemas.microsoft.com/office/powerpoint/2010/main" val="1578553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2B6EEEF-9361-07B7-895D-BB7F9025CE1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403FC06-6903-61DC-62D9-5C0B4E32FDD9}"/>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1AB8E6-0777-CAB7-AD5E-92A46596FCC8}"/>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16E7B5-B1EE-5E43-C0FA-0DF3E0E73D88}"/>
              </a:ext>
            </a:extLst>
          </p:cNvPr>
          <p:cNvSpPr txBox="1"/>
          <p:nvPr/>
        </p:nvSpPr>
        <p:spPr>
          <a:xfrm>
            <a:off x="578224" y="425667"/>
            <a:ext cx="6327124" cy="584775"/>
          </a:xfrm>
          <a:prstGeom prst="rect">
            <a:avLst/>
          </a:prstGeom>
          <a:noFill/>
        </p:spPr>
        <p:txBody>
          <a:bodyPr wrap="square" rtlCol="0">
            <a:spAutoFit/>
          </a:bodyPr>
          <a:lstStyle/>
          <a:p>
            <a:r>
              <a:rPr lang="en-US" sz="3200" b="1" dirty="0">
                <a:latin typeface="Century Gothic" panose="020B0502020202020204" pitchFamily="34" charset="0"/>
              </a:rPr>
              <a:t>5. Confirmatory Factor Analysis</a:t>
            </a:r>
          </a:p>
        </p:txBody>
      </p:sp>
      <p:pic>
        <p:nvPicPr>
          <p:cNvPr id="2" name="Picture 1">
            <a:extLst>
              <a:ext uri="{FF2B5EF4-FFF2-40B4-BE49-F238E27FC236}">
                <a16:creationId xmlns:a16="http://schemas.microsoft.com/office/drawing/2014/main" id="{67F0EF71-D61B-0444-5076-E8D89EC4B30E}"/>
              </a:ext>
            </a:extLst>
          </p:cNvPr>
          <p:cNvPicPr>
            <a:picLocks noChangeAspect="1"/>
          </p:cNvPicPr>
          <p:nvPr/>
        </p:nvPicPr>
        <p:blipFill>
          <a:blip r:embed="rId2"/>
          <a:stretch>
            <a:fillRect/>
          </a:stretch>
        </p:blipFill>
        <p:spPr>
          <a:xfrm>
            <a:off x="10044551" y="214688"/>
            <a:ext cx="1905793" cy="970443"/>
          </a:xfrm>
          <a:prstGeom prst="rect">
            <a:avLst/>
          </a:prstGeom>
        </p:spPr>
      </p:pic>
      <p:pic>
        <p:nvPicPr>
          <p:cNvPr id="8" name="Picture 7">
            <a:extLst>
              <a:ext uri="{FF2B5EF4-FFF2-40B4-BE49-F238E27FC236}">
                <a16:creationId xmlns:a16="http://schemas.microsoft.com/office/drawing/2014/main" id="{A771E962-0416-5F23-348E-C83C88FFDA96}"/>
              </a:ext>
            </a:extLst>
          </p:cNvPr>
          <p:cNvPicPr>
            <a:picLocks noChangeAspect="1"/>
          </p:cNvPicPr>
          <p:nvPr/>
        </p:nvPicPr>
        <p:blipFill>
          <a:blip r:embed="rId3"/>
          <a:stretch>
            <a:fillRect/>
          </a:stretch>
        </p:blipFill>
        <p:spPr>
          <a:xfrm>
            <a:off x="2377326" y="1273549"/>
            <a:ext cx="6219828" cy="5185305"/>
          </a:xfrm>
          <a:prstGeom prst="rect">
            <a:avLst/>
          </a:prstGeom>
        </p:spPr>
      </p:pic>
    </p:spTree>
    <p:extLst>
      <p:ext uri="{BB962C8B-B14F-4D97-AF65-F5344CB8AC3E}">
        <p14:creationId xmlns:p14="http://schemas.microsoft.com/office/powerpoint/2010/main" val="4175976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A6C64-D658-CA22-E455-404EC780252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B4F3BE7-F59E-9BF4-02C3-A4ECDDDBFB26}"/>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DD5AC8-693E-5FE8-B8C1-93E36AA9828C}"/>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9188372-4755-B601-3E79-A15AB832F2B7}"/>
              </a:ext>
            </a:extLst>
          </p:cNvPr>
          <p:cNvSpPr txBox="1"/>
          <p:nvPr/>
        </p:nvSpPr>
        <p:spPr>
          <a:xfrm>
            <a:off x="533399" y="394917"/>
            <a:ext cx="9238129" cy="1077218"/>
          </a:xfrm>
          <a:prstGeom prst="rect">
            <a:avLst/>
          </a:prstGeom>
          <a:noFill/>
        </p:spPr>
        <p:txBody>
          <a:bodyPr wrap="square" rtlCol="0">
            <a:spAutoFit/>
          </a:bodyPr>
          <a:lstStyle/>
          <a:p>
            <a:r>
              <a:rPr lang="en-US" sz="3200" b="1" dirty="0">
                <a:latin typeface="Century Gothic" panose="020B0502020202020204" pitchFamily="34" charset="0"/>
              </a:rPr>
              <a:t>Final Measure – </a:t>
            </a:r>
            <a:br>
              <a:rPr lang="en-US" sz="3200" b="1" dirty="0">
                <a:latin typeface="Century Gothic" panose="020B0502020202020204" pitchFamily="34" charset="0"/>
              </a:rPr>
            </a:br>
            <a:r>
              <a:rPr lang="en-US" sz="3200" b="1" dirty="0">
                <a:latin typeface="Century Gothic" panose="020B0502020202020204" pitchFamily="34" charset="0"/>
              </a:rPr>
              <a:t>Vaccination Mandate Attitudes Scale (VMAS)</a:t>
            </a:r>
          </a:p>
        </p:txBody>
      </p:sp>
      <p:pic>
        <p:nvPicPr>
          <p:cNvPr id="2" name="Picture 1">
            <a:extLst>
              <a:ext uri="{FF2B5EF4-FFF2-40B4-BE49-F238E27FC236}">
                <a16:creationId xmlns:a16="http://schemas.microsoft.com/office/drawing/2014/main" id="{29B71D6E-A941-DFEF-A4E9-54BE889B33A9}"/>
              </a:ext>
            </a:extLst>
          </p:cNvPr>
          <p:cNvPicPr>
            <a:picLocks noChangeAspect="1"/>
          </p:cNvPicPr>
          <p:nvPr/>
        </p:nvPicPr>
        <p:blipFill>
          <a:blip r:embed="rId2"/>
          <a:stretch>
            <a:fillRect/>
          </a:stretch>
        </p:blipFill>
        <p:spPr>
          <a:xfrm>
            <a:off x="10044551" y="214688"/>
            <a:ext cx="1905793" cy="970443"/>
          </a:xfrm>
          <a:prstGeom prst="rect">
            <a:avLst/>
          </a:prstGeom>
        </p:spPr>
      </p:pic>
      <p:graphicFrame>
        <p:nvGraphicFramePr>
          <p:cNvPr id="4" name="Table 3">
            <a:extLst>
              <a:ext uri="{FF2B5EF4-FFF2-40B4-BE49-F238E27FC236}">
                <a16:creationId xmlns:a16="http://schemas.microsoft.com/office/drawing/2014/main" id="{270A0349-9E1C-D1EA-4A04-847FD8AE71D6}"/>
              </a:ext>
            </a:extLst>
          </p:cNvPr>
          <p:cNvGraphicFramePr>
            <a:graphicFrameLocks noGrp="1"/>
          </p:cNvGraphicFramePr>
          <p:nvPr>
            <p:extLst>
              <p:ext uri="{D42A27DB-BD31-4B8C-83A1-F6EECF244321}">
                <p14:modId xmlns:p14="http://schemas.microsoft.com/office/powerpoint/2010/main" val="345536937"/>
              </p:ext>
            </p:extLst>
          </p:nvPr>
        </p:nvGraphicFramePr>
        <p:xfrm>
          <a:off x="533399" y="1651893"/>
          <a:ext cx="11321333" cy="4785360"/>
        </p:xfrm>
        <a:graphic>
          <a:graphicData uri="http://schemas.openxmlformats.org/drawingml/2006/table">
            <a:tbl>
              <a:tblPr firstRow="1" bandRow="1">
                <a:tableStyleId>{5C22544A-7EE6-4342-B048-85BDC9FD1C3A}</a:tableStyleId>
              </a:tblPr>
              <a:tblGrid>
                <a:gridCol w="1379896">
                  <a:extLst>
                    <a:ext uri="{9D8B030D-6E8A-4147-A177-3AD203B41FA5}">
                      <a16:colId xmlns:a16="http://schemas.microsoft.com/office/drawing/2014/main" val="3212371708"/>
                    </a:ext>
                  </a:extLst>
                </a:gridCol>
                <a:gridCol w="8048266">
                  <a:extLst>
                    <a:ext uri="{9D8B030D-6E8A-4147-A177-3AD203B41FA5}">
                      <a16:colId xmlns:a16="http://schemas.microsoft.com/office/drawing/2014/main" val="136998754"/>
                    </a:ext>
                  </a:extLst>
                </a:gridCol>
                <a:gridCol w="1893171">
                  <a:extLst>
                    <a:ext uri="{9D8B030D-6E8A-4147-A177-3AD203B41FA5}">
                      <a16:colId xmlns:a16="http://schemas.microsoft.com/office/drawing/2014/main" val="3564193589"/>
                    </a:ext>
                  </a:extLst>
                </a:gridCol>
              </a:tblGrid>
              <a:tr h="370840">
                <a:tc>
                  <a:txBody>
                    <a:bodyPr/>
                    <a:lstStyle/>
                    <a:p>
                      <a:r>
                        <a:rPr lang="en-AU" sz="1600" dirty="0"/>
                        <a:t>Item</a:t>
                      </a:r>
                    </a:p>
                  </a:txBody>
                  <a:tcPr/>
                </a:tc>
                <a:tc>
                  <a:txBody>
                    <a:bodyPr/>
                    <a:lstStyle/>
                    <a:p>
                      <a:r>
                        <a:rPr lang="en-AU" sz="1600" dirty="0"/>
                        <a:t>Wording</a:t>
                      </a:r>
                    </a:p>
                  </a:txBody>
                  <a:tcPr/>
                </a:tc>
                <a:tc>
                  <a:txBody>
                    <a:bodyPr/>
                    <a:lstStyle/>
                    <a:p>
                      <a:r>
                        <a:rPr lang="en-AU" sz="1600" dirty="0"/>
                        <a:t>Factor</a:t>
                      </a:r>
                    </a:p>
                  </a:txBody>
                  <a:tcPr/>
                </a:tc>
                <a:extLst>
                  <a:ext uri="{0D108BD9-81ED-4DB2-BD59-A6C34878D82A}">
                    <a16:rowId xmlns:a16="http://schemas.microsoft.com/office/drawing/2014/main" val="1809670529"/>
                  </a:ext>
                </a:extLst>
              </a:tr>
              <a:tr h="370840">
                <a:tc gridSpan="3">
                  <a:txBody>
                    <a:bodyPr/>
                    <a:lstStyle/>
                    <a:p>
                      <a:r>
                        <a:rPr lang="en-AU" sz="1600" dirty="0"/>
                        <a:t>A mandatory vaccination policy would…</a:t>
                      </a:r>
                    </a:p>
                  </a:txBody>
                  <a:tcPr/>
                </a:tc>
                <a:tc hMerge="1">
                  <a:txBody>
                    <a:bodyPr/>
                    <a:lstStyle/>
                    <a:p>
                      <a:endParaRPr lang="en-AU"/>
                    </a:p>
                  </a:txBody>
                  <a:tcPr/>
                </a:tc>
                <a:tc hMerge="1">
                  <a:txBody>
                    <a:bodyPr/>
                    <a:lstStyle/>
                    <a:p>
                      <a:endParaRPr lang="en-AU" dirty="0"/>
                    </a:p>
                  </a:txBody>
                  <a:tcPr/>
                </a:tc>
                <a:extLst>
                  <a:ext uri="{0D108BD9-81ED-4DB2-BD59-A6C34878D82A}">
                    <a16:rowId xmlns:a16="http://schemas.microsoft.com/office/drawing/2014/main" val="3044840648"/>
                  </a:ext>
                </a:extLst>
              </a:tr>
              <a:tr h="370840">
                <a:tc>
                  <a:txBody>
                    <a:bodyPr/>
                    <a:lstStyle/>
                    <a:p>
                      <a:r>
                        <a:rPr lang="en-AU" sz="1600" dirty="0"/>
                        <a:t>VMAS_1</a:t>
                      </a:r>
                    </a:p>
                  </a:txBody>
                  <a:tcPr/>
                </a:tc>
                <a:tc>
                  <a:txBody>
                    <a:bodyPr/>
                    <a:lstStyle/>
                    <a:p>
                      <a:r>
                        <a:rPr lang="en-AU" sz="1600" dirty="0"/>
                        <a:t>…help to increase the rate of vaccination</a:t>
                      </a:r>
                    </a:p>
                  </a:txBody>
                  <a:tcPr/>
                </a:tc>
                <a:tc>
                  <a:txBody>
                    <a:bodyPr/>
                    <a:lstStyle/>
                    <a:p>
                      <a:r>
                        <a:rPr lang="en-AU" sz="1600" dirty="0"/>
                        <a:t>1 (“Protection”)</a:t>
                      </a:r>
                    </a:p>
                  </a:txBody>
                  <a:tcPr/>
                </a:tc>
                <a:extLst>
                  <a:ext uri="{0D108BD9-81ED-4DB2-BD59-A6C34878D82A}">
                    <a16:rowId xmlns:a16="http://schemas.microsoft.com/office/drawing/2014/main" val="3279308128"/>
                  </a:ext>
                </a:extLst>
              </a:tr>
              <a:tr h="204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VMAS_2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…help protect me from the disease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1 (“Protection”)</a:t>
                      </a:r>
                    </a:p>
                  </a:txBody>
                  <a:tcPr/>
                </a:tc>
                <a:extLst>
                  <a:ext uri="{0D108BD9-81ED-4DB2-BD59-A6C34878D82A}">
                    <a16:rowId xmlns:a16="http://schemas.microsoft.com/office/drawing/2014/main" val="14163223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VMAS_3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…help protect the community from the disease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1 (“Protection”)</a:t>
                      </a:r>
                    </a:p>
                  </a:txBody>
                  <a:tcPr/>
                </a:tc>
                <a:extLst>
                  <a:ext uri="{0D108BD9-81ED-4DB2-BD59-A6C34878D82A}">
                    <a16:rowId xmlns:a16="http://schemas.microsoft.com/office/drawing/2014/main" val="1954247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VMAS_4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…be a safe response to the threat of the disease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1 (“Protection”)</a:t>
                      </a:r>
                    </a:p>
                  </a:txBody>
                  <a:tcPr/>
                </a:tc>
                <a:extLst>
                  <a:ext uri="{0D108BD9-81ED-4DB2-BD59-A6C34878D82A}">
                    <a16:rowId xmlns:a16="http://schemas.microsoft.com/office/drawing/2014/main" val="35465013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VMAS_5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…infringe on people’s rights</a:t>
                      </a:r>
                    </a:p>
                  </a:txBody>
                  <a:tcPr/>
                </a:tc>
                <a:tc>
                  <a:txBody>
                    <a:bodyPr/>
                    <a:lstStyle/>
                    <a:p>
                      <a:r>
                        <a:rPr lang="en-AU" sz="1600" dirty="0"/>
                        <a:t>2 (“Rights”)</a:t>
                      </a:r>
                    </a:p>
                  </a:txBody>
                  <a:tcPr/>
                </a:tc>
                <a:extLst>
                  <a:ext uri="{0D108BD9-81ED-4DB2-BD59-A6C34878D82A}">
                    <a16:rowId xmlns:a16="http://schemas.microsoft.com/office/drawing/2014/main" val="4386171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VMAS_6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…make vaccination a shared responsibility for the whole community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1 (“Protection”)</a:t>
                      </a:r>
                    </a:p>
                  </a:txBody>
                  <a:tcPr/>
                </a:tc>
                <a:extLst>
                  <a:ext uri="{0D108BD9-81ED-4DB2-BD59-A6C34878D82A}">
                    <a16:rowId xmlns:a16="http://schemas.microsoft.com/office/drawing/2014/main" val="250302271"/>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Please indicate how strongly you agree or disagree with the following statements.</a:t>
                      </a:r>
                    </a:p>
                  </a:txBody>
                  <a:tcPr/>
                </a:tc>
                <a:tc hMerge="1">
                  <a:txBody>
                    <a:bodyPr/>
                    <a:lstStyle/>
                    <a:p>
                      <a:endParaRPr lang="en-AU"/>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txBody>
                  <a:tcPr/>
                </a:tc>
                <a:extLst>
                  <a:ext uri="{0D108BD9-81ED-4DB2-BD59-A6C34878D82A}">
                    <a16:rowId xmlns:a16="http://schemas.microsoft.com/office/drawing/2014/main" val="34828125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VMAS_7</a:t>
                      </a:r>
                    </a:p>
                  </a:txBody>
                  <a:tcPr/>
                </a:tc>
                <a:tc>
                  <a:txBody>
                    <a:bodyPr/>
                    <a:lstStyle/>
                    <a:p>
                      <a:r>
                        <a:rPr lang="en-AU" sz="1600" dirty="0"/>
                        <a:t>I would prefer that a mandatory vaccination policy was not put into place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2 (“Rights”)</a:t>
                      </a:r>
                    </a:p>
                  </a:txBody>
                  <a:tcPr/>
                </a:tc>
                <a:extLst>
                  <a:ext uri="{0D108BD9-81ED-4DB2-BD59-A6C34878D82A}">
                    <a16:rowId xmlns:a16="http://schemas.microsoft.com/office/drawing/2014/main" val="12161431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VMAS_8</a:t>
                      </a:r>
                    </a:p>
                  </a:txBody>
                  <a:tcPr/>
                </a:tc>
                <a:tc>
                  <a:txBody>
                    <a:bodyPr/>
                    <a:lstStyle/>
                    <a:p>
                      <a:r>
                        <a:rPr lang="en-AU" sz="1600" dirty="0"/>
                        <a:t>If a mandatory vaccination policy was implemented, I would be more likely to get vaccinated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1 (“Protection”)</a:t>
                      </a:r>
                    </a:p>
                  </a:txBody>
                  <a:tcPr/>
                </a:tc>
                <a:extLst>
                  <a:ext uri="{0D108BD9-81ED-4DB2-BD59-A6C34878D82A}">
                    <a16:rowId xmlns:a16="http://schemas.microsoft.com/office/drawing/2014/main" val="24652770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VMAS_9</a:t>
                      </a:r>
                    </a:p>
                  </a:txBody>
                  <a:tcPr/>
                </a:tc>
                <a:tc>
                  <a:txBody>
                    <a:bodyPr/>
                    <a:lstStyle/>
                    <a:p>
                      <a:r>
                        <a:rPr lang="en-AU" sz="1600" dirty="0"/>
                        <a:t>It should be a personal choice whether to get vaccinated or not</a:t>
                      </a:r>
                      <a:endParaRPr lang="en-AU"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2 (“Rights”)</a:t>
                      </a:r>
                    </a:p>
                  </a:txBody>
                  <a:tcPr/>
                </a:tc>
                <a:extLst>
                  <a:ext uri="{0D108BD9-81ED-4DB2-BD59-A6C34878D82A}">
                    <a16:rowId xmlns:a16="http://schemas.microsoft.com/office/drawing/2014/main" val="325362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VMAS_10</a:t>
                      </a:r>
                    </a:p>
                  </a:txBody>
                  <a:tcPr/>
                </a:tc>
                <a:tc>
                  <a:txBody>
                    <a:bodyPr/>
                    <a:lstStyle/>
                    <a:p>
                      <a:r>
                        <a:rPr lang="en-AU" sz="1600" dirty="0"/>
                        <a:t>Government should not have the power to require people to be vaccinated</a:t>
                      </a:r>
                      <a:endParaRPr lang="en-AU"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2 (“Rights”)</a:t>
                      </a:r>
                    </a:p>
                  </a:txBody>
                  <a:tcPr/>
                </a:tc>
                <a:extLst>
                  <a:ext uri="{0D108BD9-81ED-4DB2-BD59-A6C34878D82A}">
                    <a16:rowId xmlns:a16="http://schemas.microsoft.com/office/drawing/2014/main" val="1548820070"/>
                  </a:ext>
                </a:extLst>
              </a:tr>
            </a:tbl>
          </a:graphicData>
        </a:graphic>
      </p:graphicFrame>
    </p:spTree>
    <p:extLst>
      <p:ext uri="{BB962C8B-B14F-4D97-AF65-F5344CB8AC3E}">
        <p14:creationId xmlns:p14="http://schemas.microsoft.com/office/powerpoint/2010/main" val="1155200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DA0B7-0F42-161E-4343-5C5D4333495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EC268F1-865A-8B75-E6D4-FB1D4F26B07B}"/>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277F4E-C8D1-1007-3504-77083E3C4E07}"/>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133C25-3975-8B9E-852A-11966B48A347}"/>
              </a:ext>
            </a:extLst>
          </p:cNvPr>
          <p:cNvSpPr txBox="1"/>
          <p:nvPr/>
        </p:nvSpPr>
        <p:spPr>
          <a:xfrm>
            <a:off x="578224" y="425667"/>
            <a:ext cx="6327124" cy="584775"/>
          </a:xfrm>
          <a:prstGeom prst="rect">
            <a:avLst/>
          </a:prstGeom>
          <a:noFill/>
        </p:spPr>
        <p:txBody>
          <a:bodyPr wrap="square" rtlCol="0">
            <a:spAutoFit/>
          </a:bodyPr>
          <a:lstStyle/>
          <a:p>
            <a:r>
              <a:rPr lang="en-US" sz="3200" b="1" dirty="0">
                <a:latin typeface="Century Gothic" panose="020B0502020202020204" pitchFamily="34" charset="0"/>
              </a:rPr>
              <a:t>6. Implementation</a:t>
            </a:r>
          </a:p>
        </p:txBody>
      </p:sp>
      <p:sp>
        <p:nvSpPr>
          <p:cNvPr id="11" name="TextBox 10">
            <a:extLst>
              <a:ext uri="{FF2B5EF4-FFF2-40B4-BE49-F238E27FC236}">
                <a16:creationId xmlns:a16="http://schemas.microsoft.com/office/drawing/2014/main" id="{05F14261-FF26-6149-5AD7-8A756D272CE0}"/>
              </a:ext>
            </a:extLst>
          </p:cNvPr>
          <p:cNvSpPr txBox="1"/>
          <p:nvPr/>
        </p:nvSpPr>
        <p:spPr>
          <a:xfrm>
            <a:off x="578224" y="1313168"/>
            <a:ext cx="11253694" cy="3030701"/>
          </a:xfrm>
          <a:prstGeom prst="rect">
            <a:avLst/>
          </a:prstGeom>
          <a:noFill/>
        </p:spPr>
        <p:txBody>
          <a:bodyPr wrap="square" lIns="91440" tIns="45720" rIns="91440" bIns="45720" rtlCol="0" anchor="t">
            <a:spAutoFit/>
          </a:bodyPr>
          <a:lstStyle/>
          <a:p>
            <a:pPr marL="457200" indent="-457200">
              <a:lnSpc>
                <a:spcPct val="110000"/>
              </a:lnSpc>
              <a:spcBef>
                <a:spcPts val="400"/>
              </a:spcBef>
              <a:buFont typeface="Arial" panose="020B0604020202020204" pitchFamily="34" charset="0"/>
              <a:buChar char="•"/>
            </a:pPr>
            <a:r>
              <a:rPr lang="en-AU" sz="2000" dirty="0">
                <a:latin typeface="Segoe UI Historic"/>
                <a:ea typeface="Segoe UI Historic" panose="020B0502040204020203" pitchFamily="34" charset="0"/>
                <a:cs typeface="Calibri"/>
              </a:rPr>
              <a:t>The VMAS has been included in the main </a:t>
            </a:r>
            <a:r>
              <a:rPr lang="en-AU" sz="2000" dirty="0" err="1">
                <a:latin typeface="Segoe UI Historic"/>
                <a:ea typeface="Segoe UI Historic" panose="020B0502040204020203" pitchFamily="34" charset="0"/>
                <a:cs typeface="Calibri"/>
              </a:rPr>
              <a:t>MandEval</a:t>
            </a:r>
            <a:r>
              <a:rPr lang="en-AU" sz="2000" dirty="0">
                <a:latin typeface="Segoe UI Historic"/>
                <a:ea typeface="Segoe UI Historic" panose="020B0502040204020203" pitchFamily="34" charset="0"/>
                <a:cs typeface="Calibri"/>
              </a:rPr>
              <a:t> Study 2b survey (currently at field) (4000 adults in each of Australia, France and Italy)</a:t>
            </a:r>
          </a:p>
          <a:p>
            <a:pPr marL="457200" indent="-457200">
              <a:lnSpc>
                <a:spcPct val="110000"/>
              </a:lnSpc>
              <a:spcBef>
                <a:spcPts val="400"/>
              </a:spcBef>
              <a:buFont typeface="Arial" panose="020B0604020202020204" pitchFamily="34" charset="0"/>
              <a:buChar char="•"/>
            </a:pPr>
            <a:endParaRPr lang="en-AU" sz="2000" dirty="0">
              <a:highlight>
                <a:srgbClr val="FFFF00"/>
              </a:highlight>
              <a:latin typeface="Segoe UI Historic"/>
              <a:ea typeface="Segoe UI Historic" panose="020B0502040204020203" pitchFamily="34" charset="0"/>
              <a:cs typeface="Calibri"/>
            </a:endParaRPr>
          </a:p>
          <a:p>
            <a:pPr marL="457200" indent="-457200">
              <a:lnSpc>
                <a:spcPct val="110000"/>
              </a:lnSpc>
              <a:spcBef>
                <a:spcPts val="400"/>
              </a:spcBef>
              <a:buFont typeface="Arial" panose="020B0604020202020204" pitchFamily="34" charset="0"/>
              <a:buChar char="•"/>
            </a:pPr>
            <a:r>
              <a:rPr lang="en-AU" sz="2000" dirty="0">
                <a:latin typeface="Segoe UI Historic"/>
                <a:ea typeface="Segoe UI Historic" panose="020B0502040204020203" pitchFamily="34" charset="0"/>
                <a:cs typeface="Calibri"/>
              </a:rPr>
              <a:t>An adapted version to measure perceptions of others’ attitudes is also included</a:t>
            </a:r>
          </a:p>
          <a:p>
            <a:pPr marL="457200" indent="-457200">
              <a:lnSpc>
                <a:spcPct val="110000"/>
              </a:lnSpc>
              <a:spcBef>
                <a:spcPts val="400"/>
              </a:spcBef>
              <a:buFont typeface="Arial" panose="020B0604020202020204" pitchFamily="34" charset="0"/>
              <a:buChar char="•"/>
            </a:pPr>
            <a:endParaRPr lang="en-AU" sz="2000" dirty="0">
              <a:highlight>
                <a:srgbClr val="FFFF00"/>
              </a:highlight>
              <a:latin typeface="Segoe UI Historic"/>
              <a:ea typeface="Segoe UI Historic" panose="020B0502040204020203" pitchFamily="34" charset="0"/>
              <a:cs typeface="Calibri"/>
            </a:endParaRPr>
          </a:p>
          <a:p>
            <a:pPr marL="457200" indent="-457200">
              <a:lnSpc>
                <a:spcPct val="110000"/>
              </a:lnSpc>
              <a:spcBef>
                <a:spcPts val="400"/>
              </a:spcBef>
              <a:buFont typeface="Arial" panose="020B0604020202020204" pitchFamily="34" charset="0"/>
              <a:buChar char="•"/>
            </a:pPr>
            <a:r>
              <a:rPr lang="en-AU" sz="2000" dirty="0">
                <a:latin typeface="Segoe UI Historic"/>
                <a:ea typeface="Segoe UI Historic" panose="020B0502040204020203" pitchFamily="34" charset="0"/>
                <a:cs typeface="Calibri"/>
              </a:rPr>
              <a:t>The survey also includes a range of measures of personality, culture, political preference, vaccination attitudes, behaviours, and experiences (incl. COVID), and demographic variables</a:t>
            </a:r>
          </a:p>
          <a:p>
            <a:pPr>
              <a:lnSpc>
                <a:spcPct val="110000"/>
              </a:lnSpc>
              <a:spcBef>
                <a:spcPts val="400"/>
              </a:spcBef>
            </a:pPr>
            <a:endParaRPr lang="en-AU" sz="2000" dirty="0">
              <a:highlight>
                <a:srgbClr val="FFFF00"/>
              </a:highlight>
              <a:latin typeface="Segoe UI Historic"/>
              <a:ea typeface="Segoe UI Historic" panose="020B0502040204020203" pitchFamily="34" charset="0"/>
              <a:cs typeface="Calibri"/>
            </a:endParaRPr>
          </a:p>
        </p:txBody>
      </p:sp>
      <p:pic>
        <p:nvPicPr>
          <p:cNvPr id="2" name="Picture 1">
            <a:extLst>
              <a:ext uri="{FF2B5EF4-FFF2-40B4-BE49-F238E27FC236}">
                <a16:creationId xmlns:a16="http://schemas.microsoft.com/office/drawing/2014/main" id="{BBB7996F-5577-1A2D-F326-22F277ACB408}"/>
              </a:ext>
            </a:extLst>
          </p:cNvPr>
          <p:cNvPicPr>
            <a:picLocks noChangeAspect="1"/>
          </p:cNvPicPr>
          <p:nvPr/>
        </p:nvPicPr>
        <p:blipFill>
          <a:blip r:embed="rId2"/>
          <a:stretch>
            <a:fillRect/>
          </a:stretch>
        </p:blipFill>
        <p:spPr>
          <a:xfrm>
            <a:off x="10044551" y="214688"/>
            <a:ext cx="1905793" cy="970443"/>
          </a:xfrm>
          <a:prstGeom prst="rect">
            <a:avLst/>
          </a:prstGeom>
        </p:spPr>
      </p:pic>
    </p:spTree>
    <p:extLst>
      <p:ext uri="{BB962C8B-B14F-4D97-AF65-F5344CB8AC3E}">
        <p14:creationId xmlns:p14="http://schemas.microsoft.com/office/powerpoint/2010/main" val="41545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F39FD23-5BBA-8746-3E43-74C2B269C62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ED58CE9-49EF-989E-8F8E-E2601523E0D8}"/>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D564F4-5402-3607-11EA-22EF08028229}"/>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EA29795-5670-B392-EF1C-A305FC5DAA65}"/>
              </a:ext>
            </a:extLst>
          </p:cNvPr>
          <p:cNvPicPr>
            <a:picLocks noChangeAspect="1"/>
          </p:cNvPicPr>
          <p:nvPr/>
        </p:nvPicPr>
        <p:blipFill>
          <a:blip r:embed="rId2"/>
          <a:stretch>
            <a:fillRect/>
          </a:stretch>
        </p:blipFill>
        <p:spPr>
          <a:xfrm>
            <a:off x="1431988" y="361522"/>
            <a:ext cx="9812119" cy="6134956"/>
          </a:xfrm>
          <a:prstGeom prst="rect">
            <a:avLst/>
          </a:prstGeom>
        </p:spPr>
      </p:pic>
    </p:spTree>
    <p:extLst>
      <p:ext uri="{BB962C8B-B14F-4D97-AF65-F5344CB8AC3E}">
        <p14:creationId xmlns:p14="http://schemas.microsoft.com/office/powerpoint/2010/main" val="332123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3D023-BDED-374A-FBCF-50257E6B01A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F3ADF67-C83B-B555-1BE6-9A95FC94E916}"/>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617D914-0A17-0D95-53E6-8DE526C4FC74}"/>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0893ED-E085-7BFA-2F72-F0C978E7D73C}"/>
              </a:ext>
            </a:extLst>
          </p:cNvPr>
          <p:cNvSpPr txBox="1"/>
          <p:nvPr/>
        </p:nvSpPr>
        <p:spPr>
          <a:xfrm>
            <a:off x="578224" y="425667"/>
            <a:ext cx="6327124" cy="584775"/>
          </a:xfrm>
          <a:prstGeom prst="rect">
            <a:avLst/>
          </a:prstGeom>
          <a:noFill/>
        </p:spPr>
        <p:txBody>
          <a:bodyPr wrap="square" rtlCol="0">
            <a:spAutoFit/>
          </a:bodyPr>
          <a:lstStyle/>
          <a:p>
            <a:r>
              <a:rPr lang="en-US" sz="3200" b="1" dirty="0">
                <a:latin typeface="Century Gothic" panose="020B0502020202020204" pitchFamily="34" charset="0"/>
              </a:rPr>
              <a:t>Procedure </a:t>
            </a:r>
          </a:p>
        </p:txBody>
      </p:sp>
      <p:sp>
        <p:nvSpPr>
          <p:cNvPr id="11" name="TextBox 10">
            <a:extLst>
              <a:ext uri="{FF2B5EF4-FFF2-40B4-BE49-F238E27FC236}">
                <a16:creationId xmlns:a16="http://schemas.microsoft.com/office/drawing/2014/main" id="{AF6DA327-CFF4-6C0A-B130-9B9D9AB496A9}"/>
              </a:ext>
            </a:extLst>
          </p:cNvPr>
          <p:cNvSpPr txBox="1"/>
          <p:nvPr/>
        </p:nvSpPr>
        <p:spPr>
          <a:xfrm>
            <a:off x="578224" y="1180816"/>
            <a:ext cx="11253694" cy="3576044"/>
          </a:xfrm>
          <a:prstGeom prst="rect">
            <a:avLst/>
          </a:prstGeom>
          <a:noFill/>
        </p:spPr>
        <p:txBody>
          <a:bodyPr wrap="square" lIns="91440" tIns="45720" rIns="91440" bIns="45720" rtlCol="0" anchor="t">
            <a:spAutoFit/>
          </a:bodyPr>
          <a:lstStyle/>
          <a:p>
            <a:pPr marL="457200" indent="-457200">
              <a:lnSpc>
                <a:spcPct val="110000"/>
              </a:lnSpc>
              <a:spcBef>
                <a:spcPts val="400"/>
              </a:spcBef>
              <a:buFont typeface="+mj-lt"/>
              <a:buAutoNum type="arabicPeriod"/>
            </a:pPr>
            <a:r>
              <a:rPr lang="en-AU" sz="2400" dirty="0">
                <a:latin typeface="Segoe UI Historic"/>
                <a:ea typeface="Segoe UI Historic" panose="020B0502040204020203" pitchFamily="34" charset="0"/>
                <a:cs typeface="Calibri"/>
              </a:rPr>
              <a:t>Item generation</a:t>
            </a:r>
          </a:p>
          <a:p>
            <a:pPr marL="457200" indent="-457200">
              <a:lnSpc>
                <a:spcPct val="110000"/>
              </a:lnSpc>
              <a:spcBef>
                <a:spcPts val="400"/>
              </a:spcBef>
              <a:buFont typeface="+mj-lt"/>
              <a:buAutoNum type="arabicPeriod"/>
            </a:pPr>
            <a:r>
              <a:rPr lang="en-AU" sz="2400" dirty="0">
                <a:latin typeface="Segoe UI Historic"/>
                <a:ea typeface="Segoe UI Historic" panose="020B0502040204020203" pitchFamily="34" charset="0"/>
                <a:cs typeface="Calibri"/>
              </a:rPr>
              <a:t>Cognitive interviews</a:t>
            </a:r>
          </a:p>
          <a:p>
            <a:pPr marL="457200" indent="-457200">
              <a:lnSpc>
                <a:spcPct val="110000"/>
              </a:lnSpc>
              <a:spcBef>
                <a:spcPts val="400"/>
              </a:spcBef>
              <a:buFont typeface="+mj-lt"/>
              <a:buAutoNum type="arabicPeriod"/>
            </a:pPr>
            <a:r>
              <a:rPr lang="en-AU" sz="2400" dirty="0">
                <a:latin typeface="Segoe UI Historic"/>
                <a:ea typeface="Segoe UI Historic" panose="020B0502040204020203" pitchFamily="34" charset="0"/>
                <a:cs typeface="Calibri"/>
              </a:rPr>
              <a:t>Initial survey</a:t>
            </a:r>
          </a:p>
          <a:p>
            <a:pPr marL="457200" indent="-457200">
              <a:lnSpc>
                <a:spcPct val="110000"/>
              </a:lnSpc>
              <a:spcBef>
                <a:spcPts val="400"/>
              </a:spcBef>
              <a:buFont typeface="+mj-lt"/>
              <a:buAutoNum type="arabicPeriod"/>
            </a:pPr>
            <a:r>
              <a:rPr lang="en-AU" sz="2400" dirty="0">
                <a:latin typeface="Segoe UI Historic"/>
                <a:ea typeface="Segoe UI Historic" panose="020B0502040204020203" pitchFamily="34" charset="0"/>
                <a:cs typeface="Calibri"/>
              </a:rPr>
              <a:t>Exploratory factor analysis</a:t>
            </a:r>
          </a:p>
          <a:p>
            <a:pPr marL="457200" indent="-457200">
              <a:lnSpc>
                <a:spcPct val="110000"/>
              </a:lnSpc>
              <a:spcBef>
                <a:spcPts val="400"/>
              </a:spcBef>
              <a:buFont typeface="+mj-lt"/>
              <a:buAutoNum type="arabicPeriod"/>
            </a:pPr>
            <a:r>
              <a:rPr lang="en-AU" sz="2400" dirty="0">
                <a:latin typeface="Segoe UI Historic"/>
                <a:ea typeface="Segoe UI Historic" panose="020B0502040204020203" pitchFamily="34" charset="0"/>
                <a:cs typeface="Calibri"/>
              </a:rPr>
              <a:t>Confirmatory factor analysis</a:t>
            </a:r>
          </a:p>
          <a:p>
            <a:pPr marL="457200" indent="-457200">
              <a:lnSpc>
                <a:spcPct val="110000"/>
              </a:lnSpc>
              <a:spcBef>
                <a:spcPts val="400"/>
              </a:spcBef>
              <a:buFont typeface="+mj-lt"/>
              <a:buAutoNum type="arabicPeriod"/>
            </a:pPr>
            <a:r>
              <a:rPr lang="en-AU" sz="2400" dirty="0">
                <a:latin typeface="Segoe UI Historic"/>
                <a:ea typeface="Segoe UI Historic" panose="020B0502040204020203" pitchFamily="34" charset="0"/>
                <a:cs typeface="Calibri"/>
              </a:rPr>
              <a:t>Implementation</a:t>
            </a:r>
          </a:p>
          <a:p>
            <a:pPr marL="457200" indent="-457200">
              <a:lnSpc>
                <a:spcPct val="110000"/>
              </a:lnSpc>
              <a:spcBef>
                <a:spcPts val="400"/>
              </a:spcBef>
              <a:buFont typeface="+mj-lt"/>
              <a:buAutoNum type="arabicPeriod"/>
            </a:pPr>
            <a:endParaRPr lang="en-AU" sz="2400" i="1" dirty="0">
              <a:latin typeface="Segoe UI Historic" panose="020B0502040204020203" pitchFamily="34" charset="0"/>
              <a:ea typeface="Segoe UI Historic" panose="020B0502040204020203" pitchFamily="34" charset="0"/>
              <a:cs typeface="Segoe UI Historic" panose="020B0502040204020203" pitchFamily="34" charset="0"/>
            </a:endParaRPr>
          </a:p>
          <a:p>
            <a:pPr>
              <a:lnSpc>
                <a:spcPct val="110000"/>
              </a:lnSpc>
              <a:spcBef>
                <a:spcPts val="400"/>
              </a:spcBef>
            </a:pPr>
            <a:endParaRPr lang="en-AU"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 name="Picture 1">
            <a:extLst>
              <a:ext uri="{FF2B5EF4-FFF2-40B4-BE49-F238E27FC236}">
                <a16:creationId xmlns:a16="http://schemas.microsoft.com/office/drawing/2014/main" id="{7E514903-8C30-9D08-D16E-88713CC50A3E}"/>
              </a:ext>
            </a:extLst>
          </p:cNvPr>
          <p:cNvPicPr>
            <a:picLocks noChangeAspect="1"/>
          </p:cNvPicPr>
          <p:nvPr/>
        </p:nvPicPr>
        <p:blipFill>
          <a:blip r:embed="rId2"/>
          <a:stretch>
            <a:fillRect/>
          </a:stretch>
        </p:blipFill>
        <p:spPr>
          <a:xfrm>
            <a:off x="10044551" y="214688"/>
            <a:ext cx="1905793" cy="970443"/>
          </a:xfrm>
          <a:prstGeom prst="rect">
            <a:avLst/>
          </a:prstGeom>
        </p:spPr>
      </p:pic>
    </p:spTree>
    <p:extLst>
      <p:ext uri="{BB962C8B-B14F-4D97-AF65-F5344CB8AC3E}">
        <p14:creationId xmlns:p14="http://schemas.microsoft.com/office/powerpoint/2010/main" val="1517192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E0EB451-1DC5-964A-5279-608ED3EAB40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6A3E910-FEE0-C7A1-2333-EF69EC44EDE7}"/>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BD21B3-0775-3732-48D5-2069C2917D09}"/>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B96CE5-10C1-C34B-4E2E-09C52A1591C8}"/>
              </a:ext>
            </a:extLst>
          </p:cNvPr>
          <p:cNvSpPr txBox="1"/>
          <p:nvPr/>
        </p:nvSpPr>
        <p:spPr>
          <a:xfrm>
            <a:off x="578224" y="425667"/>
            <a:ext cx="6327124" cy="584775"/>
          </a:xfrm>
          <a:prstGeom prst="rect">
            <a:avLst/>
          </a:prstGeom>
          <a:noFill/>
        </p:spPr>
        <p:txBody>
          <a:bodyPr wrap="square" rtlCol="0">
            <a:spAutoFit/>
          </a:bodyPr>
          <a:lstStyle/>
          <a:p>
            <a:r>
              <a:rPr lang="en-US" sz="3200" b="1" dirty="0">
                <a:latin typeface="Century Gothic" panose="020B0502020202020204" pitchFamily="34" charset="0"/>
              </a:rPr>
              <a:t>6. Implementation</a:t>
            </a:r>
          </a:p>
        </p:txBody>
      </p:sp>
      <p:sp>
        <p:nvSpPr>
          <p:cNvPr id="11" name="TextBox 10">
            <a:extLst>
              <a:ext uri="{FF2B5EF4-FFF2-40B4-BE49-F238E27FC236}">
                <a16:creationId xmlns:a16="http://schemas.microsoft.com/office/drawing/2014/main" id="{EE5F8A5A-CC23-5FE3-1717-B3BB74BAD009}"/>
              </a:ext>
            </a:extLst>
          </p:cNvPr>
          <p:cNvSpPr txBox="1"/>
          <p:nvPr/>
        </p:nvSpPr>
        <p:spPr>
          <a:xfrm>
            <a:off x="578224" y="1180805"/>
            <a:ext cx="11253694" cy="4251548"/>
          </a:xfrm>
          <a:prstGeom prst="rect">
            <a:avLst/>
          </a:prstGeom>
          <a:noFill/>
        </p:spPr>
        <p:txBody>
          <a:bodyPr wrap="square" lIns="91440" tIns="45720" rIns="91440" bIns="45720" rtlCol="0" anchor="t">
            <a:spAutoFit/>
          </a:bodyPr>
          <a:lstStyle/>
          <a:p>
            <a:pPr marL="457200" indent="-457200">
              <a:lnSpc>
                <a:spcPct val="110000"/>
              </a:lnSpc>
              <a:spcBef>
                <a:spcPts val="400"/>
              </a:spcBef>
              <a:buFont typeface="Arial" panose="020B0604020202020204" pitchFamily="34" charset="0"/>
              <a:buChar char="•"/>
            </a:pPr>
            <a:r>
              <a:rPr lang="en-AU" sz="2000" dirty="0">
                <a:latin typeface="Segoe UI Historic"/>
                <a:ea typeface="Segoe UI Historic" panose="020B0502040204020203" pitchFamily="34" charset="0"/>
                <a:cs typeface="Calibri"/>
              </a:rPr>
              <a:t>Paper plan:</a:t>
            </a:r>
          </a:p>
          <a:p>
            <a:pPr marL="914400" lvl="1" indent="-457200">
              <a:lnSpc>
                <a:spcPct val="110000"/>
              </a:lnSpc>
              <a:spcBef>
                <a:spcPts val="400"/>
              </a:spcBef>
              <a:buFont typeface="Arial" panose="020B0604020202020204" pitchFamily="34" charset="0"/>
              <a:buChar char="•"/>
            </a:pPr>
            <a:r>
              <a:rPr lang="en-AU" sz="2000" dirty="0">
                <a:latin typeface="Segoe UI Historic"/>
                <a:ea typeface="Segoe UI Historic" panose="020B0502040204020203" pitchFamily="34" charset="0"/>
                <a:cs typeface="Calibri"/>
              </a:rPr>
              <a:t>Scale development paper (multi-study; development and descriptives)</a:t>
            </a:r>
          </a:p>
          <a:p>
            <a:pPr marL="914400" lvl="1" indent="-457200">
              <a:lnSpc>
                <a:spcPct val="110000"/>
              </a:lnSpc>
              <a:spcBef>
                <a:spcPts val="400"/>
              </a:spcBef>
              <a:buFont typeface="Arial" panose="020B0604020202020204" pitchFamily="34" charset="0"/>
              <a:buChar char="•"/>
            </a:pPr>
            <a:r>
              <a:rPr lang="en-AU" sz="2000" dirty="0">
                <a:latin typeface="Segoe UI Historic"/>
                <a:ea typeface="Segoe UI Historic" panose="020B0502040204020203" pitchFamily="34" charset="0"/>
                <a:cs typeface="Calibri"/>
              </a:rPr>
              <a:t>Personal values and mandate attitudes</a:t>
            </a:r>
          </a:p>
          <a:p>
            <a:pPr marL="914400" lvl="1" indent="-457200">
              <a:lnSpc>
                <a:spcPct val="110000"/>
              </a:lnSpc>
              <a:spcBef>
                <a:spcPts val="400"/>
              </a:spcBef>
              <a:buFont typeface="Arial" panose="020B0604020202020204" pitchFamily="34" charset="0"/>
              <a:buChar char="•"/>
            </a:pPr>
            <a:r>
              <a:rPr lang="en-AU" sz="2000" dirty="0">
                <a:latin typeface="Segoe UI Historic"/>
                <a:ea typeface="Segoe UI Historic" panose="020B0502040204020203" pitchFamily="34" charset="0"/>
                <a:cs typeface="Calibri"/>
              </a:rPr>
              <a:t>Personality profiles and mandate attitudes (cluster/segmentation analysis)</a:t>
            </a:r>
          </a:p>
          <a:p>
            <a:pPr marL="914400" lvl="1" indent="-457200">
              <a:lnSpc>
                <a:spcPct val="110000"/>
              </a:lnSpc>
              <a:spcBef>
                <a:spcPts val="400"/>
              </a:spcBef>
              <a:buFont typeface="Arial" panose="020B0604020202020204" pitchFamily="34" charset="0"/>
              <a:buChar char="•"/>
            </a:pPr>
            <a:r>
              <a:rPr lang="en-AU" sz="2000" dirty="0">
                <a:latin typeface="Segoe UI Historic"/>
                <a:ea typeface="Segoe UI Historic" panose="020B0502040204020203" pitchFamily="34" charset="0"/>
                <a:cs typeface="Calibri"/>
              </a:rPr>
              <a:t>Cultural and normative influences on mandate attitudes (MLM)</a:t>
            </a:r>
          </a:p>
          <a:p>
            <a:pPr marL="914400" lvl="1" indent="-457200">
              <a:lnSpc>
                <a:spcPct val="110000"/>
              </a:lnSpc>
              <a:spcBef>
                <a:spcPts val="400"/>
              </a:spcBef>
              <a:buFont typeface="Arial" panose="020B0604020202020204" pitchFamily="34" charset="0"/>
              <a:buChar char="•"/>
            </a:pPr>
            <a:r>
              <a:rPr lang="en-AU" sz="2000" dirty="0">
                <a:latin typeface="Segoe UI Historic"/>
                <a:ea typeface="Segoe UI Historic" panose="020B0502040204020203" pitchFamily="34" charset="0"/>
                <a:cs typeface="Calibri"/>
              </a:rPr>
              <a:t>Political preferences and attitudes towards mandatory vaccination (network analysis)</a:t>
            </a:r>
          </a:p>
          <a:p>
            <a:pPr>
              <a:lnSpc>
                <a:spcPct val="110000"/>
              </a:lnSpc>
              <a:spcBef>
                <a:spcPts val="400"/>
              </a:spcBef>
            </a:pPr>
            <a:endParaRPr lang="en-AU" sz="2000" dirty="0">
              <a:highlight>
                <a:srgbClr val="FFFF00"/>
              </a:highlight>
              <a:latin typeface="Segoe UI Historic"/>
              <a:ea typeface="Segoe UI Historic" panose="020B0502040204020203" pitchFamily="34" charset="0"/>
              <a:cs typeface="Calibri"/>
            </a:endParaRPr>
          </a:p>
          <a:p>
            <a:pPr marL="457200" indent="-457200">
              <a:lnSpc>
                <a:spcPct val="110000"/>
              </a:lnSpc>
              <a:spcBef>
                <a:spcPts val="400"/>
              </a:spcBef>
              <a:buFont typeface="Arial" panose="020B0604020202020204" pitchFamily="34" charset="0"/>
              <a:buChar char="•"/>
            </a:pPr>
            <a:r>
              <a:rPr lang="en-AU" sz="2000" dirty="0">
                <a:latin typeface="Segoe UI Historic"/>
                <a:ea typeface="Segoe UI Historic" panose="020B0502040204020203" pitchFamily="34" charset="0"/>
                <a:cs typeface="Calibri"/>
              </a:rPr>
              <a:t>Future application and adaption potential of the VMAS</a:t>
            </a:r>
          </a:p>
          <a:p>
            <a:pPr marL="457200" indent="-457200">
              <a:lnSpc>
                <a:spcPct val="110000"/>
              </a:lnSpc>
              <a:spcBef>
                <a:spcPts val="400"/>
              </a:spcBef>
              <a:buFont typeface="Arial" panose="020B0604020202020204" pitchFamily="34" charset="0"/>
              <a:buChar char="•"/>
            </a:pPr>
            <a:endParaRPr lang="en-AU" sz="2000" dirty="0">
              <a:highlight>
                <a:srgbClr val="FFFF00"/>
              </a:highlight>
              <a:latin typeface="Segoe UI Historic"/>
              <a:ea typeface="Segoe UI Historic" panose="020B0502040204020203" pitchFamily="34" charset="0"/>
              <a:cs typeface="Calibri"/>
            </a:endParaRPr>
          </a:p>
          <a:p>
            <a:pPr marL="457200" indent="-457200">
              <a:lnSpc>
                <a:spcPct val="110000"/>
              </a:lnSpc>
              <a:spcBef>
                <a:spcPts val="400"/>
              </a:spcBef>
              <a:buFont typeface="Arial" panose="020B0604020202020204" pitchFamily="34" charset="0"/>
              <a:buChar char="•"/>
            </a:pPr>
            <a:r>
              <a:rPr lang="en-AU" sz="2000" dirty="0">
                <a:latin typeface="Segoe UI Historic"/>
                <a:ea typeface="Segoe UI Historic" panose="020B0502040204020203" pitchFamily="34" charset="0"/>
                <a:cs typeface="Calibri"/>
              </a:rPr>
              <a:t>Existing data from initial survey (55 VMAS draft items, vaccine attitude and behaviour questions, and demographics) is also available for analysis - see data dictionary</a:t>
            </a:r>
          </a:p>
        </p:txBody>
      </p:sp>
      <p:pic>
        <p:nvPicPr>
          <p:cNvPr id="2" name="Picture 1">
            <a:extLst>
              <a:ext uri="{FF2B5EF4-FFF2-40B4-BE49-F238E27FC236}">
                <a16:creationId xmlns:a16="http://schemas.microsoft.com/office/drawing/2014/main" id="{06568AAD-5121-9B0B-183F-B69ED57A650B}"/>
              </a:ext>
            </a:extLst>
          </p:cNvPr>
          <p:cNvPicPr>
            <a:picLocks noChangeAspect="1"/>
          </p:cNvPicPr>
          <p:nvPr/>
        </p:nvPicPr>
        <p:blipFill>
          <a:blip r:embed="rId2"/>
          <a:stretch>
            <a:fillRect/>
          </a:stretch>
        </p:blipFill>
        <p:spPr>
          <a:xfrm>
            <a:off x="10044551" y="214688"/>
            <a:ext cx="1905793" cy="970443"/>
          </a:xfrm>
          <a:prstGeom prst="rect">
            <a:avLst/>
          </a:prstGeom>
        </p:spPr>
      </p:pic>
    </p:spTree>
    <p:extLst>
      <p:ext uri="{BB962C8B-B14F-4D97-AF65-F5344CB8AC3E}">
        <p14:creationId xmlns:p14="http://schemas.microsoft.com/office/powerpoint/2010/main" val="2770890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A7230-27A0-6524-908D-E39461012BB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C9D3F68-285A-535A-901A-D67EA6F40F38}"/>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01FF9D4-A197-E14C-6BF7-DF34C7B69EE0}"/>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00F5B6C-39BC-1C6D-3848-9AFBDC3688E1}"/>
              </a:ext>
            </a:extLst>
          </p:cNvPr>
          <p:cNvSpPr txBox="1"/>
          <p:nvPr/>
        </p:nvSpPr>
        <p:spPr>
          <a:xfrm>
            <a:off x="4235824" y="2681190"/>
            <a:ext cx="6327124" cy="584775"/>
          </a:xfrm>
          <a:prstGeom prst="rect">
            <a:avLst/>
          </a:prstGeom>
          <a:noFill/>
        </p:spPr>
        <p:txBody>
          <a:bodyPr wrap="square" rtlCol="0">
            <a:spAutoFit/>
          </a:bodyPr>
          <a:lstStyle/>
          <a:p>
            <a:r>
              <a:rPr lang="en-US" sz="3200" b="1" dirty="0">
                <a:latin typeface="Century Gothic" panose="020B0502020202020204" pitchFamily="34" charset="0"/>
              </a:rPr>
              <a:t>Any questions?</a:t>
            </a:r>
          </a:p>
        </p:txBody>
      </p:sp>
      <p:pic>
        <p:nvPicPr>
          <p:cNvPr id="2" name="Picture 1">
            <a:extLst>
              <a:ext uri="{FF2B5EF4-FFF2-40B4-BE49-F238E27FC236}">
                <a16:creationId xmlns:a16="http://schemas.microsoft.com/office/drawing/2014/main" id="{8417F5B7-89BD-AD37-C2EF-A8074E487FE8}"/>
              </a:ext>
            </a:extLst>
          </p:cNvPr>
          <p:cNvPicPr>
            <a:picLocks noChangeAspect="1"/>
          </p:cNvPicPr>
          <p:nvPr/>
        </p:nvPicPr>
        <p:blipFill>
          <a:blip r:embed="rId2"/>
          <a:stretch>
            <a:fillRect/>
          </a:stretch>
        </p:blipFill>
        <p:spPr>
          <a:xfrm>
            <a:off x="10044551" y="214688"/>
            <a:ext cx="1905793" cy="970443"/>
          </a:xfrm>
          <a:prstGeom prst="rect">
            <a:avLst/>
          </a:prstGeom>
        </p:spPr>
      </p:pic>
    </p:spTree>
    <p:extLst>
      <p:ext uri="{BB962C8B-B14F-4D97-AF65-F5344CB8AC3E}">
        <p14:creationId xmlns:p14="http://schemas.microsoft.com/office/powerpoint/2010/main" val="4036875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ogo for a government&#10;&#10;AI-generated content may be incorrect.">
            <a:extLst>
              <a:ext uri="{FF2B5EF4-FFF2-40B4-BE49-F238E27FC236}">
                <a16:creationId xmlns:a16="http://schemas.microsoft.com/office/drawing/2014/main" id="{74056139-CACD-4A14-6C9B-9DF6E1739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3780" y="4493776"/>
            <a:ext cx="2420965" cy="1521749"/>
          </a:xfrm>
          <a:prstGeom prst="rect">
            <a:avLst/>
          </a:prstGeom>
        </p:spPr>
      </p:pic>
      <p:pic>
        <p:nvPicPr>
          <p:cNvPr id="5" name="Picture 10" descr="NSW Government responds to regional health inquiry report - The Buttery">
            <a:extLst>
              <a:ext uri="{FF2B5EF4-FFF2-40B4-BE49-F238E27FC236}">
                <a16:creationId xmlns:a16="http://schemas.microsoft.com/office/drawing/2014/main" id="{2F65F543-24CC-A7AA-9FAB-E86D63D511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30" y="5752695"/>
            <a:ext cx="1708745" cy="1104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for a company&#10;&#10;Description automatically generated">
            <a:extLst>
              <a:ext uri="{FF2B5EF4-FFF2-40B4-BE49-F238E27FC236}">
                <a16:creationId xmlns:a16="http://schemas.microsoft.com/office/drawing/2014/main" id="{D90F1A47-8AB4-F1E6-89B3-B55B8B6C42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233" y="3343752"/>
            <a:ext cx="2836026" cy="1612462"/>
          </a:xfrm>
          <a:prstGeom prst="rect">
            <a:avLst/>
          </a:prstGeom>
        </p:spPr>
      </p:pic>
      <p:pic>
        <p:nvPicPr>
          <p:cNvPr id="17" name="Picture 16">
            <a:extLst>
              <a:ext uri="{FF2B5EF4-FFF2-40B4-BE49-F238E27FC236}">
                <a16:creationId xmlns:a16="http://schemas.microsoft.com/office/drawing/2014/main" id="{7153BD40-B96D-EDA2-C86B-4ECD06CF14ED}"/>
              </a:ext>
            </a:extLst>
          </p:cNvPr>
          <p:cNvPicPr>
            <a:picLocks noChangeAspect="1"/>
          </p:cNvPicPr>
          <p:nvPr/>
        </p:nvPicPr>
        <p:blipFill>
          <a:blip r:embed="rId6"/>
          <a:stretch>
            <a:fillRect/>
          </a:stretch>
        </p:blipFill>
        <p:spPr>
          <a:xfrm>
            <a:off x="6801296" y="4765730"/>
            <a:ext cx="1697701" cy="1337775"/>
          </a:xfrm>
          <a:prstGeom prst="rect">
            <a:avLst/>
          </a:prstGeom>
        </p:spPr>
      </p:pic>
      <p:pic>
        <p:nvPicPr>
          <p:cNvPr id="2" name="Picture 2">
            <a:extLst>
              <a:ext uri="{FF2B5EF4-FFF2-40B4-BE49-F238E27FC236}">
                <a16:creationId xmlns:a16="http://schemas.microsoft.com/office/drawing/2014/main" id="{352E6800-CFBE-0FED-ED46-19D95D5927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57093" y="2716211"/>
            <a:ext cx="2201771" cy="7620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ack background with red lines&#10;&#10;Description automatically generated">
            <a:extLst>
              <a:ext uri="{FF2B5EF4-FFF2-40B4-BE49-F238E27FC236}">
                <a16:creationId xmlns:a16="http://schemas.microsoft.com/office/drawing/2014/main" id="{B14F1D0B-1FD7-0A33-39A1-65E26DE673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6164" y="2603325"/>
            <a:ext cx="1793725" cy="1017975"/>
          </a:xfrm>
          <a:prstGeom prst="rect">
            <a:avLst/>
          </a:prstGeom>
        </p:spPr>
      </p:pic>
      <p:pic>
        <p:nvPicPr>
          <p:cNvPr id="12" name="Picture 11" descr="A logo with text on it&#10;&#10;Description automatically generated">
            <a:extLst>
              <a:ext uri="{FF2B5EF4-FFF2-40B4-BE49-F238E27FC236}">
                <a16:creationId xmlns:a16="http://schemas.microsoft.com/office/drawing/2014/main" id="{F674ECFB-A931-3CD6-CED9-DFA8DAB8D1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49334" y="4802986"/>
            <a:ext cx="1541919" cy="1140562"/>
          </a:xfrm>
          <a:prstGeom prst="rect">
            <a:avLst/>
          </a:prstGeom>
        </p:spPr>
      </p:pic>
      <p:pic>
        <p:nvPicPr>
          <p:cNvPr id="15" name="Picture 14" descr="A black text on a white background&#10;&#10;Description automatically generated">
            <a:extLst>
              <a:ext uri="{FF2B5EF4-FFF2-40B4-BE49-F238E27FC236}">
                <a16:creationId xmlns:a16="http://schemas.microsoft.com/office/drawing/2014/main" id="{D794DD5A-453C-46C7-A506-6E99FD2687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79573" y="2682772"/>
            <a:ext cx="3212785" cy="828898"/>
          </a:xfrm>
          <a:prstGeom prst="rect">
            <a:avLst/>
          </a:prstGeom>
        </p:spPr>
      </p:pic>
      <p:pic>
        <p:nvPicPr>
          <p:cNvPr id="18" name="Picture 17" descr="A logo with a knife and text&#10;&#10;Description automatically generated with medium confidence">
            <a:extLst>
              <a:ext uri="{FF2B5EF4-FFF2-40B4-BE49-F238E27FC236}">
                <a16:creationId xmlns:a16="http://schemas.microsoft.com/office/drawing/2014/main" id="{474726FA-F815-61D6-0005-CCEA9C6FFB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57093" y="3334248"/>
            <a:ext cx="2352875" cy="1412970"/>
          </a:xfrm>
          <a:prstGeom prst="rect">
            <a:avLst/>
          </a:prstGeom>
        </p:spPr>
      </p:pic>
      <p:pic>
        <p:nvPicPr>
          <p:cNvPr id="25" name="Picture 24">
            <a:extLst>
              <a:ext uri="{FF2B5EF4-FFF2-40B4-BE49-F238E27FC236}">
                <a16:creationId xmlns:a16="http://schemas.microsoft.com/office/drawing/2014/main" id="{99CA7526-A910-C499-F286-B4F2EFB16362}"/>
              </a:ext>
            </a:extLst>
          </p:cNvPr>
          <p:cNvPicPr>
            <a:picLocks noChangeAspect="1"/>
          </p:cNvPicPr>
          <p:nvPr/>
        </p:nvPicPr>
        <p:blipFill>
          <a:blip r:embed="rId12"/>
          <a:stretch>
            <a:fillRect/>
          </a:stretch>
        </p:blipFill>
        <p:spPr>
          <a:xfrm>
            <a:off x="3152614" y="3787060"/>
            <a:ext cx="2259534" cy="924206"/>
          </a:xfrm>
          <a:prstGeom prst="rect">
            <a:avLst/>
          </a:prstGeom>
        </p:spPr>
      </p:pic>
      <p:pic>
        <p:nvPicPr>
          <p:cNvPr id="16" name="Picture 15">
            <a:extLst>
              <a:ext uri="{FF2B5EF4-FFF2-40B4-BE49-F238E27FC236}">
                <a16:creationId xmlns:a16="http://schemas.microsoft.com/office/drawing/2014/main" id="{4345FF0B-BF10-D2D4-C7F4-F67A4D36B41F}"/>
              </a:ext>
            </a:extLst>
          </p:cNvPr>
          <p:cNvPicPr>
            <a:picLocks noChangeAspect="1"/>
          </p:cNvPicPr>
          <p:nvPr/>
        </p:nvPicPr>
        <p:blipFill>
          <a:blip r:embed="rId13"/>
          <a:stretch>
            <a:fillRect/>
          </a:stretch>
        </p:blipFill>
        <p:spPr>
          <a:xfrm>
            <a:off x="294233" y="4567037"/>
            <a:ext cx="1392106" cy="1471091"/>
          </a:xfrm>
          <a:prstGeom prst="rect">
            <a:avLst/>
          </a:prstGeom>
        </p:spPr>
      </p:pic>
      <p:pic>
        <p:nvPicPr>
          <p:cNvPr id="23" name="Picture 22" descr="Blue text on a white background&#10;&#10;Description automatically generated">
            <a:extLst>
              <a:ext uri="{FF2B5EF4-FFF2-40B4-BE49-F238E27FC236}">
                <a16:creationId xmlns:a16="http://schemas.microsoft.com/office/drawing/2014/main" id="{C7EE2333-1E62-B672-0EF5-B5A9E9E67FE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3136" y="2786874"/>
            <a:ext cx="1960230" cy="644930"/>
          </a:xfrm>
          <a:prstGeom prst="rect">
            <a:avLst/>
          </a:prstGeom>
        </p:spPr>
      </p:pic>
      <p:pic>
        <p:nvPicPr>
          <p:cNvPr id="26" name="Picture 25" descr="WA Health, Government of Western Australia">
            <a:extLst>
              <a:ext uri="{FF2B5EF4-FFF2-40B4-BE49-F238E27FC236}">
                <a16:creationId xmlns:a16="http://schemas.microsoft.com/office/drawing/2014/main" id="{B07B5A16-E2FD-8B9F-7F74-5876F987815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4233" y="6045003"/>
            <a:ext cx="2999379" cy="73755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8F5BF7E2-7E7C-A6D5-E0CC-671D52769EE3}"/>
              </a:ext>
            </a:extLst>
          </p:cNvPr>
          <p:cNvPicPr>
            <a:picLocks noChangeAspect="1"/>
          </p:cNvPicPr>
          <p:nvPr/>
        </p:nvPicPr>
        <p:blipFill>
          <a:blip r:embed="rId16"/>
          <a:stretch>
            <a:fillRect/>
          </a:stretch>
        </p:blipFill>
        <p:spPr>
          <a:xfrm>
            <a:off x="5828321" y="6072561"/>
            <a:ext cx="1890787" cy="709994"/>
          </a:xfrm>
          <a:prstGeom prst="rect">
            <a:avLst/>
          </a:prstGeom>
        </p:spPr>
      </p:pic>
      <p:pic>
        <p:nvPicPr>
          <p:cNvPr id="29" name="Picture 28">
            <a:extLst>
              <a:ext uri="{FF2B5EF4-FFF2-40B4-BE49-F238E27FC236}">
                <a16:creationId xmlns:a16="http://schemas.microsoft.com/office/drawing/2014/main" id="{C3E7849A-1515-4BB1-6B5A-CFC5032ABBF6}"/>
              </a:ext>
            </a:extLst>
          </p:cNvPr>
          <p:cNvPicPr>
            <a:picLocks noChangeAspect="1"/>
          </p:cNvPicPr>
          <p:nvPr/>
        </p:nvPicPr>
        <p:blipFill>
          <a:blip r:embed="rId17"/>
          <a:stretch>
            <a:fillRect/>
          </a:stretch>
        </p:blipFill>
        <p:spPr>
          <a:xfrm>
            <a:off x="4658604" y="4567037"/>
            <a:ext cx="1895596" cy="1612461"/>
          </a:xfrm>
          <a:prstGeom prst="rect">
            <a:avLst/>
          </a:prstGeom>
        </p:spPr>
      </p:pic>
      <p:pic>
        <p:nvPicPr>
          <p:cNvPr id="4" name="Picture 3" descr="A logo with blue and green letters&#10;&#10;Description automatically generated">
            <a:extLst>
              <a:ext uri="{FF2B5EF4-FFF2-40B4-BE49-F238E27FC236}">
                <a16:creationId xmlns:a16="http://schemas.microsoft.com/office/drawing/2014/main" id="{BD728B45-8DD9-07AD-D3CC-C82D35547CC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43268" y="280978"/>
            <a:ext cx="4257410" cy="2167022"/>
          </a:xfrm>
          <a:prstGeom prst="rect">
            <a:avLst/>
          </a:prstGeom>
        </p:spPr>
      </p:pic>
      <p:pic>
        <p:nvPicPr>
          <p:cNvPr id="9" name="Picture 8">
            <a:extLst>
              <a:ext uri="{FF2B5EF4-FFF2-40B4-BE49-F238E27FC236}">
                <a16:creationId xmlns:a16="http://schemas.microsoft.com/office/drawing/2014/main" id="{2C2CC034-9677-76F9-6235-CA8E0C1BD67E}"/>
              </a:ext>
            </a:extLst>
          </p:cNvPr>
          <p:cNvPicPr>
            <a:picLocks noChangeAspect="1"/>
          </p:cNvPicPr>
          <p:nvPr/>
        </p:nvPicPr>
        <p:blipFill>
          <a:blip r:embed="rId19"/>
          <a:stretch>
            <a:fillRect/>
          </a:stretch>
        </p:blipFill>
        <p:spPr>
          <a:xfrm>
            <a:off x="6386603" y="3665855"/>
            <a:ext cx="1528401" cy="1109561"/>
          </a:xfrm>
          <a:prstGeom prst="rect">
            <a:avLst/>
          </a:prstGeom>
        </p:spPr>
      </p:pic>
      <p:pic>
        <p:nvPicPr>
          <p:cNvPr id="19" name="Picture 18" descr="A black background with blue text&#10;&#10;AI-generated content may be incorrect.">
            <a:extLst>
              <a:ext uri="{FF2B5EF4-FFF2-40B4-BE49-F238E27FC236}">
                <a16:creationId xmlns:a16="http://schemas.microsoft.com/office/drawing/2014/main" id="{312C234C-CE79-D00D-C485-5BE7E0A05D5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079351" y="4838048"/>
            <a:ext cx="2571784" cy="2571784"/>
          </a:xfrm>
          <a:prstGeom prst="rect">
            <a:avLst/>
          </a:prstGeom>
        </p:spPr>
      </p:pic>
      <p:pic>
        <p:nvPicPr>
          <p:cNvPr id="7" name="Picture 6" descr="A black background with white text&#10;&#10;AI-generated content may be incorrect.">
            <a:extLst>
              <a:ext uri="{FF2B5EF4-FFF2-40B4-BE49-F238E27FC236}">
                <a16:creationId xmlns:a16="http://schemas.microsoft.com/office/drawing/2014/main" id="{062D8544-ED68-EBCF-2F37-E2D5D9C00CF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962557" y="6180408"/>
            <a:ext cx="2070252" cy="553961"/>
          </a:xfrm>
          <a:prstGeom prst="rect">
            <a:avLst/>
          </a:prstGeom>
        </p:spPr>
      </p:pic>
    </p:spTree>
    <p:extLst>
      <p:ext uri="{BB962C8B-B14F-4D97-AF65-F5344CB8AC3E}">
        <p14:creationId xmlns:p14="http://schemas.microsoft.com/office/powerpoint/2010/main" val="24791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30406-4571-724C-3171-629D97C9708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31AE22F-C418-6719-6500-EB93D571A25F}"/>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8A6D72-E5D7-F399-9A3C-C344987EDAFA}"/>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35CCF32-5109-5C16-9946-78953A5FEAAE}"/>
              </a:ext>
            </a:extLst>
          </p:cNvPr>
          <p:cNvSpPr txBox="1"/>
          <p:nvPr/>
        </p:nvSpPr>
        <p:spPr>
          <a:xfrm>
            <a:off x="578224" y="425667"/>
            <a:ext cx="6327124" cy="584775"/>
          </a:xfrm>
          <a:prstGeom prst="rect">
            <a:avLst/>
          </a:prstGeom>
          <a:noFill/>
        </p:spPr>
        <p:txBody>
          <a:bodyPr wrap="square" rtlCol="0">
            <a:spAutoFit/>
          </a:bodyPr>
          <a:lstStyle/>
          <a:p>
            <a:r>
              <a:rPr lang="en-US" sz="3200" b="1" dirty="0">
                <a:latin typeface="Century Gothic" panose="020B0502020202020204" pitchFamily="34" charset="0"/>
              </a:rPr>
              <a:t>1. Item Generation </a:t>
            </a:r>
          </a:p>
        </p:txBody>
      </p:sp>
      <p:sp>
        <p:nvSpPr>
          <p:cNvPr id="11" name="TextBox 10">
            <a:extLst>
              <a:ext uri="{FF2B5EF4-FFF2-40B4-BE49-F238E27FC236}">
                <a16:creationId xmlns:a16="http://schemas.microsoft.com/office/drawing/2014/main" id="{19DE5F7F-4050-5E9F-1DBB-477F5931662F}"/>
              </a:ext>
            </a:extLst>
          </p:cNvPr>
          <p:cNvSpPr txBox="1"/>
          <p:nvPr/>
        </p:nvSpPr>
        <p:spPr>
          <a:xfrm>
            <a:off x="578224" y="1185131"/>
            <a:ext cx="11253694" cy="4746620"/>
          </a:xfrm>
          <a:prstGeom prst="rect">
            <a:avLst/>
          </a:prstGeom>
          <a:noFill/>
        </p:spPr>
        <p:txBody>
          <a:bodyPr wrap="square" lIns="91440" tIns="45720" rIns="91440" bIns="45720" rtlCol="0" anchor="t">
            <a:spAutoFit/>
          </a:bodyPr>
          <a:lstStyle/>
          <a:p>
            <a:pPr marL="457200" indent="-457200">
              <a:lnSpc>
                <a:spcPct val="110000"/>
              </a:lnSpc>
              <a:spcBef>
                <a:spcPts val="400"/>
              </a:spcBef>
              <a:buFont typeface="Arial" panose="020B0604020202020204" pitchFamily="34" charset="0"/>
              <a:buChar char="•"/>
            </a:pPr>
            <a:r>
              <a:rPr lang="en-AU" dirty="0"/>
              <a:t>Process of literature review and expert consultation and discussion</a:t>
            </a:r>
          </a:p>
          <a:p>
            <a:pPr marL="457200" indent="-457200">
              <a:lnSpc>
                <a:spcPct val="110000"/>
              </a:lnSpc>
              <a:spcBef>
                <a:spcPts val="400"/>
              </a:spcBef>
              <a:buFont typeface="Arial" panose="020B0604020202020204" pitchFamily="34" charset="0"/>
              <a:buChar char="•"/>
            </a:pPr>
            <a:endParaRPr lang="en-AU" dirty="0"/>
          </a:p>
          <a:p>
            <a:pPr marL="457200" indent="-457200">
              <a:lnSpc>
                <a:spcPct val="110000"/>
              </a:lnSpc>
              <a:spcBef>
                <a:spcPts val="400"/>
              </a:spcBef>
              <a:buFont typeface="Arial" panose="020B0604020202020204" pitchFamily="34" charset="0"/>
              <a:buChar char="•"/>
            </a:pPr>
            <a:r>
              <a:rPr lang="en-AU" dirty="0"/>
              <a:t>Identified 13 prospective dimensions underlying mandate attitudes</a:t>
            </a:r>
          </a:p>
          <a:p>
            <a:pPr marL="457200" indent="-457200">
              <a:lnSpc>
                <a:spcPct val="110000"/>
              </a:lnSpc>
              <a:spcBef>
                <a:spcPts val="400"/>
              </a:spcBef>
              <a:buFont typeface="Arial" panose="020B0604020202020204" pitchFamily="34" charset="0"/>
              <a:buChar char="•"/>
            </a:pPr>
            <a:endParaRPr lang="en-AU" dirty="0"/>
          </a:p>
          <a:p>
            <a:pPr marL="457200" indent="-457200">
              <a:lnSpc>
                <a:spcPct val="110000"/>
              </a:lnSpc>
              <a:spcBef>
                <a:spcPts val="400"/>
              </a:spcBef>
              <a:buFont typeface="Arial" panose="020B0604020202020204" pitchFamily="34" charset="0"/>
              <a:buChar char="•"/>
            </a:pPr>
            <a:r>
              <a:rPr lang="en-AU" dirty="0"/>
              <a:t>A total of 96 items were developed to comprehensively measure these dimensions (7-pt Likert)</a:t>
            </a:r>
          </a:p>
          <a:p>
            <a:pPr>
              <a:lnSpc>
                <a:spcPct val="110000"/>
              </a:lnSpc>
              <a:spcBef>
                <a:spcPts val="400"/>
              </a:spcBef>
            </a:pPr>
            <a:r>
              <a:rPr lang="en-AU" dirty="0"/>
              <a:t> </a:t>
            </a:r>
          </a:p>
          <a:p>
            <a:pPr marL="457200" indent="-457200">
              <a:lnSpc>
                <a:spcPct val="110000"/>
              </a:lnSpc>
              <a:spcBef>
                <a:spcPts val="400"/>
              </a:spcBef>
              <a:buFont typeface="Arial" panose="020B0604020202020204" pitchFamily="34" charset="0"/>
              <a:buChar char="•"/>
            </a:pPr>
            <a:r>
              <a:rPr lang="en-AU" dirty="0"/>
              <a:t>A scenario description was also developed to capture the pandemic and mandate context </a:t>
            </a:r>
          </a:p>
          <a:p>
            <a:pPr marL="457200" indent="-457200">
              <a:lnSpc>
                <a:spcPct val="110000"/>
              </a:lnSpc>
              <a:spcBef>
                <a:spcPts val="400"/>
              </a:spcBef>
              <a:buFont typeface="Arial" panose="020B0604020202020204" pitchFamily="34" charset="0"/>
              <a:buChar char="•"/>
            </a:pPr>
            <a:endParaRPr lang="en-AU" dirty="0"/>
          </a:p>
          <a:p>
            <a:pPr marL="457200" indent="-457200">
              <a:lnSpc>
                <a:spcPct val="110000"/>
              </a:lnSpc>
              <a:spcBef>
                <a:spcPts val="400"/>
              </a:spcBef>
              <a:buFont typeface="Arial" panose="020B0604020202020204" pitchFamily="34" charset="0"/>
              <a:buChar char="•"/>
            </a:pPr>
            <a:r>
              <a:rPr lang="en-AU" dirty="0"/>
              <a:t>Items were refined for </a:t>
            </a:r>
            <a:r>
              <a:rPr lang="en-AU" u="sng" dirty="0"/>
              <a:t>content validity</a:t>
            </a:r>
            <a:r>
              <a:rPr lang="en-AU" dirty="0"/>
              <a:t> in consultation with the expert team</a:t>
            </a:r>
          </a:p>
          <a:p>
            <a:pPr marL="457200" indent="-457200">
              <a:lnSpc>
                <a:spcPct val="110000"/>
              </a:lnSpc>
              <a:spcBef>
                <a:spcPts val="400"/>
              </a:spcBef>
              <a:buFont typeface="Arial" panose="020B0604020202020204" pitchFamily="34" charset="0"/>
              <a:buChar char="•"/>
            </a:pPr>
            <a:endParaRPr lang="en-AU" dirty="0"/>
          </a:p>
          <a:p>
            <a:pPr marL="457200" indent="-457200">
              <a:lnSpc>
                <a:spcPct val="110000"/>
              </a:lnSpc>
              <a:spcBef>
                <a:spcPts val="400"/>
              </a:spcBef>
              <a:buFont typeface="Arial" panose="020B0604020202020204" pitchFamily="34" charset="0"/>
              <a:buChar char="•"/>
            </a:pPr>
            <a:r>
              <a:rPr lang="en-AU" dirty="0"/>
              <a:t>75 items remained across the 13 prospective dimensions</a:t>
            </a:r>
          </a:p>
          <a:p>
            <a:pPr>
              <a:lnSpc>
                <a:spcPct val="110000"/>
              </a:lnSpc>
              <a:spcBef>
                <a:spcPts val="400"/>
              </a:spcBef>
            </a:pPr>
            <a:endParaRPr lang="en-AU" sz="2400" i="1" dirty="0">
              <a:latin typeface="Segoe UI Historic" panose="020B0502040204020203" pitchFamily="34" charset="0"/>
              <a:ea typeface="Segoe UI Historic" panose="020B0502040204020203" pitchFamily="34" charset="0"/>
              <a:cs typeface="Segoe UI Historic" panose="020B0502040204020203" pitchFamily="34" charset="0"/>
            </a:endParaRPr>
          </a:p>
          <a:p>
            <a:pPr>
              <a:lnSpc>
                <a:spcPct val="110000"/>
              </a:lnSpc>
              <a:spcBef>
                <a:spcPts val="400"/>
              </a:spcBef>
            </a:pPr>
            <a:endParaRPr lang="en-AU"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 name="Picture 1">
            <a:extLst>
              <a:ext uri="{FF2B5EF4-FFF2-40B4-BE49-F238E27FC236}">
                <a16:creationId xmlns:a16="http://schemas.microsoft.com/office/drawing/2014/main" id="{F136CF03-D47B-85FC-E1AA-10737E6BE856}"/>
              </a:ext>
            </a:extLst>
          </p:cNvPr>
          <p:cNvPicPr>
            <a:picLocks noChangeAspect="1"/>
          </p:cNvPicPr>
          <p:nvPr/>
        </p:nvPicPr>
        <p:blipFill>
          <a:blip r:embed="rId2"/>
          <a:stretch>
            <a:fillRect/>
          </a:stretch>
        </p:blipFill>
        <p:spPr>
          <a:xfrm>
            <a:off x="10044551" y="214688"/>
            <a:ext cx="1905793" cy="970443"/>
          </a:xfrm>
          <a:prstGeom prst="rect">
            <a:avLst/>
          </a:prstGeom>
        </p:spPr>
      </p:pic>
    </p:spTree>
    <p:extLst>
      <p:ext uri="{BB962C8B-B14F-4D97-AF65-F5344CB8AC3E}">
        <p14:creationId xmlns:p14="http://schemas.microsoft.com/office/powerpoint/2010/main" val="353915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FA9D0-73EC-33D9-2DE8-17FC2FFD935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6947B9B-49A3-9B14-9CC8-1FD0D8C0BA6B}"/>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71C4F4-9612-DDF0-4953-52F7EAF68426}"/>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C07A6FF-BC04-C931-C78E-37C9E32267A8}"/>
              </a:ext>
            </a:extLst>
          </p:cNvPr>
          <p:cNvSpPr txBox="1"/>
          <p:nvPr/>
        </p:nvSpPr>
        <p:spPr>
          <a:xfrm>
            <a:off x="578223" y="425667"/>
            <a:ext cx="6907305" cy="584775"/>
          </a:xfrm>
          <a:prstGeom prst="rect">
            <a:avLst/>
          </a:prstGeom>
          <a:noFill/>
        </p:spPr>
        <p:txBody>
          <a:bodyPr wrap="square" rtlCol="0">
            <a:spAutoFit/>
          </a:bodyPr>
          <a:lstStyle/>
          <a:p>
            <a:r>
              <a:rPr lang="en-US" sz="3200" b="1" dirty="0">
                <a:latin typeface="Century Gothic" panose="020B0502020202020204" pitchFamily="34" charset="0"/>
              </a:rPr>
              <a:t>1. Item Generation - Dimensions </a:t>
            </a:r>
          </a:p>
        </p:txBody>
      </p:sp>
      <p:pic>
        <p:nvPicPr>
          <p:cNvPr id="2" name="Picture 1">
            <a:extLst>
              <a:ext uri="{FF2B5EF4-FFF2-40B4-BE49-F238E27FC236}">
                <a16:creationId xmlns:a16="http://schemas.microsoft.com/office/drawing/2014/main" id="{6BCFB0FD-7322-F1AB-424C-090A77EE99F1}"/>
              </a:ext>
            </a:extLst>
          </p:cNvPr>
          <p:cNvPicPr>
            <a:picLocks noChangeAspect="1"/>
          </p:cNvPicPr>
          <p:nvPr/>
        </p:nvPicPr>
        <p:blipFill>
          <a:blip r:embed="rId2"/>
          <a:stretch>
            <a:fillRect/>
          </a:stretch>
        </p:blipFill>
        <p:spPr>
          <a:xfrm>
            <a:off x="10044551" y="214688"/>
            <a:ext cx="1905793" cy="970443"/>
          </a:xfrm>
          <a:prstGeom prst="rect">
            <a:avLst/>
          </a:prstGeom>
        </p:spPr>
      </p:pic>
      <p:graphicFrame>
        <p:nvGraphicFramePr>
          <p:cNvPr id="4" name="Table 3">
            <a:extLst>
              <a:ext uri="{FF2B5EF4-FFF2-40B4-BE49-F238E27FC236}">
                <a16:creationId xmlns:a16="http://schemas.microsoft.com/office/drawing/2014/main" id="{0555B9FE-7204-3739-E420-B6D984D3DE1A}"/>
              </a:ext>
            </a:extLst>
          </p:cNvPr>
          <p:cNvGraphicFramePr>
            <a:graphicFrameLocks noGrp="1"/>
          </p:cNvGraphicFramePr>
          <p:nvPr>
            <p:extLst>
              <p:ext uri="{D42A27DB-BD31-4B8C-83A1-F6EECF244321}">
                <p14:modId xmlns:p14="http://schemas.microsoft.com/office/powerpoint/2010/main" val="1597483547"/>
              </p:ext>
            </p:extLst>
          </p:nvPr>
        </p:nvGraphicFramePr>
        <p:xfrm>
          <a:off x="174811" y="1320800"/>
          <a:ext cx="11900647" cy="5273040"/>
        </p:xfrm>
        <a:graphic>
          <a:graphicData uri="http://schemas.openxmlformats.org/drawingml/2006/table">
            <a:tbl>
              <a:tblPr firstRow="1" bandRow="1">
                <a:tableStyleId>{5C22544A-7EE6-4342-B048-85BDC9FD1C3A}</a:tableStyleId>
              </a:tblPr>
              <a:tblGrid>
                <a:gridCol w="2021542">
                  <a:extLst>
                    <a:ext uri="{9D8B030D-6E8A-4147-A177-3AD203B41FA5}">
                      <a16:colId xmlns:a16="http://schemas.microsoft.com/office/drawing/2014/main" val="2079933187"/>
                    </a:ext>
                  </a:extLst>
                </a:gridCol>
                <a:gridCol w="9879105">
                  <a:extLst>
                    <a:ext uri="{9D8B030D-6E8A-4147-A177-3AD203B41FA5}">
                      <a16:colId xmlns:a16="http://schemas.microsoft.com/office/drawing/2014/main" val="855934738"/>
                    </a:ext>
                  </a:extLst>
                </a:gridCol>
              </a:tblGrid>
              <a:tr h="0">
                <a:tc>
                  <a:txBody>
                    <a:bodyPr/>
                    <a:lstStyle/>
                    <a:p>
                      <a:r>
                        <a:rPr lang="en-AU" sz="1400" dirty="0"/>
                        <a:t>Dimension</a:t>
                      </a:r>
                    </a:p>
                  </a:txBody>
                  <a:tcPr/>
                </a:tc>
                <a:tc>
                  <a:txBody>
                    <a:bodyPr/>
                    <a:lstStyle/>
                    <a:p>
                      <a:r>
                        <a:rPr lang="en-AU" sz="1400" dirty="0"/>
                        <a:t>Example item</a:t>
                      </a:r>
                    </a:p>
                  </a:txBody>
                  <a:tcPr/>
                </a:tc>
                <a:extLst>
                  <a:ext uri="{0D108BD9-81ED-4DB2-BD59-A6C34878D82A}">
                    <a16:rowId xmlns:a16="http://schemas.microsoft.com/office/drawing/2014/main" val="2580200175"/>
                  </a:ext>
                </a:extLst>
              </a:tr>
              <a:tr h="370840">
                <a:tc>
                  <a:txBody>
                    <a:bodyPr/>
                    <a:lstStyle/>
                    <a:p>
                      <a:pPr marL="0" indent="0">
                        <a:buNone/>
                      </a:pPr>
                      <a:r>
                        <a:rPr lang="en-AU" sz="1400" dirty="0"/>
                        <a:t>1. Acceptability</a:t>
                      </a:r>
                    </a:p>
                  </a:txBody>
                  <a:tcPr/>
                </a:tc>
                <a:tc>
                  <a:txBody>
                    <a:bodyPr/>
                    <a:lstStyle/>
                    <a:p>
                      <a:r>
                        <a:rPr lang="en-AU" sz="1400" dirty="0"/>
                        <a:t>In the event of another pandemic occurring, I would be in favour of a mandatory vaccination policy</a:t>
                      </a:r>
                    </a:p>
                  </a:txBody>
                  <a:tcPr/>
                </a:tc>
                <a:extLst>
                  <a:ext uri="{0D108BD9-81ED-4DB2-BD59-A6C34878D82A}">
                    <a16:rowId xmlns:a16="http://schemas.microsoft.com/office/drawing/2014/main" val="721916954"/>
                  </a:ext>
                </a:extLst>
              </a:tr>
              <a:tr h="370840">
                <a:tc>
                  <a:txBody>
                    <a:bodyPr/>
                    <a:lstStyle/>
                    <a:p>
                      <a:r>
                        <a:rPr lang="en-AU" sz="1400" dirty="0"/>
                        <a:t>2. Active support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0" kern="1200" dirty="0">
                          <a:solidFill>
                            <a:schemeClr val="dk1"/>
                          </a:solidFill>
                          <a:effectLst/>
                          <a:latin typeface="+mn-lt"/>
                          <a:ea typeface="+mn-ea"/>
                          <a:cs typeface="+mn-cs"/>
                        </a:rPr>
                        <a:t>If a mandatory vaccination policy was implemented, I would be likely </a:t>
                      </a:r>
                      <a:r>
                        <a:rPr lang="en-AU" sz="1400" kern="1200" dirty="0">
                          <a:solidFill>
                            <a:schemeClr val="dk1"/>
                          </a:solidFill>
                          <a:effectLst/>
                          <a:latin typeface="+mn-lt"/>
                          <a:ea typeface="+mn-ea"/>
                          <a:cs typeface="+mn-cs"/>
                        </a:rPr>
                        <a:t>to express a positive opinion about it on social media</a:t>
                      </a:r>
                    </a:p>
                  </a:txBody>
                  <a:tcPr/>
                </a:tc>
                <a:extLst>
                  <a:ext uri="{0D108BD9-81ED-4DB2-BD59-A6C34878D82A}">
                    <a16:rowId xmlns:a16="http://schemas.microsoft.com/office/drawing/2014/main" val="3136766819"/>
                  </a:ext>
                </a:extLst>
              </a:tr>
              <a:tr h="370840">
                <a:tc>
                  <a:txBody>
                    <a:bodyPr/>
                    <a:lstStyle/>
                    <a:p>
                      <a:r>
                        <a:rPr lang="en-AU" sz="1400" dirty="0"/>
                        <a:t>3. Compliance</a:t>
                      </a:r>
                    </a:p>
                  </a:txBody>
                  <a:tcPr/>
                </a:tc>
                <a:tc>
                  <a:txBody>
                    <a:bodyPr/>
                    <a:lstStyle/>
                    <a:p>
                      <a:r>
                        <a:rPr lang="en-AU" sz="1400" i="0" kern="1200" dirty="0">
                          <a:solidFill>
                            <a:schemeClr val="dk1"/>
                          </a:solidFill>
                          <a:effectLst/>
                          <a:latin typeface="+mn-lt"/>
                          <a:ea typeface="+mn-ea"/>
                          <a:cs typeface="+mn-cs"/>
                        </a:rPr>
                        <a:t>If a mandatory vaccination policy was implemented, I would still try to avoid being vaccinated</a:t>
                      </a:r>
                      <a:endParaRPr lang="en-AU" sz="1400" dirty="0"/>
                    </a:p>
                  </a:txBody>
                  <a:tcPr/>
                </a:tc>
                <a:extLst>
                  <a:ext uri="{0D108BD9-81ED-4DB2-BD59-A6C34878D82A}">
                    <a16:rowId xmlns:a16="http://schemas.microsoft.com/office/drawing/2014/main" val="3623228612"/>
                  </a:ext>
                </a:extLst>
              </a:tr>
              <a:tr h="370840">
                <a:tc>
                  <a:txBody>
                    <a:bodyPr/>
                    <a:lstStyle/>
                    <a:p>
                      <a:r>
                        <a:rPr lang="en-AU" sz="1400" dirty="0"/>
                        <a:t>4. Effectiveness</a:t>
                      </a:r>
                    </a:p>
                  </a:txBody>
                  <a:tcPr/>
                </a:tc>
                <a:tc>
                  <a:txBody>
                    <a:bodyPr/>
                    <a:lstStyle/>
                    <a:p>
                      <a:r>
                        <a:rPr lang="en-AU" sz="1400" dirty="0"/>
                        <a:t>I believe that having a mandatory vaccination policy would help to control the spread of the disease</a:t>
                      </a:r>
                    </a:p>
                  </a:txBody>
                  <a:tcPr/>
                </a:tc>
                <a:extLst>
                  <a:ext uri="{0D108BD9-81ED-4DB2-BD59-A6C34878D82A}">
                    <a16:rowId xmlns:a16="http://schemas.microsoft.com/office/drawing/2014/main" val="937883151"/>
                  </a:ext>
                </a:extLst>
              </a:tr>
              <a:tr h="370840">
                <a:tc>
                  <a:txBody>
                    <a:bodyPr/>
                    <a:lstStyle/>
                    <a:p>
                      <a:r>
                        <a:rPr lang="en-AU" sz="1400" dirty="0"/>
                        <a:t>5. Evidence</a:t>
                      </a:r>
                    </a:p>
                  </a:txBody>
                  <a:tcPr/>
                </a:tc>
                <a:tc>
                  <a:txBody>
                    <a:bodyPr/>
                    <a:lstStyle/>
                    <a:p>
                      <a:r>
                        <a:rPr lang="en-AU" sz="1400" dirty="0"/>
                        <a:t>For a mandatory vaccination policy to be implemented, there should be evidence that the vaccine reduces the spread of the disease</a:t>
                      </a:r>
                    </a:p>
                  </a:txBody>
                  <a:tcPr/>
                </a:tc>
                <a:extLst>
                  <a:ext uri="{0D108BD9-81ED-4DB2-BD59-A6C34878D82A}">
                    <a16:rowId xmlns:a16="http://schemas.microsoft.com/office/drawing/2014/main" val="2229283321"/>
                  </a:ext>
                </a:extLst>
              </a:tr>
              <a:tr h="370840">
                <a:tc>
                  <a:txBody>
                    <a:bodyPr/>
                    <a:lstStyle/>
                    <a:p>
                      <a:r>
                        <a:rPr lang="en-AU" sz="1400" dirty="0"/>
                        <a:t>6. Expected outcomes</a:t>
                      </a:r>
                    </a:p>
                  </a:txBody>
                  <a:tcPr/>
                </a:tc>
                <a:tc>
                  <a:txBody>
                    <a:bodyPr/>
                    <a:lstStyle/>
                    <a:p>
                      <a:r>
                        <a:rPr lang="en-AU" sz="1400" dirty="0"/>
                        <a:t>I believe that having a mandatory vaccination policy would help protect my family and friends from the disease</a:t>
                      </a:r>
                    </a:p>
                  </a:txBody>
                  <a:tcPr/>
                </a:tc>
                <a:extLst>
                  <a:ext uri="{0D108BD9-81ED-4DB2-BD59-A6C34878D82A}">
                    <a16:rowId xmlns:a16="http://schemas.microsoft.com/office/drawing/2014/main" val="4189706390"/>
                  </a:ext>
                </a:extLst>
              </a:tr>
              <a:tr h="370840">
                <a:tc>
                  <a:txBody>
                    <a:bodyPr/>
                    <a:lstStyle/>
                    <a:p>
                      <a:r>
                        <a:rPr lang="en-AU" sz="1400" dirty="0"/>
                        <a:t>7. Rights</a:t>
                      </a:r>
                    </a:p>
                  </a:txBody>
                  <a:tcPr/>
                </a:tc>
                <a:tc>
                  <a:txBody>
                    <a:bodyPr/>
                    <a:lstStyle/>
                    <a:p>
                      <a:r>
                        <a:rPr lang="en-AU" sz="1400" dirty="0"/>
                        <a:t>I believe that having a mandatory vaccination policy takes away people’s freedom to live normal lives</a:t>
                      </a:r>
                    </a:p>
                  </a:txBody>
                  <a:tcPr/>
                </a:tc>
                <a:extLst>
                  <a:ext uri="{0D108BD9-81ED-4DB2-BD59-A6C34878D82A}">
                    <a16:rowId xmlns:a16="http://schemas.microsoft.com/office/drawing/2014/main" val="2585264260"/>
                  </a:ext>
                </a:extLst>
              </a:tr>
              <a:tr h="370840">
                <a:tc>
                  <a:txBody>
                    <a:bodyPr/>
                    <a:lstStyle/>
                    <a:p>
                      <a:r>
                        <a:rPr lang="en-AU" sz="1400" dirty="0"/>
                        <a:t>8. Fairness</a:t>
                      </a:r>
                    </a:p>
                  </a:txBody>
                  <a:tcPr/>
                </a:tc>
                <a:tc>
                  <a:txBody>
                    <a:bodyPr/>
                    <a:lstStyle/>
                    <a:p>
                      <a:r>
                        <a:rPr lang="en-AU" sz="1400" dirty="0"/>
                        <a:t>I believe that mandatory vaccination policy would be fairer if it only imposed vaccine requirements for those at high risk from the disease</a:t>
                      </a:r>
                    </a:p>
                  </a:txBody>
                  <a:tcPr/>
                </a:tc>
                <a:extLst>
                  <a:ext uri="{0D108BD9-81ED-4DB2-BD59-A6C34878D82A}">
                    <a16:rowId xmlns:a16="http://schemas.microsoft.com/office/drawing/2014/main" val="2851314112"/>
                  </a:ext>
                </a:extLst>
              </a:tr>
              <a:tr h="370840">
                <a:tc>
                  <a:txBody>
                    <a:bodyPr/>
                    <a:lstStyle/>
                    <a:p>
                      <a:r>
                        <a:rPr lang="en-AU" sz="1400" dirty="0"/>
                        <a:t>9. Sanctions</a:t>
                      </a:r>
                    </a:p>
                  </a:txBody>
                  <a:tcPr/>
                </a:tc>
                <a:tc>
                  <a:txBody>
                    <a:bodyPr/>
                    <a:lstStyle/>
                    <a:p>
                      <a:r>
                        <a:rPr lang="en-AU" sz="1400" dirty="0"/>
                        <a:t>If a vaccination mandate was implemented the government should impose serious penalties for non-compliance</a:t>
                      </a:r>
                    </a:p>
                  </a:txBody>
                  <a:tcPr/>
                </a:tc>
                <a:extLst>
                  <a:ext uri="{0D108BD9-81ED-4DB2-BD59-A6C34878D82A}">
                    <a16:rowId xmlns:a16="http://schemas.microsoft.com/office/drawing/2014/main" val="3249734106"/>
                  </a:ext>
                </a:extLst>
              </a:tr>
              <a:tr h="370840">
                <a:tc>
                  <a:txBody>
                    <a:bodyPr/>
                    <a:lstStyle/>
                    <a:p>
                      <a:r>
                        <a:rPr lang="en-AU" sz="1400" dirty="0"/>
                        <a:t>10. Exemptions</a:t>
                      </a:r>
                    </a:p>
                  </a:txBody>
                  <a:tcPr/>
                </a:tc>
                <a:tc>
                  <a:txBody>
                    <a:bodyPr/>
                    <a:lstStyle/>
                    <a:p>
                      <a:r>
                        <a:rPr lang="en-AU" sz="1400" dirty="0"/>
                        <a:t>If a mandatory vaccination policy was implemented, there should be exemptions for religious beliefs</a:t>
                      </a:r>
                    </a:p>
                  </a:txBody>
                  <a:tcPr/>
                </a:tc>
                <a:extLst>
                  <a:ext uri="{0D108BD9-81ED-4DB2-BD59-A6C34878D82A}">
                    <a16:rowId xmlns:a16="http://schemas.microsoft.com/office/drawing/2014/main" val="2965444623"/>
                  </a:ext>
                </a:extLst>
              </a:tr>
              <a:tr h="370840">
                <a:tc>
                  <a:txBody>
                    <a:bodyPr/>
                    <a:lstStyle/>
                    <a:p>
                      <a:r>
                        <a:rPr lang="en-AU" sz="1400" dirty="0"/>
                        <a:t>11. Trust</a:t>
                      </a:r>
                    </a:p>
                  </a:txBody>
                  <a:tcPr/>
                </a:tc>
                <a:tc>
                  <a:txBody>
                    <a:bodyPr/>
                    <a:lstStyle/>
                    <a:p>
                      <a:r>
                        <a:rPr lang="en-AU" sz="1400" dirty="0"/>
                        <a:t>If a mandatory vaccination policy was implemented, it would reduce my trust in the government</a:t>
                      </a:r>
                    </a:p>
                  </a:txBody>
                  <a:tcPr/>
                </a:tc>
                <a:extLst>
                  <a:ext uri="{0D108BD9-81ED-4DB2-BD59-A6C34878D82A}">
                    <a16:rowId xmlns:a16="http://schemas.microsoft.com/office/drawing/2014/main" val="795488504"/>
                  </a:ext>
                </a:extLst>
              </a:tr>
              <a:tr h="370840">
                <a:tc>
                  <a:txBody>
                    <a:bodyPr/>
                    <a:lstStyle/>
                    <a:p>
                      <a:r>
                        <a:rPr lang="en-AU" sz="1400" dirty="0"/>
                        <a:t>12. Affective response</a:t>
                      </a:r>
                    </a:p>
                  </a:txBody>
                  <a:tcPr/>
                </a:tc>
                <a:tc>
                  <a:txBody>
                    <a:bodyPr/>
                    <a:lstStyle/>
                    <a:p>
                      <a:r>
                        <a:rPr lang="en-AU" sz="1400" dirty="0"/>
                        <a:t>If a vaccination mandate was implemented, I would feel angry</a:t>
                      </a:r>
                    </a:p>
                  </a:txBody>
                  <a:tcPr/>
                </a:tc>
                <a:extLst>
                  <a:ext uri="{0D108BD9-81ED-4DB2-BD59-A6C34878D82A}">
                    <a16:rowId xmlns:a16="http://schemas.microsoft.com/office/drawing/2014/main" val="823889852"/>
                  </a:ext>
                </a:extLst>
              </a:tr>
              <a:tr h="370840">
                <a:tc>
                  <a:txBody>
                    <a:bodyPr/>
                    <a:lstStyle/>
                    <a:p>
                      <a:r>
                        <a:rPr lang="en-AU" sz="1400" dirty="0"/>
                        <a:t>13. Legitimacy</a:t>
                      </a:r>
                    </a:p>
                  </a:txBody>
                  <a:tcPr/>
                </a:tc>
                <a:tc>
                  <a:txBody>
                    <a:bodyPr/>
                    <a:lstStyle/>
                    <a:p>
                      <a:r>
                        <a:rPr lang="en-AU" sz="1400" dirty="0"/>
                        <a:t>I believe that the government cannot legitimately require people to be vaccinated</a:t>
                      </a:r>
                    </a:p>
                  </a:txBody>
                  <a:tcPr/>
                </a:tc>
                <a:extLst>
                  <a:ext uri="{0D108BD9-81ED-4DB2-BD59-A6C34878D82A}">
                    <a16:rowId xmlns:a16="http://schemas.microsoft.com/office/drawing/2014/main" val="131306606"/>
                  </a:ext>
                </a:extLst>
              </a:tr>
            </a:tbl>
          </a:graphicData>
        </a:graphic>
      </p:graphicFrame>
    </p:spTree>
    <p:extLst>
      <p:ext uri="{BB962C8B-B14F-4D97-AF65-F5344CB8AC3E}">
        <p14:creationId xmlns:p14="http://schemas.microsoft.com/office/powerpoint/2010/main" val="299681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F93629C-E1F8-D0ED-BCF1-5A18AF89FD2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7B038C2-398F-0F53-E945-E1577353ECC5}"/>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72BCC6-5C2C-28BC-DB4C-75E65D835897}"/>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6CBC30B-B1EC-98A2-5877-42D2835952F7}"/>
              </a:ext>
            </a:extLst>
          </p:cNvPr>
          <p:cNvSpPr txBox="1"/>
          <p:nvPr/>
        </p:nvSpPr>
        <p:spPr>
          <a:xfrm>
            <a:off x="578224" y="425667"/>
            <a:ext cx="6327124" cy="584775"/>
          </a:xfrm>
          <a:prstGeom prst="rect">
            <a:avLst/>
          </a:prstGeom>
          <a:noFill/>
        </p:spPr>
        <p:txBody>
          <a:bodyPr wrap="square" rtlCol="0">
            <a:spAutoFit/>
          </a:bodyPr>
          <a:lstStyle/>
          <a:p>
            <a:r>
              <a:rPr lang="en-US" sz="3200" b="1" dirty="0">
                <a:latin typeface="Century Gothic" panose="020B0502020202020204" pitchFamily="34" charset="0"/>
              </a:rPr>
              <a:t>1. Item Generation - Preamble </a:t>
            </a:r>
          </a:p>
        </p:txBody>
      </p:sp>
      <p:pic>
        <p:nvPicPr>
          <p:cNvPr id="2" name="Picture 1">
            <a:extLst>
              <a:ext uri="{FF2B5EF4-FFF2-40B4-BE49-F238E27FC236}">
                <a16:creationId xmlns:a16="http://schemas.microsoft.com/office/drawing/2014/main" id="{4A73E665-F3CB-0E6A-6E0D-6D1C0AC2F87A}"/>
              </a:ext>
            </a:extLst>
          </p:cNvPr>
          <p:cNvPicPr>
            <a:picLocks noChangeAspect="1"/>
          </p:cNvPicPr>
          <p:nvPr/>
        </p:nvPicPr>
        <p:blipFill>
          <a:blip r:embed="rId2"/>
          <a:stretch>
            <a:fillRect/>
          </a:stretch>
        </p:blipFill>
        <p:spPr>
          <a:xfrm>
            <a:off x="10044551" y="214688"/>
            <a:ext cx="1905793" cy="970443"/>
          </a:xfrm>
          <a:prstGeom prst="rect">
            <a:avLst/>
          </a:prstGeom>
        </p:spPr>
      </p:pic>
      <p:pic>
        <p:nvPicPr>
          <p:cNvPr id="5" name="Picture 4">
            <a:extLst>
              <a:ext uri="{FF2B5EF4-FFF2-40B4-BE49-F238E27FC236}">
                <a16:creationId xmlns:a16="http://schemas.microsoft.com/office/drawing/2014/main" id="{CA9E5AD8-11C7-97E7-67C7-90775CBFC6BA}"/>
              </a:ext>
            </a:extLst>
          </p:cNvPr>
          <p:cNvPicPr>
            <a:picLocks noChangeAspect="1"/>
          </p:cNvPicPr>
          <p:nvPr/>
        </p:nvPicPr>
        <p:blipFill>
          <a:blip r:embed="rId3"/>
          <a:stretch>
            <a:fillRect/>
          </a:stretch>
        </p:blipFill>
        <p:spPr>
          <a:xfrm>
            <a:off x="2974506" y="1128411"/>
            <a:ext cx="5382376" cy="5449060"/>
          </a:xfrm>
          <a:prstGeom prst="rect">
            <a:avLst/>
          </a:prstGeom>
        </p:spPr>
      </p:pic>
    </p:spTree>
    <p:extLst>
      <p:ext uri="{BB962C8B-B14F-4D97-AF65-F5344CB8AC3E}">
        <p14:creationId xmlns:p14="http://schemas.microsoft.com/office/powerpoint/2010/main" val="200039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261CD-DF20-EDAE-A566-DB2E281A37E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9681BAB-4AF5-B51A-DA99-685FD1CA1D5E}"/>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F69333-1C4A-8B66-6570-DD19D8390530}"/>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DA3B4CC-07BC-E825-1F41-04F054C6BC83}"/>
              </a:ext>
            </a:extLst>
          </p:cNvPr>
          <p:cNvSpPr txBox="1"/>
          <p:nvPr/>
        </p:nvSpPr>
        <p:spPr>
          <a:xfrm>
            <a:off x="578224" y="425667"/>
            <a:ext cx="6327124" cy="584775"/>
          </a:xfrm>
          <a:prstGeom prst="rect">
            <a:avLst/>
          </a:prstGeom>
          <a:noFill/>
        </p:spPr>
        <p:txBody>
          <a:bodyPr wrap="square" rtlCol="0">
            <a:spAutoFit/>
          </a:bodyPr>
          <a:lstStyle/>
          <a:p>
            <a:r>
              <a:rPr lang="en-US" sz="3200" b="1" dirty="0">
                <a:latin typeface="Century Gothic" panose="020B0502020202020204" pitchFamily="34" charset="0"/>
              </a:rPr>
              <a:t>2. Cognitive Interviews</a:t>
            </a:r>
          </a:p>
        </p:txBody>
      </p:sp>
      <p:sp>
        <p:nvSpPr>
          <p:cNvPr id="11" name="TextBox 10">
            <a:extLst>
              <a:ext uri="{FF2B5EF4-FFF2-40B4-BE49-F238E27FC236}">
                <a16:creationId xmlns:a16="http://schemas.microsoft.com/office/drawing/2014/main" id="{DBA70E5C-8904-460A-90EC-B561FEBB3EB6}"/>
              </a:ext>
            </a:extLst>
          </p:cNvPr>
          <p:cNvSpPr txBox="1"/>
          <p:nvPr/>
        </p:nvSpPr>
        <p:spPr>
          <a:xfrm>
            <a:off x="578224" y="1180816"/>
            <a:ext cx="11253694" cy="4141968"/>
          </a:xfrm>
          <a:prstGeom prst="rect">
            <a:avLst/>
          </a:prstGeom>
          <a:noFill/>
        </p:spPr>
        <p:txBody>
          <a:bodyPr wrap="square" lIns="91440" tIns="45720" rIns="91440" bIns="45720" rtlCol="0" anchor="t">
            <a:spAutoFit/>
          </a:bodyPr>
          <a:lstStyle/>
          <a:p>
            <a:pPr marL="457200" indent="-457200">
              <a:lnSpc>
                <a:spcPct val="110000"/>
              </a:lnSpc>
              <a:spcBef>
                <a:spcPts val="400"/>
              </a:spcBef>
              <a:buFont typeface="Arial" panose="020B0604020202020204" pitchFamily="34" charset="0"/>
              <a:buChar char="•"/>
            </a:pPr>
            <a:r>
              <a:rPr lang="en-AU" dirty="0"/>
              <a:t>Cognitive interviews were then conducted with members of the public to further refine the items</a:t>
            </a:r>
          </a:p>
          <a:p>
            <a:pPr marL="457200" indent="-457200">
              <a:lnSpc>
                <a:spcPct val="110000"/>
              </a:lnSpc>
              <a:spcBef>
                <a:spcPts val="400"/>
              </a:spcBef>
              <a:buFont typeface="Arial" panose="020B0604020202020204" pitchFamily="34" charset="0"/>
              <a:buChar char="•"/>
            </a:pPr>
            <a:endParaRPr lang="en-AU" dirty="0"/>
          </a:p>
          <a:p>
            <a:pPr marL="457200" indent="-457200">
              <a:lnSpc>
                <a:spcPct val="110000"/>
              </a:lnSpc>
              <a:spcBef>
                <a:spcPts val="400"/>
              </a:spcBef>
              <a:buFont typeface="Arial" panose="020B0604020202020204" pitchFamily="34" charset="0"/>
              <a:buChar char="•"/>
            </a:pPr>
            <a:r>
              <a:rPr lang="en-AU" dirty="0"/>
              <a:t>Two rounds (</a:t>
            </a:r>
            <a:r>
              <a:rPr lang="en-AU" i="1" dirty="0"/>
              <a:t>N</a:t>
            </a:r>
            <a:r>
              <a:rPr lang="en-AU" dirty="0"/>
              <a:t>=12 total)</a:t>
            </a:r>
          </a:p>
          <a:p>
            <a:pPr marL="457200" indent="-457200">
              <a:lnSpc>
                <a:spcPct val="110000"/>
              </a:lnSpc>
              <a:spcBef>
                <a:spcPts val="400"/>
              </a:spcBef>
              <a:buFont typeface="Arial" panose="020B0604020202020204" pitchFamily="34" charset="0"/>
              <a:buChar char="•"/>
            </a:pPr>
            <a:endParaRPr lang="en-AU" dirty="0"/>
          </a:p>
          <a:p>
            <a:pPr marL="457200" indent="-457200">
              <a:lnSpc>
                <a:spcPct val="110000"/>
              </a:lnSpc>
              <a:spcBef>
                <a:spcPts val="400"/>
              </a:spcBef>
              <a:buFont typeface="Arial" panose="020B0604020202020204" pitchFamily="34" charset="0"/>
              <a:buChar char="•"/>
            </a:pPr>
            <a:r>
              <a:rPr lang="en-AU" dirty="0"/>
              <a:t>Participants were presented the draft items and asked to read them, paraphrase each item’s meaning, and asked about how they would interpret and answer it, and the thought process(es) behind their answers</a:t>
            </a:r>
          </a:p>
          <a:p>
            <a:pPr marL="457200" indent="-457200">
              <a:lnSpc>
                <a:spcPct val="110000"/>
              </a:lnSpc>
              <a:spcBef>
                <a:spcPts val="400"/>
              </a:spcBef>
              <a:buFont typeface="Arial" panose="020B0604020202020204" pitchFamily="34" charset="0"/>
              <a:buChar char="•"/>
            </a:pPr>
            <a:endParaRPr lang="en-AU" dirty="0">
              <a:highlight>
                <a:srgbClr val="FFFF00"/>
              </a:highlight>
            </a:endParaRPr>
          </a:p>
          <a:p>
            <a:pPr marL="457200" indent="-457200">
              <a:lnSpc>
                <a:spcPct val="110000"/>
              </a:lnSpc>
              <a:spcBef>
                <a:spcPts val="400"/>
              </a:spcBef>
              <a:buFont typeface="Arial" panose="020B0604020202020204" pitchFamily="34" charset="0"/>
              <a:buChar char="•"/>
            </a:pPr>
            <a:r>
              <a:rPr lang="en-AU" dirty="0"/>
              <a:t>After each round of interviews, researchers’ notes and comments on responses to each question were reviewed and items were amended, added to, or removed to ensure items a) reflected the target construct(s), and b) were understood and interpreted correctly</a:t>
            </a:r>
          </a:p>
          <a:p>
            <a:pPr marL="457200" indent="-457200">
              <a:lnSpc>
                <a:spcPct val="110000"/>
              </a:lnSpc>
              <a:spcBef>
                <a:spcPts val="400"/>
              </a:spcBef>
              <a:buFont typeface="Arial" panose="020B0604020202020204" pitchFamily="34" charset="0"/>
              <a:buChar char="•"/>
            </a:pPr>
            <a:endParaRPr lang="en-AU" dirty="0">
              <a:highlight>
                <a:srgbClr val="FFFF00"/>
              </a:highlight>
            </a:endParaRPr>
          </a:p>
          <a:p>
            <a:pPr marL="457200" indent="-457200">
              <a:lnSpc>
                <a:spcPct val="110000"/>
              </a:lnSpc>
              <a:spcBef>
                <a:spcPts val="400"/>
              </a:spcBef>
              <a:buFont typeface="Arial" panose="020B0604020202020204" pitchFamily="34" charset="0"/>
              <a:buChar char="•"/>
            </a:pPr>
            <a:r>
              <a:rPr lang="en-AU" dirty="0"/>
              <a:t>This process resulted in a draft scale containing 59 items after round 1, further refined to 55 items after round 2</a:t>
            </a:r>
            <a:endParaRPr lang="en-AU"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 name="Picture 1">
            <a:extLst>
              <a:ext uri="{FF2B5EF4-FFF2-40B4-BE49-F238E27FC236}">
                <a16:creationId xmlns:a16="http://schemas.microsoft.com/office/drawing/2014/main" id="{9BE86A5B-43AE-FEDC-66FC-E8F5BB088357}"/>
              </a:ext>
            </a:extLst>
          </p:cNvPr>
          <p:cNvPicPr>
            <a:picLocks noChangeAspect="1"/>
          </p:cNvPicPr>
          <p:nvPr/>
        </p:nvPicPr>
        <p:blipFill>
          <a:blip r:embed="rId2"/>
          <a:stretch>
            <a:fillRect/>
          </a:stretch>
        </p:blipFill>
        <p:spPr>
          <a:xfrm>
            <a:off x="10044551" y="214688"/>
            <a:ext cx="1905793" cy="970443"/>
          </a:xfrm>
          <a:prstGeom prst="rect">
            <a:avLst/>
          </a:prstGeom>
        </p:spPr>
      </p:pic>
    </p:spTree>
    <p:extLst>
      <p:ext uri="{BB962C8B-B14F-4D97-AF65-F5344CB8AC3E}">
        <p14:creationId xmlns:p14="http://schemas.microsoft.com/office/powerpoint/2010/main" val="2252636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5268A-5AB9-9627-2649-6B818B5469F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974FEAE-FBA7-4B88-2178-3E8D2C4D78ED}"/>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DD7F2E-B03D-5EC6-E557-4879821F5B0D}"/>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96A9EB-A359-BB18-5C19-94CEB96A5BB3}"/>
              </a:ext>
            </a:extLst>
          </p:cNvPr>
          <p:cNvSpPr txBox="1"/>
          <p:nvPr/>
        </p:nvSpPr>
        <p:spPr>
          <a:xfrm>
            <a:off x="578224" y="425667"/>
            <a:ext cx="8458200" cy="584775"/>
          </a:xfrm>
          <a:prstGeom prst="rect">
            <a:avLst/>
          </a:prstGeom>
          <a:noFill/>
        </p:spPr>
        <p:txBody>
          <a:bodyPr wrap="square" rtlCol="0">
            <a:spAutoFit/>
          </a:bodyPr>
          <a:lstStyle/>
          <a:p>
            <a:r>
              <a:rPr lang="en-US" sz="3200" b="1" dirty="0">
                <a:latin typeface="Century Gothic" panose="020B0502020202020204" pitchFamily="34" charset="0"/>
              </a:rPr>
              <a:t>2. Cognitive Interviews – question guide</a:t>
            </a:r>
          </a:p>
        </p:txBody>
      </p:sp>
      <p:pic>
        <p:nvPicPr>
          <p:cNvPr id="2" name="Picture 1">
            <a:extLst>
              <a:ext uri="{FF2B5EF4-FFF2-40B4-BE49-F238E27FC236}">
                <a16:creationId xmlns:a16="http://schemas.microsoft.com/office/drawing/2014/main" id="{C727160C-6DFC-1DA8-48B6-A04072198108}"/>
              </a:ext>
            </a:extLst>
          </p:cNvPr>
          <p:cNvPicPr>
            <a:picLocks noChangeAspect="1"/>
          </p:cNvPicPr>
          <p:nvPr/>
        </p:nvPicPr>
        <p:blipFill>
          <a:blip r:embed="rId2"/>
          <a:stretch>
            <a:fillRect/>
          </a:stretch>
        </p:blipFill>
        <p:spPr>
          <a:xfrm>
            <a:off x="10044551" y="214688"/>
            <a:ext cx="1905793" cy="970443"/>
          </a:xfrm>
          <a:prstGeom prst="rect">
            <a:avLst/>
          </a:prstGeom>
        </p:spPr>
      </p:pic>
      <p:pic>
        <p:nvPicPr>
          <p:cNvPr id="5" name="Picture 4">
            <a:extLst>
              <a:ext uri="{FF2B5EF4-FFF2-40B4-BE49-F238E27FC236}">
                <a16:creationId xmlns:a16="http://schemas.microsoft.com/office/drawing/2014/main" id="{273C3967-502C-76F6-A5A5-13215BC8674C}"/>
              </a:ext>
            </a:extLst>
          </p:cNvPr>
          <p:cNvPicPr>
            <a:picLocks noChangeAspect="1"/>
          </p:cNvPicPr>
          <p:nvPr/>
        </p:nvPicPr>
        <p:blipFill>
          <a:blip r:embed="rId3"/>
          <a:stretch>
            <a:fillRect/>
          </a:stretch>
        </p:blipFill>
        <p:spPr>
          <a:xfrm>
            <a:off x="2821793" y="1819829"/>
            <a:ext cx="5849166" cy="3486637"/>
          </a:xfrm>
          <a:prstGeom prst="rect">
            <a:avLst/>
          </a:prstGeom>
        </p:spPr>
      </p:pic>
    </p:spTree>
    <p:extLst>
      <p:ext uri="{BB962C8B-B14F-4D97-AF65-F5344CB8AC3E}">
        <p14:creationId xmlns:p14="http://schemas.microsoft.com/office/powerpoint/2010/main" val="229105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59089B9-6A76-FF3C-0FDB-2F15BF704EE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A93A4D3-E4CC-29B0-7B05-9431240427DA}"/>
              </a:ext>
            </a:extLst>
          </p:cNvPr>
          <p:cNvSpPr/>
          <p:nvPr/>
        </p:nvSpPr>
        <p:spPr>
          <a:xfrm>
            <a:off x="0" y="6695440"/>
            <a:ext cx="12192000" cy="162560"/>
          </a:xfrm>
          <a:prstGeom prst="rect">
            <a:avLst/>
          </a:prstGeom>
          <a:solidFill>
            <a:srgbClr val="43A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84346CB-1E8E-E15A-E8B0-2DBB7FE0FA84}"/>
              </a:ext>
            </a:extLst>
          </p:cNvPr>
          <p:cNvSpPr/>
          <p:nvPr/>
        </p:nvSpPr>
        <p:spPr>
          <a:xfrm>
            <a:off x="0" y="0"/>
            <a:ext cx="12192000" cy="162560"/>
          </a:xfrm>
          <a:prstGeom prst="rect">
            <a:avLst/>
          </a:prstGeom>
          <a:solidFill>
            <a:srgbClr val="57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BD7D8E5-266F-DEDF-1DD9-F40EBA7D68FB}"/>
              </a:ext>
            </a:extLst>
          </p:cNvPr>
          <p:cNvSpPr txBox="1"/>
          <p:nvPr/>
        </p:nvSpPr>
        <p:spPr>
          <a:xfrm>
            <a:off x="578223" y="425667"/>
            <a:ext cx="6414247" cy="1077218"/>
          </a:xfrm>
          <a:prstGeom prst="rect">
            <a:avLst/>
          </a:prstGeom>
          <a:noFill/>
        </p:spPr>
        <p:txBody>
          <a:bodyPr wrap="square" rtlCol="0">
            <a:spAutoFit/>
          </a:bodyPr>
          <a:lstStyle/>
          <a:p>
            <a:r>
              <a:rPr lang="en-US" sz="3200" b="1" dirty="0">
                <a:latin typeface="Century Gothic" panose="020B0502020202020204" pitchFamily="34" charset="0"/>
              </a:rPr>
              <a:t>2. Cognitive Interviews – example research team notes</a:t>
            </a:r>
          </a:p>
        </p:txBody>
      </p:sp>
      <p:pic>
        <p:nvPicPr>
          <p:cNvPr id="2" name="Picture 1">
            <a:extLst>
              <a:ext uri="{FF2B5EF4-FFF2-40B4-BE49-F238E27FC236}">
                <a16:creationId xmlns:a16="http://schemas.microsoft.com/office/drawing/2014/main" id="{9C837A4E-4B9F-7870-6478-9321114D1DF1}"/>
              </a:ext>
            </a:extLst>
          </p:cNvPr>
          <p:cNvPicPr>
            <a:picLocks noChangeAspect="1"/>
          </p:cNvPicPr>
          <p:nvPr/>
        </p:nvPicPr>
        <p:blipFill>
          <a:blip r:embed="rId2"/>
          <a:stretch>
            <a:fillRect/>
          </a:stretch>
        </p:blipFill>
        <p:spPr>
          <a:xfrm>
            <a:off x="10044551" y="214688"/>
            <a:ext cx="1905793" cy="970443"/>
          </a:xfrm>
          <a:prstGeom prst="rect">
            <a:avLst/>
          </a:prstGeom>
        </p:spPr>
      </p:pic>
      <p:sp>
        <p:nvSpPr>
          <p:cNvPr id="4" name="TextBox 3">
            <a:extLst>
              <a:ext uri="{FF2B5EF4-FFF2-40B4-BE49-F238E27FC236}">
                <a16:creationId xmlns:a16="http://schemas.microsoft.com/office/drawing/2014/main" id="{69C56B45-B6E1-9B60-7E88-9D056BD21AC9}"/>
              </a:ext>
            </a:extLst>
          </p:cNvPr>
          <p:cNvSpPr txBox="1"/>
          <p:nvPr/>
        </p:nvSpPr>
        <p:spPr>
          <a:xfrm>
            <a:off x="469153" y="1664143"/>
            <a:ext cx="11253694" cy="729110"/>
          </a:xfrm>
          <a:prstGeom prst="rect">
            <a:avLst/>
          </a:prstGeom>
          <a:noFill/>
        </p:spPr>
        <p:txBody>
          <a:bodyPr wrap="square" lIns="91440" tIns="45720" rIns="91440" bIns="45720" rtlCol="0" anchor="t">
            <a:spAutoFit/>
          </a:bodyPr>
          <a:lstStyle/>
          <a:p>
            <a:pPr marL="457200" indent="-457200">
              <a:lnSpc>
                <a:spcPct val="110000"/>
              </a:lnSpc>
              <a:spcBef>
                <a:spcPts val="400"/>
              </a:spcBef>
              <a:buFont typeface="Arial" panose="020B0604020202020204" pitchFamily="34" charset="0"/>
              <a:buChar char="•"/>
            </a:pPr>
            <a:r>
              <a:rPr lang="en-AU" dirty="0"/>
              <a:t>NB. notes are derived / aggregated from interview notes; not original interview notes </a:t>
            </a:r>
            <a:endParaRPr lang="en-AU" sz="2400" i="1" dirty="0">
              <a:latin typeface="Segoe UI Historic" panose="020B0502040204020203" pitchFamily="34" charset="0"/>
              <a:ea typeface="Segoe UI Historic" panose="020B0502040204020203" pitchFamily="34" charset="0"/>
              <a:cs typeface="Segoe UI Historic" panose="020B0502040204020203" pitchFamily="34" charset="0"/>
            </a:endParaRPr>
          </a:p>
          <a:p>
            <a:pPr>
              <a:lnSpc>
                <a:spcPct val="110000"/>
              </a:lnSpc>
              <a:spcBef>
                <a:spcPts val="400"/>
              </a:spcBef>
            </a:pPr>
            <a:endParaRPr lang="en-AU"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12" name="Picture 11">
            <a:extLst>
              <a:ext uri="{FF2B5EF4-FFF2-40B4-BE49-F238E27FC236}">
                <a16:creationId xmlns:a16="http://schemas.microsoft.com/office/drawing/2014/main" id="{AAFA771E-D6DE-D916-0523-EFF077E669BA}"/>
              </a:ext>
            </a:extLst>
          </p:cNvPr>
          <p:cNvPicPr>
            <a:picLocks noChangeAspect="1"/>
          </p:cNvPicPr>
          <p:nvPr/>
        </p:nvPicPr>
        <p:blipFill>
          <a:blip r:embed="rId3"/>
          <a:stretch>
            <a:fillRect/>
          </a:stretch>
        </p:blipFill>
        <p:spPr>
          <a:xfrm>
            <a:off x="956835" y="2203387"/>
            <a:ext cx="10116962" cy="4077269"/>
          </a:xfrm>
          <a:prstGeom prst="rect">
            <a:avLst/>
          </a:prstGeom>
        </p:spPr>
      </p:pic>
    </p:spTree>
    <p:extLst>
      <p:ext uri="{BB962C8B-B14F-4D97-AF65-F5344CB8AC3E}">
        <p14:creationId xmlns:p14="http://schemas.microsoft.com/office/powerpoint/2010/main" val="2388982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d03fb06-7674-4c1d-bc08-be45380732a6">
      <Terms xmlns="http://schemas.microsoft.com/office/infopath/2007/PartnerControls"/>
    </lcf76f155ced4ddcb4097134ff3c332f>
    <TaxCatchAll xmlns="e312a848-e044-4c87-b0a3-ebc3fd6d0f0d" xsi:nil="true"/>
    <SharedWithUsers xmlns="e312a848-e044-4c87-b0a3-ebc3fd6d0f0d">
      <UserInfo>
        <DisplayName>Christopher Blyth</DisplayName>
        <AccountId>14</AccountId>
        <AccountType/>
      </UserInfo>
      <UserInfo>
        <DisplayName>mandeval</DisplayName>
        <AccountId>44</AccountId>
        <AccountType/>
      </UserInfo>
      <UserInfo>
        <DisplayName>Lorena Herrero</DisplayName>
        <AccountId>12</AccountId>
        <AccountType/>
      </UserInfo>
      <UserInfo>
        <DisplayName>Katie Attwell</DisplayName>
        <AccountId>29</AccountId>
        <AccountType/>
      </UserInfo>
      <UserInfo>
        <DisplayName>Joshua Lake</DisplayName>
        <AccountId>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CC39DCA612F1458BFAEC805C29E350" ma:contentTypeVersion="15" ma:contentTypeDescription="Create a new document." ma:contentTypeScope="" ma:versionID="3a07c65f106908e4765e61c5b478da87">
  <xsd:schema xmlns:xsd="http://www.w3.org/2001/XMLSchema" xmlns:xs="http://www.w3.org/2001/XMLSchema" xmlns:p="http://schemas.microsoft.com/office/2006/metadata/properties" xmlns:ns2="1d03fb06-7674-4c1d-bc08-be45380732a6" xmlns:ns3="e312a848-e044-4c87-b0a3-ebc3fd6d0f0d" targetNamespace="http://schemas.microsoft.com/office/2006/metadata/properties" ma:root="true" ma:fieldsID="692422fdce85dd3ac1d9afe3ef3e24a6" ns2:_="" ns3:_="">
    <xsd:import namespace="1d03fb06-7674-4c1d-bc08-be45380732a6"/>
    <xsd:import namespace="e312a848-e044-4c87-b0a3-ebc3fd6d0f0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3fb06-7674-4c1d-bc08-be45380732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85113c5-7036-4ae5-b6c9-3bc4b8da47f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12a848-e044-4c87-b0a3-ebc3fd6d0f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bc56a2d-9138-49aa-82fe-7ad4486ffc1d}" ma:internalName="TaxCatchAll" ma:showField="CatchAllData" ma:web="e312a848-e044-4c87-b0a3-ebc3fd6d0f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93D16D-BB87-4A4A-8853-227B39553D28}">
  <ds:schemaRefs>
    <ds:schemaRef ds:uri="http://schemas.microsoft.com/sharepoint/v3/contenttype/forms"/>
  </ds:schemaRefs>
</ds:datastoreItem>
</file>

<file path=customXml/itemProps2.xml><?xml version="1.0" encoding="utf-8"?>
<ds:datastoreItem xmlns:ds="http://schemas.openxmlformats.org/officeDocument/2006/customXml" ds:itemID="{D388433B-89D0-4F64-9761-FF8F2E526017}">
  <ds:schemaRefs>
    <ds:schemaRef ds:uri="1d03fb06-7674-4c1d-bc08-be45380732a6"/>
    <ds:schemaRef ds:uri="e312a848-e044-4c87-b0a3-ebc3fd6d0f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BA29B5-FC11-4089-A1D4-9E606185DC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03fb06-7674-4c1d-bc08-be45380732a6"/>
    <ds:schemaRef ds:uri="e312a848-e044-4c87-b0a3-ebc3fd6d0f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421</TotalTime>
  <Words>1477</Words>
  <Application>Microsoft Office PowerPoint</Application>
  <PresentationFormat>Widescreen</PresentationFormat>
  <Paragraphs>220</Paragraphs>
  <Slides>32</Slides>
  <Notes>1</Notes>
  <HiddenSlides>14</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MandEval</dc:title>
  <dc:creator>Lorena Herrero</dc:creator>
  <cp:lastModifiedBy>Joshua Lake</cp:lastModifiedBy>
  <cp:revision>42</cp:revision>
  <dcterms:created xsi:type="dcterms:W3CDTF">2024-05-21T05:45:46Z</dcterms:created>
  <dcterms:modified xsi:type="dcterms:W3CDTF">2025-11-10T03:35:21Z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0x01010012CC39DCA612F1458BFAEC805C29E350</vt:lpwstr>
  </property>
  <property fmtid="{D5CDD505-2E9C-101B-9397-08002B2CF9AE}" pid="3" name="MediaServiceImageTags">
    <vt:lpwstr/>
  </property>
</Properties>
</file>