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1154106957" r:id="rId5"/>
    <p:sldId id="289" r:id="rId6"/>
    <p:sldId id="1154106962" r:id="rId7"/>
    <p:sldId id="1154106959" r:id="rId8"/>
    <p:sldId id="1154107006" r:id="rId9"/>
    <p:sldId id="1154106968" r:id="rId10"/>
    <p:sldId id="1154106976" r:id="rId11"/>
    <p:sldId id="1154107011" r:id="rId12"/>
    <p:sldId id="1154107033" r:id="rId13"/>
    <p:sldId id="1154107029" r:id="rId14"/>
    <p:sldId id="1154107019" r:id="rId15"/>
    <p:sldId id="1154107031" r:id="rId16"/>
    <p:sldId id="1154106990" r:id="rId17"/>
    <p:sldId id="1154107030" r:id="rId18"/>
    <p:sldId id="1154106974" r:id="rId19"/>
    <p:sldId id="1154107032" r:id="rId20"/>
    <p:sldId id="1154107009" r:id="rId21"/>
    <p:sldId id="1154107027" r:id="rId22"/>
    <p:sldId id="1154106978" r:id="rId23"/>
    <p:sldId id="11541069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0DBB3-5EFA-B85E-7AF3-0630090F3CE7}" name="Lorena Herrero" initials="LH" userId="S::00109071@uwa.edu.au::017bc6b6-1588-4959-8809-bb7daba5a292" providerId="AD"/>
  <p188:author id="{1F23BDF5-9C6F-39C9-9B24-9795C2DCD17F}" name="Jessica Kaufman" initials="JK" userId="S::jess.kaufman@mcri.edu.au::81cdcf63-5fd4-4be6-80a6-4397edf845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F4F8"/>
    <a:srgbClr val="0778B0"/>
    <a:srgbClr val="26C5E2"/>
    <a:srgbClr val="231F20"/>
    <a:srgbClr val="00843D"/>
    <a:srgbClr val="FFCD00"/>
    <a:srgbClr val="F9ED32"/>
    <a:srgbClr val="7BC8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F1E07-914A-4469-8682-4EB4F0C157EB}" v="120" dt="2025-11-10T03:25:12.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Attwell" userId="92d8a248-dc1d-4e37-ae3e-b177dac4184e" providerId="ADAL" clId="{607F79DE-5169-4AC6-93BB-EA09F2377B36}"/>
    <pc:docChg chg="undo custSel addSld delSld modSld sldOrd">
      <pc:chgData name="Katie Attwell" userId="92d8a248-dc1d-4e37-ae3e-b177dac4184e" providerId="ADAL" clId="{607F79DE-5169-4AC6-93BB-EA09F2377B36}" dt="2025-11-10T03:27:13.679" v="1090" actId="6549"/>
      <pc:docMkLst>
        <pc:docMk/>
      </pc:docMkLst>
      <pc:sldChg chg="modSp mod">
        <pc:chgData name="Katie Attwell" userId="92d8a248-dc1d-4e37-ae3e-b177dac4184e" providerId="ADAL" clId="{607F79DE-5169-4AC6-93BB-EA09F2377B36}" dt="2025-10-22T07:08:22.519" v="47" actId="6549"/>
        <pc:sldMkLst>
          <pc:docMk/>
          <pc:sldMk cId="391599667" sldId="289"/>
        </pc:sldMkLst>
        <pc:spChg chg="mod">
          <ac:chgData name="Katie Attwell" userId="92d8a248-dc1d-4e37-ae3e-b177dac4184e" providerId="ADAL" clId="{607F79DE-5169-4AC6-93BB-EA09F2377B36}" dt="2025-10-22T07:08:22.519" v="47" actId="6549"/>
          <ac:spMkLst>
            <pc:docMk/>
            <pc:sldMk cId="391599667" sldId="289"/>
            <ac:spMk id="10" creationId="{8035D978-2519-0D4C-AE87-12DDC6ECE7AD}"/>
          </ac:spMkLst>
        </pc:spChg>
      </pc:sldChg>
      <pc:sldChg chg="modSp mod">
        <pc:chgData name="Katie Attwell" userId="92d8a248-dc1d-4e37-ae3e-b177dac4184e" providerId="ADAL" clId="{607F79DE-5169-4AC6-93BB-EA09F2377B36}" dt="2025-10-22T07:08:10.680" v="46" actId="6549"/>
        <pc:sldMkLst>
          <pc:docMk/>
          <pc:sldMk cId="2411957566" sldId="1154106957"/>
        </pc:sldMkLst>
        <pc:spChg chg="mod">
          <ac:chgData name="Katie Attwell" userId="92d8a248-dc1d-4e37-ae3e-b177dac4184e" providerId="ADAL" clId="{607F79DE-5169-4AC6-93BB-EA09F2377B36}" dt="2025-10-22T07:08:10.680" v="46" actId="6549"/>
          <ac:spMkLst>
            <pc:docMk/>
            <pc:sldMk cId="2411957566" sldId="1154106957"/>
            <ac:spMk id="7" creationId="{BBD0FAAE-D224-6702-2409-8FF299858088}"/>
          </ac:spMkLst>
        </pc:spChg>
      </pc:sldChg>
      <pc:sldChg chg="ord">
        <pc:chgData name="Katie Attwell" userId="92d8a248-dc1d-4e37-ae3e-b177dac4184e" providerId="ADAL" clId="{607F79DE-5169-4AC6-93BB-EA09F2377B36}" dt="2025-11-10T03:24:08.471" v="1003"/>
        <pc:sldMkLst>
          <pc:docMk/>
          <pc:sldMk cId="2111030514" sldId="1154106959"/>
        </pc:sldMkLst>
      </pc:sldChg>
      <pc:sldChg chg="modSp mod">
        <pc:chgData name="Katie Attwell" userId="92d8a248-dc1d-4e37-ae3e-b177dac4184e" providerId="ADAL" clId="{607F79DE-5169-4AC6-93BB-EA09F2377B36}" dt="2025-11-10T03:23:52.927" v="1001" actId="20577"/>
        <pc:sldMkLst>
          <pc:docMk/>
          <pc:sldMk cId="3515421053" sldId="1154106962"/>
        </pc:sldMkLst>
        <pc:spChg chg="mod">
          <ac:chgData name="Katie Attwell" userId="92d8a248-dc1d-4e37-ae3e-b177dac4184e" providerId="ADAL" clId="{607F79DE-5169-4AC6-93BB-EA09F2377B36}" dt="2025-11-10T03:23:52.927" v="1001" actId="20577"/>
          <ac:spMkLst>
            <pc:docMk/>
            <pc:sldMk cId="3515421053" sldId="1154106962"/>
            <ac:spMk id="11" creationId="{F7F5B352-19EA-EE45-B7DE-0BB487C6AA01}"/>
          </ac:spMkLst>
        </pc:spChg>
      </pc:sldChg>
      <pc:sldChg chg="modSp mod">
        <pc:chgData name="Katie Attwell" userId="92d8a248-dc1d-4e37-ae3e-b177dac4184e" providerId="ADAL" clId="{607F79DE-5169-4AC6-93BB-EA09F2377B36}" dt="2025-11-10T03:10:35.926" v="963" actId="20577"/>
        <pc:sldMkLst>
          <pc:docMk/>
          <pc:sldMk cId="2297613906" sldId="1154106974"/>
        </pc:sldMkLst>
        <pc:spChg chg="mod">
          <ac:chgData name="Katie Attwell" userId="92d8a248-dc1d-4e37-ae3e-b177dac4184e" providerId="ADAL" clId="{607F79DE-5169-4AC6-93BB-EA09F2377B36}" dt="2025-10-23T01:33:04.380" v="292" actId="6549"/>
          <ac:spMkLst>
            <pc:docMk/>
            <pc:sldMk cId="2297613906" sldId="1154106974"/>
            <ac:spMk id="4" creationId="{D689C123-4E8F-3E07-6C8C-B683FEFDA819}"/>
          </ac:spMkLst>
        </pc:spChg>
        <pc:spChg chg="mod">
          <ac:chgData name="Katie Attwell" userId="92d8a248-dc1d-4e37-ae3e-b177dac4184e" providerId="ADAL" clId="{607F79DE-5169-4AC6-93BB-EA09F2377B36}" dt="2025-11-10T03:10:35.926" v="963" actId="20577"/>
          <ac:spMkLst>
            <pc:docMk/>
            <pc:sldMk cId="2297613906" sldId="1154106974"/>
            <ac:spMk id="8" creationId="{6CC38A58-8582-65AF-47E0-45B54280D362}"/>
          </ac:spMkLst>
        </pc:spChg>
      </pc:sldChg>
      <pc:sldChg chg="modSp mod">
        <pc:chgData name="Katie Attwell" userId="92d8a248-dc1d-4e37-ae3e-b177dac4184e" providerId="ADAL" clId="{607F79DE-5169-4AC6-93BB-EA09F2377B36}" dt="2025-11-10T03:24:38.759" v="1043" actId="6549"/>
        <pc:sldMkLst>
          <pc:docMk/>
          <pc:sldMk cId="1307226420" sldId="1154106976"/>
        </pc:sldMkLst>
        <pc:spChg chg="mod">
          <ac:chgData name="Katie Attwell" userId="92d8a248-dc1d-4e37-ae3e-b177dac4184e" providerId="ADAL" clId="{607F79DE-5169-4AC6-93BB-EA09F2377B36}" dt="2025-11-10T03:24:38.759" v="1043" actId="6549"/>
          <ac:spMkLst>
            <pc:docMk/>
            <pc:sldMk cId="1307226420" sldId="1154106976"/>
            <ac:spMk id="3" creationId="{C852F12F-5500-8F2F-48AD-34B771332D7F}"/>
          </ac:spMkLst>
        </pc:spChg>
      </pc:sldChg>
      <pc:sldChg chg="modSp">
        <pc:chgData name="Katie Attwell" userId="92d8a248-dc1d-4e37-ae3e-b177dac4184e" providerId="ADAL" clId="{607F79DE-5169-4AC6-93BB-EA09F2377B36}" dt="2025-11-10T01:57:39.651" v="768" actId="20577"/>
        <pc:sldMkLst>
          <pc:docMk/>
          <pc:sldMk cId="2022066972" sldId="1154106978"/>
        </pc:sldMkLst>
        <pc:spChg chg="mod">
          <ac:chgData name="Katie Attwell" userId="92d8a248-dc1d-4e37-ae3e-b177dac4184e" providerId="ADAL" clId="{607F79DE-5169-4AC6-93BB-EA09F2377B36}" dt="2025-11-10T01:57:39.651" v="768" actId="20577"/>
          <ac:spMkLst>
            <pc:docMk/>
            <pc:sldMk cId="2022066972" sldId="1154106978"/>
            <ac:spMk id="11" creationId="{F7F5B352-19EA-EE45-B7DE-0BB487C6AA01}"/>
          </ac:spMkLst>
        </pc:spChg>
      </pc:sldChg>
      <pc:sldChg chg="addSp delSp modSp mod">
        <pc:chgData name="Katie Attwell" userId="92d8a248-dc1d-4e37-ae3e-b177dac4184e" providerId="ADAL" clId="{607F79DE-5169-4AC6-93BB-EA09F2377B36}" dt="2025-10-22T07:11:30.498" v="153" actId="255"/>
        <pc:sldMkLst>
          <pc:docMk/>
          <pc:sldMk cId="7297695" sldId="1154106990"/>
        </pc:sldMkLst>
        <pc:spChg chg="mod">
          <ac:chgData name="Katie Attwell" userId="92d8a248-dc1d-4e37-ae3e-b177dac4184e" providerId="ADAL" clId="{607F79DE-5169-4AC6-93BB-EA09F2377B36}" dt="2025-10-22T07:10:31.061" v="107" actId="313"/>
          <ac:spMkLst>
            <pc:docMk/>
            <pc:sldMk cId="7297695" sldId="1154106990"/>
            <ac:spMk id="2" creationId="{593A8371-46A9-50B4-B690-FF70B99048AA}"/>
          </ac:spMkLst>
        </pc:spChg>
        <pc:spChg chg="add mod">
          <ac:chgData name="Katie Attwell" userId="92d8a248-dc1d-4e37-ae3e-b177dac4184e" providerId="ADAL" clId="{607F79DE-5169-4AC6-93BB-EA09F2377B36}" dt="2025-10-22T07:11:30.498" v="153" actId="255"/>
          <ac:spMkLst>
            <pc:docMk/>
            <pc:sldMk cId="7297695" sldId="1154106990"/>
            <ac:spMk id="18" creationId="{5C5AEBE5-3F97-4E02-A3C4-5C156372C855}"/>
          </ac:spMkLst>
        </pc:spChg>
      </pc:sldChg>
      <pc:sldChg chg="modSp mod">
        <pc:chgData name="Katie Attwell" userId="92d8a248-dc1d-4e37-ae3e-b177dac4184e" providerId="ADAL" clId="{607F79DE-5169-4AC6-93BB-EA09F2377B36}" dt="2025-10-23T02:00:07.761" v="534" actId="20577"/>
        <pc:sldMkLst>
          <pc:docMk/>
          <pc:sldMk cId="1601359692" sldId="1154107006"/>
        </pc:sldMkLst>
        <pc:spChg chg="mod">
          <ac:chgData name="Katie Attwell" userId="92d8a248-dc1d-4e37-ae3e-b177dac4184e" providerId="ADAL" clId="{607F79DE-5169-4AC6-93BB-EA09F2377B36}" dt="2025-10-23T02:00:07.761" v="534" actId="20577"/>
          <ac:spMkLst>
            <pc:docMk/>
            <pc:sldMk cId="1601359692" sldId="1154107006"/>
            <ac:spMk id="3" creationId="{AD6D0F09-308B-CB4D-027D-A267EBFE15D6}"/>
          </ac:spMkLst>
        </pc:spChg>
      </pc:sldChg>
      <pc:sldChg chg="modSp add mod">
        <pc:chgData name="Katie Attwell" userId="92d8a248-dc1d-4e37-ae3e-b177dac4184e" providerId="ADAL" clId="{607F79DE-5169-4AC6-93BB-EA09F2377B36}" dt="2025-11-10T02:01:52.483" v="898" actId="14100"/>
        <pc:sldMkLst>
          <pc:docMk/>
          <pc:sldMk cId="3833201939" sldId="1154107019"/>
        </pc:sldMkLst>
        <pc:spChg chg="mod">
          <ac:chgData name="Katie Attwell" userId="92d8a248-dc1d-4e37-ae3e-b177dac4184e" providerId="ADAL" clId="{607F79DE-5169-4AC6-93BB-EA09F2377B36}" dt="2025-10-22T07:09:42.405" v="62" actId="20577"/>
          <ac:spMkLst>
            <pc:docMk/>
            <pc:sldMk cId="3833201939" sldId="1154107019"/>
            <ac:spMk id="2" creationId="{BFFE0BEF-E8C3-04FB-EC39-CE0F6C451123}"/>
          </ac:spMkLst>
        </pc:spChg>
        <pc:spChg chg="mod">
          <ac:chgData name="Katie Attwell" userId="92d8a248-dc1d-4e37-ae3e-b177dac4184e" providerId="ADAL" clId="{607F79DE-5169-4AC6-93BB-EA09F2377B36}" dt="2025-11-10T02:01:44.669" v="897" actId="20577"/>
          <ac:spMkLst>
            <pc:docMk/>
            <pc:sldMk cId="3833201939" sldId="1154107019"/>
            <ac:spMk id="5" creationId="{8F1E824B-0E51-B9EF-BA5A-9A337E8CEF82}"/>
          </ac:spMkLst>
        </pc:spChg>
        <pc:graphicFrameChg chg="modGraphic">
          <ac:chgData name="Katie Attwell" userId="92d8a248-dc1d-4e37-ae3e-b177dac4184e" providerId="ADAL" clId="{607F79DE-5169-4AC6-93BB-EA09F2377B36}" dt="2025-11-10T02:01:52.483" v="898" actId="14100"/>
          <ac:graphicFrameMkLst>
            <pc:docMk/>
            <pc:sldMk cId="3833201939" sldId="1154107019"/>
            <ac:graphicFrameMk id="10" creationId="{B4324E52-3A36-15C2-555A-0570CA40D4AC}"/>
          </ac:graphicFrameMkLst>
        </pc:graphicFrameChg>
      </pc:sldChg>
      <pc:sldChg chg="modSp add mod modAnim">
        <pc:chgData name="Katie Attwell" userId="92d8a248-dc1d-4e37-ae3e-b177dac4184e" providerId="ADAL" clId="{607F79DE-5169-4AC6-93BB-EA09F2377B36}" dt="2025-10-23T01:59:35.616" v="515" actId="20577"/>
        <pc:sldMkLst>
          <pc:docMk/>
          <pc:sldMk cId="296704827" sldId="1154107027"/>
        </pc:sldMkLst>
        <pc:spChg chg="mod">
          <ac:chgData name="Katie Attwell" userId="92d8a248-dc1d-4e37-ae3e-b177dac4184e" providerId="ADAL" clId="{607F79DE-5169-4AC6-93BB-EA09F2377B36}" dt="2025-10-23T01:59:35.616" v="515" actId="20577"/>
          <ac:spMkLst>
            <pc:docMk/>
            <pc:sldMk cId="296704827" sldId="1154107027"/>
            <ac:spMk id="2" creationId="{9A45A43A-B449-7EF3-824E-3ED9D5627405}"/>
          </ac:spMkLst>
        </pc:spChg>
        <pc:spChg chg="mod">
          <ac:chgData name="Katie Attwell" userId="92d8a248-dc1d-4e37-ae3e-b177dac4184e" providerId="ADAL" clId="{607F79DE-5169-4AC6-93BB-EA09F2377B36}" dt="2025-10-23T01:59:12.712" v="499" actId="6549"/>
          <ac:spMkLst>
            <pc:docMk/>
            <pc:sldMk cId="296704827" sldId="1154107027"/>
            <ac:spMk id="3" creationId="{96B85B91-6278-BA4F-311E-DD1E273A2B12}"/>
          </ac:spMkLst>
        </pc:spChg>
      </pc:sldChg>
      <pc:sldChg chg="modSp">
        <pc:chgData name="Katie Attwell" userId="92d8a248-dc1d-4e37-ae3e-b177dac4184e" providerId="ADAL" clId="{607F79DE-5169-4AC6-93BB-EA09F2377B36}" dt="2025-11-10T02:00:58.869" v="880" actId="20577"/>
        <pc:sldMkLst>
          <pc:docMk/>
          <pc:sldMk cId="3380763608" sldId="1154107029"/>
        </pc:sldMkLst>
        <pc:spChg chg="mod">
          <ac:chgData name="Katie Attwell" userId="92d8a248-dc1d-4e37-ae3e-b177dac4184e" providerId="ADAL" clId="{607F79DE-5169-4AC6-93BB-EA09F2377B36}" dt="2025-11-10T02:00:58.869" v="880" actId="20577"/>
          <ac:spMkLst>
            <pc:docMk/>
            <pc:sldMk cId="3380763608" sldId="1154107029"/>
            <ac:spMk id="3" creationId="{AFA3C16D-9920-DAC1-A8D5-0CCF56E629BA}"/>
          </ac:spMkLst>
        </pc:spChg>
      </pc:sldChg>
      <pc:sldChg chg="delSp modSp add mod">
        <pc:chgData name="Katie Attwell" userId="92d8a248-dc1d-4e37-ae3e-b177dac4184e" providerId="ADAL" clId="{607F79DE-5169-4AC6-93BB-EA09F2377B36}" dt="2025-11-10T03:09:20.262" v="950" actId="20577"/>
        <pc:sldMkLst>
          <pc:docMk/>
          <pc:sldMk cId="1839648381" sldId="1154107030"/>
        </pc:sldMkLst>
        <pc:spChg chg="mod">
          <ac:chgData name="Katie Attwell" userId="92d8a248-dc1d-4e37-ae3e-b177dac4184e" providerId="ADAL" clId="{607F79DE-5169-4AC6-93BB-EA09F2377B36}" dt="2025-10-22T07:13:19.661" v="219" actId="20577"/>
          <ac:spMkLst>
            <pc:docMk/>
            <pc:sldMk cId="1839648381" sldId="1154107030"/>
            <ac:spMk id="2" creationId="{8A07BD79-1700-373C-8F44-809030FB65E2}"/>
          </ac:spMkLst>
        </pc:spChg>
        <pc:spChg chg="mod">
          <ac:chgData name="Katie Attwell" userId="92d8a248-dc1d-4e37-ae3e-b177dac4184e" providerId="ADAL" clId="{607F79DE-5169-4AC6-93BB-EA09F2377B36}" dt="2025-10-22T07:12:41.155" v="156" actId="207"/>
          <ac:spMkLst>
            <pc:docMk/>
            <pc:sldMk cId="1839648381" sldId="1154107030"/>
            <ac:spMk id="5" creationId="{423018D7-A556-9D84-9CE5-1E55F58A7E38}"/>
          </ac:spMkLst>
        </pc:spChg>
        <pc:spChg chg="mod">
          <ac:chgData name="Katie Attwell" userId="92d8a248-dc1d-4e37-ae3e-b177dac4184e" providerId="ADAL" clId="{607F79DE-5169-4AC6-93BB-EA09F2377B36}" dt="2025-10-22T07:13:04.067" v="169" actId="20577"/>
          <ac:spMkLst>
            <pc:docMk/>
            <pc:sldMk cId="1839648381" sldId="1154107030"/>
            <ac:spMk id="11" creationId="{BADC4AC6-2EF3-3761-A1C9-1793D8A35C49}"/>
          </ac:spMkLst>
        </pc:spChg>
        <pc:spChg chg="mod">
          <ac:chgData name="Katie Attwell" userId="92d8a248-dc1d-4e37-ae3e-b177dac4184e" providerId="ADAL" clId="{607F79DE-5169-4AC6-93BB-EA09F2377B36}" dt="2025-11-10T03:09:20.262" v="950" actId="20577"/>
          <ac:spMkLst>
            <pc:docMk/>
            <pc:sldMk cId="1839648381" sldId="1154107030"/>
            <ac:spMk id="15" creationId="{BBC3A60A-D3F6-F7D9-0FE6-92062D67CDF3}"/>
          </ac:spMkLst>
        </pc:spChg>
      </pc:sldChg>
      <pc:sldChg chg="delSp modSp add mod">
        <pc:chgData name="Katie Attwell" userId="92d8a248-dc1d-4e37-ae3e-b177dac4184e" providerId="ADAL" clId="{607F79DE-5169-4AC6-93BB-EA09F2377B36}" dt="2025-11-10T03:27:13.679" v="1090" actId="6549"/>
        <pc:sldMkLst>
          <pc:docMk/>
          <pc:sldMk cId="2538129578" sldId="1154107031"/>
        </pc:sldMkLst>
        <pc:spChg chg="mod">
          <ac:chgData name="Katie Attwell" userId="92d8a248-dc1d-4e37-ae3e-b177dac4184e" providerId="ADAL" clId="{607F79DE-5169-4AC6-93BB-EA09F2377B36}" dt="2025-10-23T01:41:15.476" v="389" actId="20577"/>
          <ac:spMkLst>
            <pc:docMk/>
            <pc:sldMk cId="2538129578" sldId="1154107031"/>
            <ac:spMk id="2" creationId="{E2E1473C-D688-9703-722D-E2CB57166AB5}"/>
          </ac:spMkLst>
        </pc:spChg>
        <pc:spChg chg="mod">
          <ac:chgData name="Katie Attwell" userId="92d8a248-dc1d-4e37-ae3e-b177dac4184e" providerId="ADAL" clId="{607F79DE-5169-4AC6-93BB-EA09F2377B36}" dt="2025-11-10T03:27:13.679" v="1090" actId="6549"/>
          <ac:spMkLst>
            <pc:docMk/>
            <pc:sldMk cId="2538129578" sldId="1154107031"/>
            <ac:spMk id="3" creationId="{797083D4-EA8E-8102-700C-A9D0D04AFB94}"/>
          </ac:spMkLst>
        </pc:spChg>
      </pc:sldChg>
      <pc:sldChg chg="modSp add mod">
        <pc:chgData name="Katie Attwell" userId="92d8a248-dc1d-4e37-ae3e-b177dac4184e" providerId="ADAL" clId="{607F79DE-5169-4AC6-93BB-EA09F2377B36}" dt="2025-11-10T03:12:20.878" v="990" actId="255"/>
        <pc:sldMkLst>
          <pc:docMk/>
          <pc:sldMk cId="1504673425" sldId="1154107032"/>
        </pc:sldMkLst>
        <pc:spChg chg="mod">
          <ac:chgData name="Katie Attwell" userId="92d8a248-dc1d-4e37-ae3e-b177dac4184e" providerId="ADAL" clId="{607F79DE-5169-4AC6-93BB-EA09F2377B36}" dt="2025-11-10T03:12:20.878" v="990" actId="255"/>
          <ac:spMkLst>
            <pc:docMk/>
            <pc:sldMk cId="1504673425" sldId="1154107032"/>
            <ac:spMk id="8" creationId="{450C0B8E-365E-716A-ECC8-EE09B4EC6077}"/>
          </ac:spMkLst>
        </pc:spChg>
      </pc:sldChg>
      <pc:sldChg chg="modSp modAnim">
        <pc:chgData name="Katie Attwell" userId="92d8a248-dc1d-4e37-ae3e-b177dac4184e" providerId="ADAL" clId="{607F79DE-5169-4AC6-93BB-EA09F2377B36}" dt="2025-11-10T03:25:12.967" v="1049" actId="255"/>
        <pc:sldMkLst>
          <pc:docMk/>
          <pc:sldMk cId="29490609" sldId="1154107033"/>
        </pc:sldMkLst>
        <pc:spChg chg="mod">
          <ac:chgData name="Katie Attwell" userId="92d8a248-dc1d-4e37-ae3e-b177dac4184e" providerId="ADAL" clId="{607F79DE-5169-4AC6-93BB-EA09F2377B36}" dt="2025-11-10T03:25:12.967" v="1049" actId="255"/>
          <ac:spMkLst>
            <pc:docMk/>
            <pc:sldMk cId="29490609" sldId="1154107033"/>
            <ac:spMk id="3" creationId="{AFA3C16D-9920-DAC1-A8D5-0CCF56E629BA}"/>
          </ac:spMkLst>
        </pc:spChg>
      </pc:sldChg>
      <pc:sldMasterChg chg="delSldLayout">
        <pc:chgData name="Katie Attwell" userId="92d8a248-dc1d-4e37-ae3e-b177dac4184e" providerId="ADAL" clId="{607F79DE-5169-4AC6-93BB-EA09F2377B36}" dt="2025-10-23T02:01:10.859" v="536" actId="47"/>
        <pc:sldMasterMkLst>
          <pc:docMk/>
          <pc:sldMasterMk cId="801868172" sldId="2147483648"/>
        </pc:sldMasterMkLst>
      </pc:sldMasterChg>
    </pc:docChg>
  </pc:docChgLst>
  <pc:docChgLst>
    <pc:chgData name="Hang Duong" userId="S::00109271@uwa.edu.au::7804ce3a-b54d-4564-a4dd-acc4b2d28038" providerId="AD" clId="Web-{B8DBC4B7-6AA2-5BAF-0615-A9A88C3B0E40}"/>
    <pc:docChg chg="modSld">
      <pc:chgData name="Hang Duong" userId="S::00109271@uwa.edu.au::7804ce3a-b54d-4564-a4dd-acc4b2d28038" providerId="AD" clId="Web-{B8DBC4B7-6AA2-5BAF-0615-A9A88C3B0E40}" dt="2025-10-24T01:30:51.470" v="632" actId="20577"/>
      <pc:docMkLst>
        <pc:docMk/>
      </pc:docMkLst>
      <pc:sldChg chg="modSp">
        <pc:chgData name="Hang Duong" userId="S::00109271@uwa.edu.au::7804ce3a-b54d-4564-a4dd-acc4b2d28038" providerId="AD" clId="Web-{B8DBC4B7-6AA2-5BAF-0615-A9A88C3B0E40}" dt="2025-10-24T01:30:51.470" v="632" actId="20577"/>
        <pc:sldMkLst>
          <pc:docMk/>
          <pc:sldMk cId="1504673425" sldId="1154107032"/>
        </pc:sldMkLst>
        <pc:spChg chg="mod">
          <ac:chgData name="Hang Duong" userId="S::00109271@uwa.edu.au::7804ce3a-b54d-4564-a4dd-acc4b2d28038" providerId="AD" clId="Web-{B8DBC4B7-6AA2-5BAF-0615-A9A88C3B0E40}" dt="2025-10-24T01:30:51.470" v="632" actId="20577"/>
          <ac:spMkLst>
            <pc:docMk/>
            <pc:sldMk cId="1504673425" sldId="1154107032"/>
            <ac:spMk id="8" creationId="{450C0B8E-365E-716A-ECC8-EE09B4EC6077}"/>
          </ac:spMkLst>
        </pc:spChg>
      </pc:sldChg>
    </pc:docChg>
  </pc:docChgLst>
  <pc:docChgLst>
    <pc:chgData name="Mesfin Genie (Guest)" userId="S::mesfin.genie_newcastle.edu.au#ext#@uniwa.onmicrosoft.com::ddb80638-d4a1-47bd-bcc4-0523c88efa45" providerId="AD" clId="Web-{C95BF400-1D3D-3F1D-6AF9-06E1B6191C12}"/>
    <pc:docChg chg="modSld">
      <pc:chgData name="Mesfin Genie (Guest)" userId="S::mesfin.genie_newcastle.edu.au#ext#@uniwa.onmicrosoft.com::ddb80638-d4a1-47bd-bcc4-0523c88efa45" providerId="AD" clId="Web-{C95BF400-1D3D-3F1D-6AF9-06E1B6191C12}" dt="2025-11-03T15:13:31.020" v="114" actId="20577"/>
      <pc:docMkLst>
        <pc:docMk/>
      </pc:docMkLst>
      <pc:sldChg chg="modSp">
        <pc:chgData name="Mesfin Genie (Guest)" userId="S::mesfin.genie_newcastle.edu.au#ext#@uniwa.onmicrosoft.com::ddb80638-d4a1-47bd-bcc4-0523c88efa45" providerId="AD" clId="Web-{C95BF400-1D3D-3F1D-6AF9-06E1B6191C12}" dt="2025-11-03T15:04:48.864" v="34"/>
        <pc:sldMkLst>
          <pc:docMk/>
          <pc:sldMk cId="3833201939" sldId="1154107019"/>
        </pc:sldMkLst>
        <pc:spChg chg="mod">
          <ac:chgData name="Mesfin Genie (Guest)" userId="S::mesfin.genie_newcastle.edu.au#ext#@uniwa.onmicrosoft.com::ddb80638-d4a1-47bd-bcc4-0523c88efa45" providerId="AD" clId="Web-{C95BF400-1D3D-3F1D-6AF9-06E1B6191C12}" dt="2025-11-03T15:03:35.829" v="17" actId="20577"/>
          <ac:spMkLst>
            <pc:docMk/>
            <pc:sldMk cId="3833201939" sldId="1154107019"/>
            <ac:spMk id="5" creationId="{8F1E824B-0E51-B9EF-BA5A-9A337E8CEF82}"/>
          </ac:spMkLst>
        </pc:spChg>
        <pc:graphicFrameChg chg="mod modGraphic">
          <ac:chgData name="Mesfin Genie (Guest)" userId="S::mesfin.genie_newcastle.edu.au#ext#@uniwa.onmicrosoft.com::ddb80638-d4a1-47bd-bcc4-0523c88efa45" providerId="AD" clId="Web-{C95BF400-1D3D-3F1D-6AF9-06E1B6191C12}" dt="2025-11-03T15:04:48.864" v="34"/>
          <ac:graphicFrameMkLst>
            <pc:docMk/>
            <pc:sldMk cId="3833201939" sldId="1154107019"/>
            <ac:graphicFrameMk id="10" creationId="{B4324E52-3A36-15C2-555A-0570CA40D4AC}"/>
          </ac:graphicFrameMkLst>
        </pc:graphicFrameChg>
      </pc:sldChg>
      <pc:sldChg chg="modSp">
        <pc:chgData name="Mesfin Genie (Guest)" userId="S::mesfin.genie_newcastle.edu.au#ext#@uniwa.onmicrosoft.com::ddb80638-d4a1-47bd-bcc4-0523c88efa45" providerId="AD" clId="Web-{C95BF400-1D3D-3F1D-6AF9-06E1B6191C12}" dt="2025-11-03T15:11:43.081" v="84" actId="20577"/>
        <pc:sldMkLst>
          <pc:docMk/>
          <pc:sldMk cId="3380763608" sldId="1154107029"/>
        </pc:sldMkLst>
        <pc:spChg chg="mod">
          <ac:chgData name="Mesfin Genie (Guest)" userId="S::mesfin.genie_newcastle.edu.au#ext#@uniwa.onmicrosoft.com::ddb80638-d4a1-47bd-bcc4-0523c88efa45" providerId="AD" clId="Web-{C95BF400-1D3D-3F1D-6AF9-06E1B6191C12}" dt="2025-11-03T15:11:43.081" v="84" actId="20577"/>
          <ac:spMkLst>
            <pc:docMk/>
            <pc:sldMk cId="3380763608" sldId="1154107029"/>
            <ac:spMk id="3" creationId="{AFA3C16D-9920-DAC1-A8D5-0CCF56E629BA}"/>
          </ac:spMkLst>
        </pc:spChg>
      </pc:sldChg>
      <pc:sldChg chg="addSp modSp">
        <pc:chgData name="Mesfin Genie (Guest)" userId="S::mesfin.genie_newcastle.edu.au#ext#@uniwa.onmicrosoft.com::ddb80638-d4a1-47bd-bcc4-0523c88efa45" providerId="AD" clId="Web-{C95BF400-1D3D-3F1D-6AF9-06E1B6191C12}" dt="2025-11-03T15:13:31.020" v="114" actId="20577"/>
        <pc:sldMkLst>
          <pc:docMk/>
          <pc:sldMk cId="2538129578" sldId="1154107031"/>
        </pc:sldMkLst>
        <pc:spChg chg="add mod">
          <ac:chgData name="Mesfin Genie (Guest)" userId="S::mesfin.genie_newcastle.edu.au#ext#@uniwa.onmicrosoft.com::ddb80638-d4a1-47bd-bcc4-0523c88efa45" providerId="AD" clId="Web-{C95BF400-1D3D-3F1D-6AF9-06E1B6191C12}" dt="2025-11-03T15:13:31.020" v="114" actId="20577"/>
          <ac:spMkLst>
            <pc:docMk/>
            <pc:sldMk cId="2538129578" sldId="1154107031"/>
            <ac:spMk id="3" creationId="{797083D4-EA8E-8102-700C-A9D0D04AFB94}"/>
          </ac:spMkLst>
        </pc:spChg>
      </pc:sldChg>
    </pc:docChg>
  </pc:docChgLst>
  <pc:docChgLst>
    <pc:chgData name="aregawi.gebremariam@newcastle.edu.au" userId="S::urn:spo:guest#aregawi.gebremariam@newcastle.edu.au::" providerId="AD" clId="Web-{E530A207-B2B0-47CD-EA5E-101C7602EF29}"/>
    <pc:docChg chg="addSld delSld">
      <pc:chgData name="aregawi.gebremariam@newcastle.edu.au" userId="S::urn:spo:guest#aregawi.gebremariam@newcastle.edu.au::" providerId="AD" clId="Web-{E530A207-B2B0-47CD-EA5E-101C7602EF29}" dt="2025-10-31T03:06:11.579" v="1"/>
      <pc:docMkLst>
        <pc:docMk/>
      </pc:docMkLst>
      <pc:sldChg chg="add">
        <pc:chgData name="aregawi.gebremariam@newcastle.edu.au" userId="S::urn:spo:guest#aregawi.gebremariam@newcastle.edu.au::" providerId="AD" clId="Web-{E530A207-B2B0-47CD-EA5E-101C7602EF29}" dt="2025-10-31T03:05:44.063" v="0"/>
        <pc:sldMkLst>
          <pc:docMk/>
          <pc:sldMk cId="29490609" sldId="1154107033"/>
        </pc:sldMkLst>
      </pc:sldChg>
    </pc:docChg>
  </pc:docChgLst>
  <pc:docChgLst>
    <pc:chgData name="Lorena Herrero" userId="S::00109071@uwa.edu.au::017bc6b6-1588-4959-8809-bb7daba5a292" providerId="AD" clId="Web-{1CAB053B-129B-6094-E0B9-FABDCC3B8DA0}"/>
    <pc:docChg chg="modSld">
      <pc:chgData name="Lorena Herrero" userId="S::00109071@uwa.edu.au::017bc6b6-1588-4959-8809-bb7daba5a292" providerId="AD" clId="Web-{1CAB053B-129B-6094-E0B9-FABDCC3B8DA0}" dt="2025-10-23T03:02:30.287" v="11" actId="20577"/>
      <pc:docMkLst>
        <pc:docMk/>
      </pc:docMkLst>
      <pc:sldChg chg="modSp">
        <pc:chgData name="Lorena Herrero" userId="S::00109071@uwa.edu.au::017bc6b6-1588-4959-8809-bb7daba5a292" providerId="AD" clId="Web-{1CAB053B-129B-6094-E0B9-FABDCC3B8DA0}" dt="2025-10-23T03:02:30.287" v="11" actId="20577"/>
        <pc:sldMkLst>
          <pc:docMk/>
          <pc:sldMk cId="2297613906" sldId="1154106974"/>
        </pc:sldMkLst>
        <pc:spChg chg="mod">
          <ac:chgData name="Lorena Herrero" userId="S::00109071@uwa.edu.au::017bc6b6-1588-4959-8809-bb7daba5a292" providerId="AD" clId="Web-{1CAB053B-129B-6094-E0B9-FABDCC3B8DA0}" dt="2025-10-23T03:02:30.287" v="11" actId="20577"/>
          <ac:spMkLst>
            <pc:docMk/>
            <pc:sldMk cId="2297613906" sldId="1154106974"/>
            <ac:spMk id="8" creationId="{6CC38A58-8582-65AF-47E0-45B54280D36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091CC-26FE-4778-ABD8-97341327EC5B}" type="doc">
      <dgm:prSet loTypeId="urn:microsoft.com/office/officeart/2005/8/layout/list1" loCatId="list" qsTypeId="urn:microsoft.com/office/officeart/2005/8/quickstyle/3d2" qsCatId="3D" csTypeId="urn:microsoft.com/office/officeart/2005/8/colors/accent4_1" csCatId="accent4" phldr="1"/>
      <dgm:spPr/>
      <dgm:t>
        <a:bodyPr/>
        <a:lstStyle/>
        <a:p>
          <a:endParaRPr lang="en-US"/>
        </a:p>
      </dgm:t>
    </dgm:pt>
    <dgm:pt modelId="{B5586F53-28FB-4F9B-8893-DBAD3B49D013}">
      <dgm:prSet custT="1"/>
      <dgm:spPr/>
      <dgm:t>
        <a:bodyPr/>
        <a:lstStyle/>
        <a:p>
          <a:r>
            <a:rPr lang="en-US" sz="3200" b="1"/>
            <a:t>Aim: </a:t>
          </a:r>
          <a:endParaRPr lang="en-US" sz="3200"/>
        </a:p>
      </dgm:t>
    </dgm:pt>
    <dgm:pt modelId="{EAAF85E3-BD68-48F5-851C-E6FC958BDC41}" type="parTrans" cxnId="{934E34D5-7B26-4703-AC17-ED0D1A61BB07}">
      <dgm:prSet/>
      <dgm:spPr/>
      <dgm:t>
        <a:bodyPr/>
        <a:lstStyle/>
        <a:p>
          <a:endParaRPr lang="en-US"/>
        </a:p>
      </dgm:t>
    </dgm:pt>
    <dgm:pt modelId="{8CAA10A7-1924-4ED0-A72D-0C47CA0D1F72}" type="sibTrans" cxnId="{934E34D5-7B26-4703-AC17-ED0D1A61BB07}">
      <dgm:prSet/>
      <dgm:spPr/>
      <dgm:t>
        <a:bodyPr/>
        <a:lstStyle/>
        <a:p>
          <a:endParaRPr lang="en-US"/>
        </a:p>
      </dgm:t>
    </dgm:pt>
    <dgm:pt modelId="{0B9A9B11-0345-4CB9-9257-8B83CEC8AEA3}">
      <dgm:prSet custT="1"/>
      <dgm:spPr/>
      <dgm:t>
        <a:bodyPr/>
        <a:lstStyle/>
        <a:p>
          <a:r>
            <a:rPr lang="en-US" sz="1600"/>
            <a:t>Evaluate the impact of COVID-19 vaccine mandates and removals on vaccine uptake in Australia and comparators in Italy, France and California (USA). </a:t>
          </a:r>
        </a:p>
      </dgm:t>
    </dgm:pt>
    <dgm:pt modelId="{AE2AA57E-DA23-4889-A90F-9BF9545354DF}" type="parTrans" cxnId="{6EA90A75-4A97-44E8-BF31-DA41EE4ABCA6}">
      <dgm:prSet/>
      <dgm:spPr/>
      <dgm:t>
        <a:bodyPr/>
        <a:lstStyle/>
        <a:p>
          <a:endParaRPr lang="en-US"/>
        </a:p>
      </dgm:t>
    </dgm:pt>
    <dgm:pt modelId="{B1298CDC-EE72-4DEF-B2FC-177C7F85B937}" type="sibTrans" cxnId="{6EA90A75-4A97-44E8-BF31-DA41EE4ABCA6}">
      <dgm:prSet/>
      <dgm:spPr/>
      <dgm:t>
        <a:bodyPr/>
        <a:lstStyle/>
        <a:p>
          <a:endParaRPr lang="en-US"/>
        </a:p>
      </dgm:t>
    </dgm:pt>
    <dgm:pt modelId="{1D629316-11FA-4415-81C2-48BA66D69FFA}">
      <dgm:prSet custT="1"/>
      <dgm:spPr/>
      <dgm:t>
        <a:bodyPr/>
        <a:lstStyle/>
        <a:p>
          <a:r>
            <a:rPr lang="en-US" sz="3600" b="1"/>
            <a:t>Data</a:t>
          </a:r>
          <a:endParaRPr lang="en-US" sz="3600"/>
        </a:p>
      </dgm:t>
    </dgm:pt>
    <dgm:pt modelId="{3E120877-6E47-45A1-9DDC-6C54EFFB5263}" type="parTrans" cxnId="{63993AA4-4071-4F27-84B4-C5DC2A8BB9AD}">
      <dgm:prSet/>
      <dgm:spPr/>
      <dgm:t>
        <a:bodyPr/>
        <a:lstStyle/>
        <a:p>
          <a:endParaRPr lang="en-US"/>
        </a:p>
      </dgm:t>
    </dgm:pt>
    <dgm:pt modelId="{4F781B64-A288-4225-8B8F-47EC8CDC1C41}" type="sibTrans" cxnId="{63993AA4-4071-4F27-84B4-C5DC2A8BB9AD}">
      <dgm:prSet/>
      <dgm:spPr/>
      <dgm:t>
        <a:bodyPr/>
        <a:lstStyle/>
        <a:p>
          <a:endParaRPr lang="en-US"/>
        </a:p>
      </dgm:t>
    </dgm:pt>
    <dgm:pt modelId="{B214D4D5-47EE-41F4-B125-47AB96CCE7C3}">
      <dgm:prSet custT="1"/>
      <dgm:spPr/>
      <dgm:t>
        <a:bodyPr/>
        <a:lstStyle/>
        <a:p>
          <a:r>
            <a:rPr lang="en-US" sz="1600" b="1"/>
            <a:t>Australia</a:t>
          </a:r>
          <a:r>
            <a:rPr lang="en-US" sz="1600"/>
            <a:t> – Australian </a:t>
          </a:r>
          <a:r>
            <a:rPr lang="en-US" sz="1600" err="1"/>
            <a:t>Immunisation</a:t>
          </a:r>
          <a:r>
            <a:rPr lang="en-US" sz="1600"/>
            <a:t> Register (AIR) linked with 2021 Census and additional administrative data via the Person Level Integrated Data Asset (PLIDA).</a:t>
          </a:r>
        </a:p>
      </dgm:t>
    </dgm:pt>
    <dgm:pt modelId="{69A584DC-F493-4661-B94B-8457AA5B612B}" type="parTrans" cxnId="{449C3DE5-241B-485D-A11C-5E7353EC4962}">
      <dgm:prSet/>
      <dgm:spPr/>
      <dgm:t>
        <a:bodyPr/>
        <a:lstStyle/>
        <a:p>
          <a:endParaRPr lang="en-US"/>
        </a:p>
      </dgm:t>
    </dgm:pt>
    <dgm:pt modelId="{07F0780D-C99E-4433-BFA1-246B0AC138ED}" type="sibTrans" cxnId="{449C3DE5-241B-485D-A11C-5E7353EC4962}">
      <dgm:prSet/>
      <dgm:spPr/>
      <dgm:t>
        <a:bodyPr/>
        <a:lstStyle/>
        <a:p>
          <a:endParaRPr lang="en-US"/>
        </a:p>
      </dgm:t>
    </dgm:pt>
    <dgm:pt modelId="{4689AB68-F0BC-4693-B70F-4ECB57A43D29}">
      <dgm:prSet custT="1"/>
      <dgm:spPr/>
      <dgm:t>
        <a:bodyPr/>
        <a:lstStyle/>
        <a:p>
          <a:r>
            <a:rPr lang="en-US" sz="1600" b="1"/>
            <a:t>Italy and France</a:t>
          </a:r>
          <a:r>
            <a:rPr lang="en-US" sz="1600"/>
            <a:t> – Our World in Data – Country-level daily data on COVID-19 cases, deaths, and vaccinations</a:t>
          </a:r>
        </a:p>
      </dgm:t>
    </dgm:pt>
    <dgm:pt modelId="{2ADD0494-E0CC-4188-8C1C-A6E8302660D9}" type="parTrans" cxnId="{1FFF88A4-A75D-4C8F-81EA-70835307BCBA}">
      <dgm:prSet/>
      <dgm:spPr/>
      <dgm:t>
        <a:bodyPr/>
        <a:lstStyle/>
        <a:p>
          <a:endParaRPr lang="en-US"/>
        </a:p>
      </dgm:t>
    </dgm:pt>
    <dgm:pt modelId="{95DD8800-7527-4806-ADF3-71EA3A3BE87D}" type="sibTrans" cxnId="{1FFF88A4-A75D-4C8F-81EA-70835307BCBA}">
      <dgm:prSet/>
      <dgm:spPr/>
      <dgm:t>
        <a:bodyPr/>
        <a:lstStyle/>
        <a:p>
          <a:endParaRPr lang="en-US"/>
        </a:p>
      </dgm:t>
    </dgm:pt>
    <dgm:pt modelId="{13FC04FC-C1E4-4361-AE8D-01668976DD82}">
      <dgm:prSet custT="1"/>
      <dgm:spPr/>
      <dgm:t>
        <a:bodyPr/>
        <a:lstStyle/>
        <a:p>
          <a:r>
            <a:rPr lang="en-US" sz="1600" b="1"/>
            <a:t>California</a:t>
          </a:r>
          <a:r>
            <a:rPr lang="en-US" sz="1600"/>
            <a:t> – Oxford COVID-19 Government Response Tracker data – State-level daily data</a:t>
          </a:r>
        </a:p>
      </dgm:t>
    </dgm:pt>
    <dgm:pt modelId="{005B6777-AD3D-4D52-BD90-8C768608D5DF}" type="parTrans" cxnId="{F7F2C1E4-08B5-4383-9300-32680CFFAFDE}">
      <dgm:prSet/>
      <dgm:spPr/>
      <dgm:t>
        <a:bodyPr/>
        <a:lstStyle/>
        <a:p>
          <a:endParaRPr lang="en-US"/>
        </a:p>
      </dgm:t>
    </dgm:pt>
    <dgm:pt modelId="{143EB5EC-657E-4789-919B-6C13EB32BBC3}" type="sibTrans" cxnId="{F7F2C1E4-08B5-4383-9300-32680CFFAFDE}">
      <dgm:prSet/>
      <dgm:spPr/>
      <dgm:t>
        <a:bodyPr/>
        <a:lstStyle/>
        <a:p>
          <a:endParaRPr lang="en-US"/>
        </a:p>
      </dgm:t>
    </dgm:pt>
    <dgm:pt modelId="{07D3D94F-7B3E-4C17-88E7-33959C61397E}">
      <dgm:prSet custT="1"/>
      <dgm:spPr/>
      <dgm:t>
        <a:bodyPr/>
        <a:lstStyle/>
        <a:p>
          <a:r>
            <a:rPr lang="en-US" sz="3600" b="1"/>
            <a:t>Analysis</a:t>
          </a:r>
          <a:endParaRPr lang="en-US" sz="3600"/>
        </a:p>
      </dgm:t>
    </dgm:pt>
    <dgm:pt modelId="{A1B9AF5E-8455-454F-93F3-56BCADF2B0F1}" type="parTrans" cxnId="{13A6C130-180A-43E9-AA96-A71064BFBE06}">
      <dgm:prSet/>
      <dgm:spPr/>
      <dgm:t>
        <a:bodyPr/>
        <a:lstStyle/>
        <a:p>
          <a:endParaRPr lang="en-US"/>
        </a:p>
      </dgm:t>
    </dgm:pt>
    <dgm:pt modelId="{69594C74-1EBB-4A76-A1F8-8DDADDBBD4F6}" type="sibTrans" cxnId="{13A6C130-180A-43E9-AA96-A71064BFBE06}">
      <dgm:prSet/>
      <dgm:spPr/>
      <dgm:t>
        <a:bodyPr/>
        <a:lstStyle/>
        <a:p>
          <a:endParaRPr lang="en-US"/>
        </a:p>
      </dgm:t>
    </dgm:pt>
    <dgm:pt modelId="{24BD7B3D-06AE-496A-9FBF-9145747F657E}">
      <dgm:prSet custT="1"/>
      <dgm:spPr/>
      <dgm:t>
        <a:bodyPr/>
        <a:lstStyle/>
        <a:p>
          <a:r>
            <a:rPr lang="en-US" sz="1600" b="1"/>
            <a:t>Aggregate Analysis (Country and State Level): </a:t>
          </a:r>
          <a:r>
            <a:rPr lang="en-US" sz="1600"/>
            <a:t>This involves looking at overall trends in data over time to see the effect of vaccine mandate announcement s on vaccine uptake, comparing what actually happened to what might have happened without the mandates. </a:t>
          </a:r>
        </a:p>
      </dgm:t>
    </dgm:pt>
    <dgm:pt modelId="{F5F640ED-6C01-4A2D-A298-6596ED9EC555}" type="parTrans" cxnId="{C06D8545-4860-4A0E-A15E-0ADF9415FF48}">
      <dgm:prSet/>
      <dgm:spPr/>
      <dgm:t>
        <a:bodyPr/>
        <a:lstStyle/>
        <a:p>
          <a:endParaRPr lang="en-US"/>
        </a:p>
      </dgm:t>
    </dgm:pt>
    <dgm:pt modelId="{9B707CBA-7593-4DB5-A128-EAF9FC665233}" type="sibTrans" cxnId="{C06D8545-4860-4A0E-A15E-0ADF9415FF48}">
      <dgm:prSet/>
      <dgm:spPr/>
      <dgm:t>
        <a:bodyPr/>
        <a:lstStyle/>
        <a:p>
          <a:endParaRPr lang="en-US"/>
        </a:p>
      </dgm:t>
    </dgm:pt>
    <dgm:pt modelId="{9E943092-05B8-470B-957A-D5C1F132D45A}">
      <dgm:prSet custT="1"/>
      <dgm:spPr/>
      <dgm:t>
        <a:bodyPr/>
        <a:lstStyle/>
        <a:p>
          <a:r>
            <a:rPr lang="en-US" sz="1600" b="1"/>
            <a:t>Individual-level analysis (Australia only): </a:t>
          </a:r>
          <a:r>
            <a:rPr lang="en-US" sz="1600"/>
            <a:t>This uses a method called Difference-in-Differences, which compares groups of people over time to see if changes in policy (vaccine mandates) had different impacts on different groups.</a:t>
          </a:r>
        </a:p>
      </dgm:t>
    </dgm:pt>
    <dgm:pt modelId="{A1D29032-0F6E-448A-A12F-E3D0BB45D39B}" type="parTrans" cxnId="{B744AFE2-5063-4DB2-8062-F114B88959A0}">
      <dgm:prSet/>
      <dgm:spPr/>
      <dgm:t>
        <a:bodyPr/>
        <a:lstStyle/>
        <a:p>
          <a:endParaRPr lang="en-US"/>
        </a:p>
      </dgm:t>
    </dgm:pt>
    <dgm:pt modelId="{275EBFEB-F68F-4AB0-ACFF-F876D2CA1E38}" type="sibTrans" cxnId="{B744AFE2-5063-4DB2-8062-F114B88959A0}">
      <dgm:prSet/>
      <dgm:spPr/>
      <dgm:t>
        <a:bodyPr/>
        <a:lstStyle/>
        <a:p>
          <a:endParaRPr lang="en-US"/>
        </a:p>
      </dgm:t>
    </dgm:pt>
    <dgm:pt modelId="{D64B8B94-4FF0-48CF-A756-DA3C7E7BDC09}" type="pres">
      <dgm:prSet presAssocID="{7E3091CC-26FE-4778-ABD8-97341327EC5B}" presName="linear" presStyleCnt="0">
        <dgm:presLayoutVars>
          <dgm:dir/>
          <dgm:animLvl val="lvl"/>
          <dgm:resizeHandles val="exact"/>
        </dgm:presLayoutVars>
      </dgm:prSet>
      <dgm:spPr/>
    </dgm:pt>
    <dgm:pt modelId="{880333D8-0700-47FE-AB04-0BCF3577B51C}" type="pres">
      <dgm:prSet presAssocID="{B5586F53-28FB-4F9B-8893-DBAD3B49D013}" presName="parentLin" presStyleCnt="0"/>
      <dgm:spPr/>
    </dgm:pt>
    <dgm:pt modelId="{9878F600-55AD-4AFD-8493-FF0FC5CB134E}" type="pres">
      <dgm:prSet presAssocID="{B5586F53-28FB-4F9B-8893-DBAD3B49D013}" presName="parentLeftMargin" presStyleLbl="node1" presStyleIdx="0" presStyleCnt="3"/>
      <dgm:spPr/>
    </dgm:pt>
    <dgm:pt modelId="{7F35CEF6-6F42-44C6-B9FB-008377804509}" type="pres">
      <dgm:prSet presAssocID="{B5586F53-28FB-4F9B-8893-DBAD3B49D013}" presName="parentText" presStyleLbl="node1" presStyleIdx="0" presStyleCnt="3">
        <dgm:presLayoutVars>
          <dgm:chMax val="0"/>
          <dgm:bulletEnabled val="1"/>
        </dgm:presLayoutVars>
      </dgm:prSet>
      <dgm:spPr/>
    </dgm:pt>
    <dgm:pt modelId="{615831E2-96D3-45B6-8BE9-6D61E09FD126}" type="pres">
      <dgm:prSet presAssocID="{B5586F53-28FB-4F9B-8893-DBAD3B49D013}" presName="negativeSpace" presStyleCnt="0"/>
      <dgm:spPr/>
    </dgm:pt>
    <dgm:pt modelId="{2FF16157-3AC2-48BD-BCEF-F20CBC1BEE7A}" type="pres">
      <dgm:prSet presAssocID="{B5586F53-28FB-4F9B-8893-DBAD3B49D013}" presName="childText" presStyleLbl="conFgAcc1" presStyleIdx="0" presStyleCnt="3">
        <dgm:presLayoutVars>
          <dgm:bulletEnabled val="1"/>
        </dgm:presLayoutVars>
      </dgm:prSet>
      <dgm:spPr/>
    </dgm:pt>
    <dgm:pt modelId="{FB6963FB-94AC-4E11-B289-9C9C7CD07310}" type="pres">
      <dgm:prSet presAssocID="{8CAA10A7-1924-4ED0-A72D-0C47CA0D1F72}" presName="spaceBetweenRectangles" presStyleCnt="0"/>
      <dgm:spPr/>
    </dgm:pt>
    <dgm:pt modelId="{598CA291-6256-4563-A304-EEF2E6DFC1BE}" type="pres">
      <dgm:prSet presAssocID="{1D629316-11FA-4415-81C2-48BA66D69FFA}" presName="parentLin" presStyleCnt="0"/>
      <dgm:spPr/>
    </dgm:pt>
    <dgm:pt modelId="{55305D01-65F0-44E2-AEEE-8960434ACA4B}" type="pres">
      <dgm:prSet presAssocID="{1D629316-11FA-4415-81C2-48BA66D69FFA}" presName="parentLeftMargin" presStyleLbl="node1" presStyleIdx="0" presStyleCnt="3"/>
      <dgm:spPr/>
    </dgm:pt>
    <dgm:pt modelId="{6AF0175C-4BE5-41C6-9972-EB3D6233FC6E}" type="pres">
      <dgm:prSet presAssocID="{1D629316-11FA-4415-81C2-48BA66D69FFA}" presName="parentText" presStyleLbl="node1" presStyleIdx="1" presStyleCnt="3">
        <dgm:presLayoutVars>
          <dgm:chMax val="0"/>
          <dgm:bulletEnabled val="1"/>
        </dgm:presLayoutVars>
      </dgm:prSet>
      <dgm:spPr/>
    </dgm:pt>
    <dgm:pt modelId="{D8B23A22-83AC-4167-AA77-3E9BDD636FD6}" type="pres">
      <dgm:prSet presAssocID="{1D629316-11FA-4415-81C2-48BA66D69FFA}" presName="negativeSpace" presStyleCnt="0"/>
      <dgm:spPr/>
    </dgm:pt>
    <dgm:pt modelId="{4C3E9BAD-DFDA-4F0D-B07C-280DB26E0509}" type="pres">
      <dgm:prSet presAssocID="{1D629316-11FA-4415-81C2-48BA66D69FFA}" presName="childText" presStyleLbl="conFgAcc1" presStyleIdx="1" presStyleCnt="3">
        <dgm:presLayoutVars>
          <dgm:bulletEnabled val="1"/>
        </dgm:presLayoutVars>
      </dgm:prSet>
      <dgm:spPr/>
    </dgm:pt>
    <dgm:pt modelId="{363440A5-6A43-4D72-8AF3-7B1B8A5BFACC}" type="pres">
      <dgm:prSet presAssocID="{4F781B64-A288-4225-8B8F-47EC8CDC1C41}" presName="spaceBetweenRectangles" presStyleCnt="0"/>
      <dgm:spPr/>
    </dgm:pt>
    <dgm:pt modelId="{1615D1FF-5FAB-4239-9B57-60AC05A37D8E}" type="pres">
      <dgm:prSet presAssocID="{07D3D94F-7B3E-4C17-88E7-33959C61397E}" presName="parentLin" presStyleCnt="0"/>
      <dgm:spPr/>
    </dgm:pt>
    <dgm:pt modelId="{0680C277-0FA5-446C-AD7E-89C0C60972A7}" type="pres">
      <dgm:prSet presAssocID="{07D3D94F-7B3E-4C17-88E7-33959C61397E}" presName="parentLeftMargin" presStyleLbl="node1" presStyleIdx="1" presStyleCnt="3"/>
      <dgm:spPr/>
    </dgm:pt>
    <dgm:pt modelId="{7FAC75EC-3B1E-4544-8999-03E02303B2D3}" type="pres">
      <dgm:prSet presAssocID="{07D3D94F-7B3E-4C17-88E7-33959C61397E}" presName="parentText" presStyleLbl="node1" presStyleIdx="2" presStyleCnt="3">
        <dgm:presLayoutVars>
          <dgm:chMax val="0"/>
          <dgm:bulletEnabled val="1"/>
        </dgm:presLayoutVars>
      </dgm:prSet>
      <dgm:spPr/>
    </dgm:pt>
    <dgm:pt modelId="{DE4E54E1-0D04-48E7-9A7B-3F5016F0C567}" type="pres">
      <dgm:prSet presAssocID="{07D3D94F-7B3E-4C17-88E7-33959C61397E}" presName="negativeSpace" presStyleCnt="0"/>
      <dgm:spPr/>
    </dgm:pt>
    <dgm:pt modelId="{54878ECF-B539-4ED5-8A97-AD8B510A552B}" type="pres">
      <dgm:prSet presAssocID="{07D3D94F-7B3E-4C17-88E7-33959C61397E}" presName="childText" presStyleLbl="conFgAcc1" presStyleIdx="2" presStyleCnt="3">
        <dgm:presLayoutVars>
          <dgm:bulletEnabled val="1"/>
        </dgm:presLayoutVars>
      </dgm:prSet>
      <dgm:spPr/>
    </dgm:pt>
  </dgm:ptLst>
  <dgm:cxnLst>
    <dgm:cxn modelId="{ACB2CC1E-6307-4962-AD55-95FC664A36B5}" type="presOf" srcId="{07D3D94F-7B3E-4C17-88E7-33959C61397E}" destId="{0680C277-0FA5-446C-AD7E-89C0C60972A7}" srcOrd="0" destOrd="0" presId="urn:microsoft.com/office/officeart/2005/8/layout/list1"/>
    <dgm:cxn modelId="{13A6C130-180A-43E9-AA96-A71064BFBE06}" srcId="{7E3091CC-26FE-4778-ABD8-97341327EC5B}" destId="{07D3D94F-7B3E-4C17-88E7-33959C61397E}" srcOrd="2" destOrd="0" parTransId="{A1B9AF5E-8455-454F-93F3-56BCADF2B0F1}" sibTransId="{69594C74-1EBB-4A76-A1F8-8DDADDBBD4F6}"/>
    <dgm:cxn modelId="{E180093B-3E00-4745-B311-4B68965FED4F}" type="presOf" srcId="{07D3D94F-7B3E-4C17-88E7-33959C61397E}" destId="{7FAC75EC-3B1E-4544-8999-03E02303B2D3}" srcOrd="1" destOrd="0" presId="urn:microsoft.com/office/officeart/2005/8/layout/list1"/>
    <dgm:cxn modelId="{D09EFE3B-DFB4-4284-89F7-AF2CCF458124}" type="presOf" srcId="{B214D4D5-47EE-41F4-B125-47AB96CCE7C3}" destId="{4C3E9BAD-DFDA-4F0D-B07C-280DB26E0509}" srcOrd="0" destOrd="0" presId="urn:microsoft.com/office/officeart/2005/8/layout/list1"/>
    <dgm:cxn modelId="{C06D8545-4860-4A0E-A15E-0ADF9415FF48}" srcId="{07D3D94F-7B3E-4C17-88E7-33959C61397E}" destId="{24BD7B3D-06AE-496A-9FBF-9145747F657E}" srcOrd="0" destOrd="0" parTransId="{F5F640ED-6C01-4A2D-A298-6596ED9EC555}" sibTransId="{9B707CBA-7593-4DB5-A128-EAF9FC665233}"/>
    <dgm:cxn modelId="{97E9466F-F40C-4245-8E8F-ECE059445D60}" type="presOf" srcId="{13FC04FC-C1E4-4361-AE8D-01668976DD82}" destId="{4C3E9BAD-DFDA-4F0D-B07C-280DB26E0509}" srcOrd="0" destOrd="2" presId="urn:microsoft.com/office/officeart/2005/8/layout/list1"/>
    <dgm:cxn modelId="{0DDA6550-4DF5-4267-9F94-FA1BC04540CD}" type="presOf" srcId="{B5586F53-28FB-4F9B-8893-DBAD3B49D013}" destId="{7F35CEF6-6F42-44C6-B9FB-008377804509}" srcOrd="1" destOrd="0" presId="urn:microsoft.com/office/officeart/2005/8/layout/list1"/>
    <dgm:cxn modelId="{6EA90A75-4A97-44E8-BF31-DA41EE4ABCA6}" srcId="{B5586F53-28FB-4F9B-8893-DBAD3B49D013}" destId="{0B9A9B11-0345-4CB9-9257-8B83CEC8AEA3}" srcOrd="0" destOrd="0" parTransId="{AE2AA57E-DA23-4889-A90F-9BF9545354DF}" sibTransId="{B1298CDC-EE72-4DEF-B2FC-177C7F85B937}"/>
    <dgm:cxn modelId="{B9ED4B7A-9897-4A26-B7C7-E340BF32E4EC}" type="presOf" srcId="{4689AB68-F0BC-4693-B70F-4ECB57A43D29}" destId="{4C3E9BAD-DFDA-4F0D-B07C-280DB26E0509}" srcOrd="0" destOrd="1" presId="urn:microsoft.com/office/officeart/2005/8/layout/list1"/>
    <dgm:cxn modelId="{0142EA8B-0567-4703-A2E3-1CFD27ED729B}" type="presOf" srcId="{24BD7B3D-06AE-496A-9FBF-9145747F657E}" destId="{54878ECF-B539-4ED5-8A97-AD8B510A552B}" srcOrd="0" destOrd="0" presId="urn:microsoft.com/office/officeart/2005/8/layout/list1"/>
    <dgm:cxn modelId="{A52677A2-CED0-4268-9E57-A02E73D3DD5F}" type="presOf" srcId="{9E943092-05B8-470B-957A-D5C1F132D45A}" destId="{54878ECF-B539-4ED5-8A97-AD8B510A552B}" srcOrd="0" destOrd="1" presId="urn:microsoft.com/office/officeart/2005/8/layout/list1"/>
    <dgm:cxn modelId="{7B410CA3-494D-425C-9E77-B324EF573702}" type="presOf" srcId="{B5586F53-28FB-4F9B-8893-DBAD3B49D013}" destId="{9878F600-55AD-4AFD-8493-FF0FC5CB134E}" srcOrd="0" destOrd="0" presId="urn:microsoft.com/office/officeart/2005/8/layout/list1"/>
    <dgm:cxn modelId="{63993AA4-4071-4F27-84B4-C5DC2A8BB9AD}" srcId="{7E3091CC-26FE-4778-ABD8-97341327EC5B}" destId="{1D629316-11FA-4415-81C2-48BA66D69FFA}" srcOrd="1" destOrd="0" parTransId="{3E120877-6E47-45A1-9DDC-6C54EFFB5263}" sibTransId="{4F781B64-A288-4225-8B8F-47EC8CDC1C41}"/>
    <dgm:cxn modelId="{1FFF88A4-A75D-4C8F-81EA-70835307BCBA}" srcId="{1D629316-11FA-4415-81C2-48BA66D69FFA}" destId="{4689AB68-F0BC-4693-B70F-4ECB57A43D29}" srcOrd="1" destOrd="0" parTransId="{2ADD0494-E0CC-4188-8C1C-A6E8302660D9}" sibTransId="{95DD8800-7527-4806-ADF3-71EA3A3BE87D}"/>
    <dgm:cxn modelId="{8FFF52B4-55EC-4430-B5DB-18897394A758}" type="presOf" srcId="{0B9A9B11-0345-4CB9-9257-8B83CEC8AEA3}" destId="{2FF16157-3AC2-48BD-BCEF-F20CBC1BEE7A}" srcOrd="0" destOrd="0" presId="urn:microsoft.com/office/officeart/2005/8/layout/list1"/>
    <dgm:cxn modelId="{7404D4BC-04FA-4D50-899F-7985AB83E963}" type="presOf" srcId="{1D629316-11FA-4415-81C2-48BA66D69FFA}" destId="{6AF0175C-4BE5-41C6-9972-EB3D6233FC6E}" srcOrd="1" destOrd="0" presId="urn:microsoft.com/office/officeart/2005/8/layout/list1"/>
    <dgm:cxn modelId="{934E34D5-7B26-4703-AC17-ED0D1A61BB07}" srcId="{7E3091CC-26FE-4778-ABD8-97341327EC5B}" destId="{B5586F53-28FB-4F9B-8893-DBAD3B49D013}" srcOrd="0" destOrd="0" parTransId="{EAAF85E3-BD68-48F5-851C-E6FC958BDC41}" sibTransId="{8CAA10A7-1924-4ED0-A72D-0C47CA0D1F72}"/>
    <dgm:cxn modelId="{B744AFE2-5063-4DB2-8062-F114B88959A0}" srcId="{07D3D94F-7B3E-4C17-88E7-33959C61397E}" destId="{9E943092-05B8-470B-957A-D5C1F132D45A}" srcOrd="1" destOrd="0" parTransId="{A1D29032-0F6E-448A-A12F-E3D0BB45D39B}" sibTransId="{275EBFEB-F68F-4AB0-ACFF-F876D2CA1E38}"/>
    <dgm:cxn modelId="{F7F2C1E4-08B5-4383-9300-32680CFFAFDE}" srcId="{1D629316-11FA-4415-81C2-48BA66D69FFA}" destId="{13FC04FC-C1E4-4361-AE8D-01668976DD82}" srcOrd="2" destOrd="0" parTransId="{005B6777-AD3D-4D52-BD90-8C768608D5DF}" sibTransId="{143EB5EC-657E-4789-919B-6C13EB32BBC3}"/>
    <dgm:cxn modelId="{449C3DE5-241B-485D-A11C-5E7353EC4962}" srcId="{1D629316-11FA-4415-81C2-48BA66D69FFA}" destId="{B214D4D5-47EE-41F4-B125-47AB96CCE7C3}" srcOrd="0" destOrd="0" parTransId="{69A584DC-F493-4661-B94B-8457AA5B612B}" sibTransId="{07F0780D-C99E-4433-BFA1-246B0AC138ED}"/>
    <dgm:cxn modelId="{39774EE6-C5C5-43E3-9BA9-C6C46571955D}" type="presOf" srcId="{7E3091CC-26FE-4778-ABD8-97341327EC5B}" destId="{D64B8B94-4FF0-48CF-A756-DA3C7E7BDC09}" srcOrd="0" destOrd="0" presId="urn:microsoft.com/office/officeart/2005/8/layout/list1"/>
    <dgm:cxn modelId="{58A6ADFE-A0CC-4C69-B7DC-62ECBD7FF7B8}" type="presOf" srcId="{1D629316-11FA-4415-81C2-48BA66D69FFA}" destId="{55305D01-65F0-44E2-AEEE-8960434ACA4B}" srcOrd="0" destOrd="0" presId="urn:microsoft.com/office/officeart/2005/8/layout/list1"/>
    <dgm:cxn modelId="{F7DEEDEC-02C3-4BCC-A6A3-C951B920B4B9}" type="presParOf" srcId="{D64B8B94-4FF0-48CF-A756-DA3C7E7BDC09}" destId="{880333D8-0700-47FE-AB04-0BCF3577B51C}" srcOrd="0" destOrd="0" presId="urn:microsoft.com/office/officeart/2005/8/layout/list1"/>
    <dgm:cxn modelId="{D3718D7F-B181-4B16-8FEC-E96B7269E1D2}" type="presParOf" srcId="{880333D8-0700-47FE-AB04-0BCF3577B51C}" destId="{9878F600-55AD-4AFD-8493-FF0FC5CB134E}" srcOrd="0" destOrd="0" presId="urn:microsoft.com/office/officeart/2005/8/layout/list1"/>
    <dgm:cxn modelId="{6145E272-37F4-4A6B-8771-F7968822EF47}" type="presParOf" srcId="{880333D8-0700-47FE-AB04-0BCF3577B51C}" destId="{7F35CEF6-6F42-44C6-B9FB-008377804509}" srcOrd="1" destOrd="0" presId="urn:microsoft.com/office/officeart/2005/8/layout/list1"/>
    <dgm:cxn modelId="{40E38EAE-1DED-432A-A91B-37B4C4AF6A8A}" type="presParOf" srcId="{D64B8B94-4FF0-48CF-A756-DA3C7E7BDC09}" destId="{615831E2-96D3-45B6-8BE9-6D61E09FD126}" srcOrd="1" destOrd="0" presId="urn:microsoft.com/office/officeart/2005/8/layout/list1"/>
    <dgm:cxn modelId="{279D86C0-D3F6-4F7B-BFBD-F9D41751037C}" type="presParOf" srcId="{D64B8B94-4FF0-48CF-A756-DA3C7E7BDC09}" destId="{2FF16157-3AC2-48BD-BCEF-F20CBC1BEE7A}" srcOrd="2" destOrd="0" presId="urn:microsoft.com/office/officeart/2005/8/layout/list1"/>
    <dgm:cxn modelId="{994B5B6A-8FF3-4481-9040-D79F93B822A6}" type="presParOf" srcId="{D64B8B94-4FF0-48CF-A756-DA3C7E7BDC09}" destId="{FB6963FB-94AC-4E11-B289-9C9C7CD07310}" srcOrd="3" destOrd="0" presId="urn:microsoft.com/office/officeart/2005/8/layout/list1"/>
    <dgm:cxn modelId="{AE01A762-BD57-4611-B3CB-649878E7026A}" type="presParOf" srcId="{D64B8B94-4FF0-48CF-A756-DA3C7E7BDC09}" destId="{598CA291-6256-4563-A304-EEF2E6DFC1BE}" srcOrd="4" destOrd="0" presId="urn:microsoft.com/office/officeart/2005/8/layout/list1"/>
    <dgm:cxn modelId="{C38899AB-4DB2-4648-8F99-CB1DCBA08F96}" type="presParOf" srcId="{598CA291-6256-4563-A304-EEF2E6DFC1BE}" destId="{55305D01-65F0-44E2-AEEE-8960434ACA4B}" srcOrd="0" destOrd="0" presId="urn:microsoft.com/office/officeart/2005/8/layout/list1"/>
    <dgm:cxn modelId="{E8FD8EFE-BD10-44AB-8B36-8932B2DF4F68}" type="presParOf" srcId="{598CA291-6256-4563-A304-EEF2E6DFC1BE}" destId="{6AF0175C-4BE5-41C6-9972-EB3D6233FC6E}" srcOrd="1" destOrd="0" presId="urn:microsoft.com/office/officeart/2005/8/layout/list1"/>
    <dgm:cxn modelId="{ACABD14A-5CA1-40B5-81CD-1F10C9C4ACFE}" type="presParOf" srcId="{D64B8B94-4FF0-48CF-A756-DA3C7E7BDC09}" destId="{D8B23A22-83AC-4167-AA77-3E9BDD636FD6}" srcOrd="5" destOrd="0" presId="urn:microsoft.com/office/officeart/2005/8/layout/list1"/>
    <dgm:cxn modelId="{B5270EE4-C309-4C9D-A84C-86E21F095942}" type="presParOf" srcId="{D64B8B94-4FF0-48CF-A756-DA3C7E7BDC09}" destId="{4C3E9BAD-DFDA-4F0D-B07C-280DB26E0509}" srcOrd="6" destOrd="0" presId="urn:microsoft.com/office/officeart/2005/8/layout/list1"/>
    <dgm:cxn modelId="{DDDC75E5-9B3D-4296-B725-A8A295505006}" type="presParOf" srcId="{D64B8B94-4FF0-48CF-A756-DA3C7E7BDC09}" destId="{363440A5-6A43-4D72-8AF3-7B1B8A5BFACC}" srcOrd="7" destOrd="0" presId="urn:microsoft.com/office/officeart/2005/8/layout/list1"/>
    <dgm:cxn modelId="{2779184B-69AF-4D1D-9610-375F88B3AE82}" type="presParOf" srcId="{D64B8B94-4FF0-48CF-A756-DA3C7E7BDC09}" destId="{1615D1FF-5FAB-4239-9B57-60AC05A37D8E}" srcOrd="8" destOrd="0" presId="urn:microsoft.com/office/officeart/2005/8/layout/list1"/>
    <dgm:cxn modelId="{262D0AA1-2FFD-443A-9FE5-1FF269612452}" type="presParOf" srcId="{1615D1FF-5FAB-4239-9B57-60AC05A37D8E}" destId="{0680C277-0FA5-446C-AD7E-89C0C60972A7}" srcOrd="0" destOrd="0" presId="urn:microsoft.com/office/officeart/2005/8/layout/list1"/>
    <dgm:cxn modelId="{F170D1D1-E46D-4658-BF95-22A1B61B9749}" type="presParOf" srcId="{1615D1FF-5FAB-4239-9B57-60AC05A37D8E}" destId="{7FAC75EC-3B1E-4544-8999-03E02303B2D3}" srcOrd="1" destOrd="0" presId="urn:microsoft.com/office/officeart/2005/8/layout/list1"/>
    <dgm:cxn modelId="{1E0846BB-2F40-49E5-8F39-BC8371700CBE}" type="presParOf" srcId="{D64B8B94-4FF0-48CF-A756-DA3C7E7BDC09}" destId="{DE4E54E1-0D04-48E7-9A7B-3F5016F0C567}" srcOrd="9" destOrd="0" presId="urn:microsoft.com/office/officeart/2005/8/layout/list1"/>
    <dgm:cxn modelId="{A4F89A0D-07E0-44C5-83A0-B7C9502678F6}" type="presParOf" srcId="{D64B8B94-4FF0-48CF-A756-DA3C7E7BDC09}" destId="{54878ECF-B539-4ED5-8A97-AD8B510A552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16157-3AC2-48BD-BCEF-F20CBC1BEE7A}">
      <dsp:nvSpPr>
        <dsp:cNvPr id="0" name=""/>
        <dsp:cNvSpPr/>
      </dsp:nvSpPr>
      <dsp:spPr>
        <a:xfrm>
          <a:off x="0" y="225540"/>
          <a:ext cx="11543414" cy="874125"/>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95897" tIns="312420" rIns="89589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Evaluate the impact of COVID-19 vaccine mandates and removals on vaccine uptake in Australia and comparators in Italy, France and California (USA). </a:t>
          </a:r>
        </a:p>
      </dsp:txBody>
      <dsp:txXfrm>
        <a:off x="0" y="225540"/>
        <a:ext cx="11543414" cy="874125"/>
      </dsp:txXfrm>
    </dsp:sp>
    <dsp:sp modelId="{7F35CEF6-6F42-44C6-B9FB-008377804509}">
      <dsp:nvSpPr>
        <dsp:cNvPr id="0" name=""/>
        <dsp:cNvSpPr/>
      </dsp:nvSpPr>
      <dsp:spPr>
        <a:xfrm>
          <a:off x="577170" y="4140"/>
          <a:ext cx="8080389" cy="442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5419" tIns="0" rIns="305419" bIns="0" numCol="1" spcCol="1270" anchor="ctr" anchorCtr="0">
          <a:noAutofit/>
        </a:bodyPr>
        <a:lstStyle/>
        <a:p>
          <a:pPr marL="0" lvl="0" indent="0" algn="l" defTabSz="1422400">
            <a:lnSpc>
              <a:spcPct val="90000"/>
            </a:lnSpc>
            <a:spcBef>
              <a:spcPct val="0"/>
            </a:spcBef>
            <a:spcAft>
              <a:spcPct val="35000"/>
            </a:spcAft>
            <a:buNone/>
          </a:pPr>
          <a:r>
            <a:rPr lang="en-US" sz="3200" b="1" kern="1200"/>
            <a:t>Aim: </a:t>
          </a:r>
          <a:endParaRPr lang="en-US" sz="3200" kern="1200"/>
        </a:p>
      </dsp:txBody>
      <dsp:txXfrm>
        <a:off x="598786" y="25756"/>
        <a:ext cx="8037157" cy="399568"/>
      </dsp:txXfrm>
    </dsp:sp>
    <dsp:sp modelId="{4C3E9BAD-DFDA-4F0D-B07C-280DB26E0509}">
      <dsp:nvSpPr>
        <dsp:cNvPr id="0" name=""/>
        <dsp:cNvSpPr/>
      </dsp:nvSpPr>
      <dsp:spPr>
        <a:xfrm>
          <a:off x="0" y="1402065"/>
          <a:ext cx="11543414" cy="1393875"/>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95897" tIns="312420" rIns="895897"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Australia</a:t>
          </a:r>
          <a:r>
            <a:rPr lang="en-US" sz="1600" kern="1200"/>
            <a:t> – Australian </a:t>
          </a:r>
          <a:r>
            <a:rPr lang="en-US" sz="1600" kern="1200" err="1"/>
            <a:t>Immunisation</a:t>
          </a:r>
          <a:r>
            <a:rPr lang="en-US" sz="1600" kern="1200"/>
            <a:t> Register (AIR) linked with 2021 Census and additional administrative data via the Person Level Integrated Data Asset (PLIDA).</a:t>
          </a:r>
        </a:p>
        <a:p>
          <a:pPr marL="171450" lvl="1" indent="-171450" algn="l" defTabSz="711200">
            <a:lnSpc>
              <a:spcPct val="90000"/>
            </a:lnSpc>
            <a:spcBef>
              <a:spcPct val="0"/>
            </a:spcBef>
            <a:spcAft>
              <a:spcPct val="15000"/>
            </a:spcAft>
            <a:buChar char="•"/>
          </a:pPr>
          <a:r>
            <a:rPr lang="en-US" sz="1600" b="1" kern="1200"/>
            <a:t>Italy and France</a:t>
          </a:r>
          <a:r>
            <a:rPr lang="en-US" sz="1600" kern="1200"/>
            <a:t> – Our World in Data – Country-level daily data on COVID-19 cases, deaths, and vaccinations</a:t>
          </a:r>
        </a:p>
        <a:p>
          <a:pPr marL="171450" lvl="1" indent="-171450" algn="l" defTabSz="711200">
            <a:lnSpc>
              <a:spcPct val="90000"/>
            </a:lnSpc>
            <a:spcBef>
              <a:spcPct val="0"/>
            </a:spcBef>
            <a:spcAft>
              <a:spcPct val="15000"/>
            </a:spcAft>
            <a:buChar char="•"/>
          </a:pPr>
          <a:r>
            <a:rPr lang="en-US" sz="1600" b="1" kern="1200"/>
            <a:t>California</a:t>
          </a:r>
          <a:r>
            <a:rPr lang="en-US" sz="1600" kern="1200"/>
            <a:t> – Oxford COVID-19 Government Response Tracker data – State-level daily data</a:t>
          </a:r>
        </a:p>
      </dsp:txBody>
      <dsp:txXfrm>
        <a:off x="0" y="1402065"/>
        <a:ext cx="11543414" cy="1393875"/>
      </dsp:txXfrm>
    </dsp:sp>
    <dsp:sp modelId="{6AF0175C-4BE5-41C6-9972-EB3D6233FC6E}">
      <dsp:nvSpPr>
        <dsp:cNvPr id="0" name=""/>
        <dsp:cNvSpPr/>
      </dsp:nvSpPr>
      <dsp:spPr>
        <a:xfrm>
          <a:off x="577170" y="1180665"/>
          <a:ext cx="8080389" cy="442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5419" tIns="0" rIns="305419" bIns="0" numCol="1" spcCol="1270" anchor="ctr" anchorCtr="0">
          <a:noAutofit/>
        </a:bodyPr>
        <a:lstStyle/>
        <a:p>
          <a:pPr marL="0" lvl="0" indent="0" algn="l" defTabSz="1600200">
            <a:lnSpc>
              <a:spcPct val="90000"/>
            </a:lnSpc>
            <a:spcBef>
              <a:spcPct val="0"/>
            </a:spcBef>
            <a:spcAft>
              <a:spcPct val="35000"/>
            </a:spcAft>
            <a:buNone/>
          </a:pPr>
          <a:r>
            <a:rPr lang="en-US" sz="3600" b="1" kern="1200"/>
            <a:t>Data</a:t>
          </a:r>
          <a:endParaRPr lang="en-US" sz="3600" kern="1200"/>
        </a:p>
      </dsp:txBody>
      <dsp:txXfrm>
        <a:off x="598786" y="1202281"/>
        <a:ext cx="8037157" cy="399568"/>
      </dsp:txXfrm>
    </dsp:sp>
    <dsp:sp modelId="{54878ECF-B539-4ED5-8A97-AD8B510A552B}">
      <dsp:nvSpPr>
        <dsp:cNvPr id="0" name=""/>
        <dsp:cNvSpPr/>
      </dsp:nvSpPr>
      <dsp:spPr>
        <a:xfrm>
          <a:off x="0" y="3098340"/>
          <a:ext cx="11543414" cy="1606500"/>
        </a:xfrm>
        <a:prstGeom prst="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95897" tIns="312420" rIns="895897"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Aggregate Analysis (Country and State Level): </a:t>
          </a:r>
          <a:r>
            <a:rPr lang="en-US" sz="1600" kern="1200"/>
            <a:t>This involves looking at overall trends in data over time to see the effect of vaccine mandate announcement s on vaccine uptake, comparing what actually happened to what might have happened without the mandates. </a:t>
          </a:r>
        </a:p>
        <a:p>
          <a:pPr marL="171450" lvl="1" indent="-171450" algn="l" defTabSz="711200">
            <a:lnSpc>
              <a:spcPct val="90000"/>
            </a:lnSpc>
            <a:spcBef>
              <a:spcPct val="0"/>
            </a:spcBef>
            <a:spcAft>
              <a:spcPct val="15000"/>
            </a:spcAft>
            <a:buChar char="•"/>
          </a:pPr>
          <a:r>
            <a:rPr lang="en-US" sz="1600" b="1" kern="1200"/>
            <a:t>Individual-level analysis (Australia only): </a:t>
          </a:r>
          <a:r>
            <a:rPr lang="en-US" sz="1600" kern="1200"/>
            <a:t>This uses a method called Difference-in-Differences, which compares groups of people over time to see if changes in policy (vaccine mandates) had different impacts on different groups.</a:t>
          </a:r>
        </a:p>
      </dsp:txBody>
      <dsp:txXfrm>
        <a:off x="0" y="3098340"/>
        <a:ext cx="11543414" cy="1606500"/>
      </dsp:txXfrm>
    </dsp:sp>
    <dsp:sp modelId="{7FAC75EC-3B1E-4544-8999-03E02303B2D3}">
      <dsp:nvSpPr>
        <dsp:cNvPr id="0" name=""/>
        <dsp:cNvSpPr/>
      </dsp:nvSpPr>
      <dsp:spPr>
        <a:xfrm>
          <a:off x="577170" y="2876940"/>
          <a:ext cx="8080389" cy="4428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5419" tIns="0" rIns="305419" bIns="0" numCol="1" spcCol="1270" anchor="ctr" anchorCtr="0">
          <a:noAutofit/>
        </a:bodyPr>
        <a:lstStyle/>
        <a:p>
          <a:pPr marL="0" lvl="0" indent="0" algn="l" defTabSz="1600200">
            <a:lnSpc>
              <a:spcPct val="90000"/>
            </a:lnSpc>
            <a:spcBef>
              <a:spcPct val="0"/>
            </a:spcBef>
            <a:spcAft>
              <a:spcPct val="35000"/>
            </a:spcAft>
            <a:buNone/>
          </a:pPr>
          <a:r>
            <a:rPr lang="en-US" sz="3600" b="1" kern="1200"/>
            <a:t>Analysis</a:t>
          </a:r>
          <a:endParaRPr lang="en-US" sz="3600" kern="1200"/>
        </a:p>
      </dsp:txBody>
      <dsp:txXfrm>
        <a:off x="598786" y="2898556"/>
        <a:ext cx="803715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DFEEE-6A3F-407D-927F-F44E29C6F0D0}" type="datetimeFigureOut">
              <a:rPr lang="en-AU" smtClean="0"/>
              <a:t>10/11/2025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E543C-880C-4C3D-B861-4735DBBE28E2}" type="slidenum">
              <a:rPr lang="en-AU" smtClean="0"/>
              <a:t>‹#›</a:t>
            </a:fld>
            <a:endParaRPr lang="en-AU"/>
          </a:p>
        </p:txBody>
      </p:sp>
    </p:spTree>
    <p:extLst>
      <p:ext uri="{BB962C8B-B14F-4D97-AF65-F5344CB8AC3E}">
        <p14:creationId xmlns:p14="http://schemas.microsoft.com/office/powerpoint/2010/main" val="196297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D6D3CD1-C702-4DEB-AC92-8751AFC743E9}" type="slidenum">
              <a:rPr lang="en-AU" smtClean="0"/>
              <a:t>1</a:t>
            </a:fld>
            <a:endParaRPr lang="en-AU"/>
          </a:p>
        </p:txBody>
      </p:sp>
    </p:spTree>
    <p:extLst>
      <p:ext uri="{BB962C8B-B14F-4D97-AF65-F5344CB8AC3E}">
        <p14:creationId xmlns:p14="http://schemas.microsoft.com/office/powerpoint/2010/main" val="69133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C1EDD-1236-3645-BF27-2A450BDC57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437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designed this as a research project – led by us, not by government. So what have we missed out on thinking about?</a:t>
            </a:r>
          </a:p>
        </p:txBody>
      </p:sp>
      <p:sp>
        <p:nvSpPr>
          <p:cNvPr id="4" name="Slide Number Placeholder 3"/>
          <p:cNvSpPr>
            <a:spLocks noGrp="1"/>
          </p:cNvSpPr>
          <p:nvPr>
            <p:ph type="sldNum" sz="quarter" idx="5"/>
          </p:nvPr>
        </p:nvSpPr>
        <p:spPr/>
        <p:txBody>
          <a:bodyPr/>
          <a:lstStyle/>
          <a:p>
            <a:fld id="{DF9E543C-880C-4C3D-B861-4735DBBE28E2}" type="slidenum">
              <a:rPr lang="en-AU" smtClean="0"/>
              <a:t>6</a:t>
            </a:fld>
            <a:endParaRPr lang="en-AU"/>
          </a:p>
        </p:txBody>
      </p:sp>
    </p:spTree>
    <p:extLst>
      <p:ext uri="{BB962C8B-B14F-4D97-AF65-F5344CB8AC3E}">
        <p14:creationId xmlns:p14="http://schemas.microsoft.com/office/powerpoint/2010/main" val="230762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D6D3CD1-C702-4DEB-AC92-8751AFC743E9}" type="slidenum">
              <a:rPr lang="en-AU" smtClean="0"/>
              <a:t>8</a:t>
            </a:fld>
            <a:endParaRPr lang="en-AU"/>
          </a:p>
        </p:txBody>
      </p:sp>
    </p:spTree>
    <p:extLst>
      <p:ext uri="{BB962C8B-B14F-4D97-AF65-F5344CB8AC3E}">
        <p14:creationId xmlns:p14="http://schemas.microsoft.com/office/powerpoint/2010/main" val="270726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Communication and communicators (policymakers, values, hospitality)</a:t>
            </a:r>
          </a:p>
        </p:txBody>
      </p:sp>
      <p:sp>
        <p:nvSpPr>
          <p:cNvPr id="4" name="Slide Number Placeholder 3"/>
          <p:cNvSpPr>
            <a:spLocks noGrp="1"/>
          </p:cNvSpPr>
          <p:nvPr>
            <p:ph type="sldNum" sz="quarter" idx="5"/>
          </p:nvPr>
        </p:nvSpPr>
        <p:spPr/>
        <p:txBody>
          <a:bodyPr/>
          <a:lstStyle/>
          <a:p>
            <a:fld id="{8AF926E1-EB3A-45B6-9CE4-D4E8D6B54D1E}" type="slidenum">
              <a:rPr lang="en-AU" smtClean="0"/>
              <a:t>13</a:t>
            </a:fld>
            <a:endParaRPr lang="en-AU"/>
          </a:p>
        </p:txBody>
      </p:sp>
    </p:spTree>
    <p:extLst>
      <p:ext uri="{BB962C8B-B14F-4D97-AF65-F5344CB8AC3E}">
        <p14:creationId xmlns:p14="http://schemas.microsoft.com/office/powerpoint/2010/main" val="228222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94731-2A0C-8AAC-C6C8-4468DB51C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DA2BA-4E61-BE2E-25C3-CD548E908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F8DF1-D26E-6C2A-04E2-CD829F1BEF0D}"/>
              </a:ext>
            </a:extLst>
          </p:cNvPr>
          <p:cNvSpPr>
            <a:spLocks noGrp="1"/>
          </p:cNvSpPr>
          <p:nvPr>
            <p:ph type="body" idx="1"/>
          </p:nvPr>
        </p:nvSpPr>
        <p:spPr/>
        <p:txBody>
          <a:bodyPr/>
          <a:lstStyle/>
          <a:p>
            <a:r>
              <a:rPr lang="en-AU"/>
              <a:t>Communication and communicators (policymakers, values, hospitality)</a:t>
            </a:r>
          </a:p>
        </p:txBody>
      </p:sp>
      <p:sp>
        <p:nvSpPr>
          <p:cNvPr id="4" name="Slide Number Placeholder 3">
            <a:extLst>
              <a:ext uri="{FF2B5EF4-FFF2-40B4-BE49-F238E27FC236}">
                <a16:creationId xmlns:a16="http://schemas.microsoft.com/office/drawing/2014/main" id="{37E3D250-1796-207C-8EC3-FF7BFD11EABB}"/>
              </a:ext>
            </a:extLst>
          </p:cNvPr>
          <p:cNvSpPr>
            <a:spLocks noGrp="1"/>
          </p:cNvSpPr>
          <p:nvPr>
            <p:ph type="sldNum" sz="quarter" idx="5"/>
          </p:nvPr>
        </p:nvSpPr>
        <p:spPr/>
        <p:txBody>
          <a:bodyPr/>
          <a:lstStyle/>
          <a:p>
            <a:fld id="{8AF926E1-EB3A-45B6-9CE4-D4E8D6B54D1E}" type="slidenum">
              <a:rPr lang="en-AU" smtClean="0"/>
              <a:t>14</a:t>
            </a:fld>
            <a:endParaRPr lang="en-AU"/>
          </a:p>
        </p:txBody>
      </p:sp>
    </p:spTree>
    <p:extLst>
      <p:ext uri="{BB962C8B-B14F-4D97-AF65-F5344CB8AC3E}">
        <p14:creationId xmlns:p14="http://schemas.microsoft.com/office/powerpoint/2010/main" val="151747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95298D8-432A-463E-A1E1-AF6079AFF5C0}" type="slidenum">
              <a:rPr lang="en-AU" smtClean="0"/>
              <a:t>20</a:t>
            </a:fld>
            <a:endParaRPr lang="en-AU"/>
          </a:p>
        </p:txBody>
      </p:sp>
    </p:spTree>
    <p:extLst>
      <p:ext uri="{BB962C8B-B14F-4D97-AF65-F5344CB8AC3E}">
        <p14:creationId xmlns:p14="http://schemas.microsoft.com/office/powerpoint/2010/main" val="175672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6E22-D5F9-374F-9CE8-AB428C327F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3E036F-82A4-3F4F-924A-60F21E730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A7352F-4485-0C4E-9E30-DD627582B8D4}"/>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5" name="Footer Placeholder 4">
            <a:extLst>
              <a:ext uri="{FF2B5EF4-FFF2-40B4-BE49-F238E27FC236}">
                <a16:creationId xmlns:a16="http://schemas.microsoft.com/office/drawing/2014/main" id="{DDA552D4-AE7C-4048-8E7F-7E30D8D2F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C23E2-C210-1741-8936-106182825CA3}"/>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402781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2324-451F-4A4B-BFA8-A613B3D60B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51BD88-38F3-6C49-B37B-432AC8F7F7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288F7-7C10-F94D-B13B-0A88A3BDD580}"/>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5" name="Footer Placeholder 4">
            <a:extLst>
              <a:ext uri="{FF2B5EF4-FFF2-40B4-BE49-F238E27FC236}">
                <a16:creationId xmlns:a16="http://schemas.microsoft.com/office/drawing/2014/main" id="{2E341E3E-DBFB-E44E-8F3D-41596984B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8A219-2E5E-FF42-B6C4-74DAF8C0650A}"/>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123962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449C1-F757-C94E-92BA-840BD4745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047AE1-6895-4C46-BAFF-1461F94AA9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3FED1-5535-0A43-9DB1-F3054A7EE679}"/>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5" name="Footer Placeholder 4">
            <a:extLst>
              <a:ext uri="{FF2B5EF4-FFF2-40B4-BE49-F238E27FC236}">
                <a16:creationId xmlns:a16="http://schemas.microsoft.com/office/drawing/2014/main" id="{32E7A956-CEF7-B34A-89B6-E60442EE7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59131-51D3-054B-B7D2-BBBBEF30441A}"/>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234010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knowledgement">
    <p:bg>
      <p:bgPr>
        <a:solidFill>
          <a:srgbClr val="EAE4DE"/>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540E362-4F0E-9641-8E15-F615497ACEB8}"/>
              </a:ext>
            </a:extLst>
          </p:cNvPr>
          <p:cNvSpPr>
            <a:spLocks noGrp="1"/>
          </p:cNvSpPr>
          <p:nvPr>
            <p:ph type="pic" sz="quarter" idx="14"/>
          </p:nvPr>
        </p:nvSpPr>
        <p:spPr>
          <a:xfrm>
            <a:off x="8137525" y="1533525"/>
            <a:ext cx="4054474" cy="4641988"/>
          </a:xfrm>
          <a:solidFill>
            <a:schemeClr val="bg1"/>
          </a:solidFill>
        </p:spPr>
        <p:txBody>
          <a:bodyPr/>
          <a:lstStyle>
            <a:lvl1pPr marL="0" indent="0">
              <a:buNone/>
              <a:defRPr>
                <a:latin typeface="Century Gothic" panose="020B0502020202020204" pitchFamily="34" charset="0"/>
              </a:defRPr>
            </a:lvl1pPr>
          </a:lstStyle>
          <a:p>
            <a:r>
              <a:rPr lang="en-GB"/>
              <a:t>Click icon to add picture</a:t>
            </a:r>
            <a:endParaRPr lang="en-US"/>
          </a:p>
        </p:txBody>
      </p:sp>
      <p:sp>
        <p:nvSpPr>
          <p:cNvPr id="2" name="Title 1">
            <a:extLst>
              <a:ext uri="{FF2B5EF4-FFF2-40B4-BE49-F238E27FC236}">
                <a16:creationId xmlns:a16="http://schemas.microsoft.com/office/drawing/2014/main" id="{D14DD03B-B0DB-E742-8753-5980F4B39383}"/>
              </a:ext>
            </a:extLst>
          </p:cNvPr>
          <p:cNvSpPr>
            <a:spLocks noGrp="1"/>
          </p:cNvSpPr>
          <p:nvPr>
            <p:ph type="ctrTitle" hasCustomPrompt="1"/>
          </p:nvPr>
        </p:nvSpPr>
        <p:spPr>
          <a:xfrm>
            <a:off x="191668" y="1268022"/>
            <a:ext cx="5351277" cy="1289051"/>
          </a:xfrm>
          <a:noFill/>
        </p:spPr>
        <p:txBody>
          <a:bodyPr lIns="251999" tIns="180000" rIns="251999" bIns="180000" anchor="t">
            <a:noAutofit/>
          </a:bodyPr>
          <a:lstStyle>
            <a:lvl1pPr algn="l">
              <a:defRPr sz="5400" b="1" i="0">
                <a:solidFill>
                  <a:schemeClr val="tx1"/>
                </a:solidFill>
                <a:latin typeface="Century Gothic" panose="020B0502020202020204" pitchFamily="34" charset="0"/>
              </a:defRPr>
            </a:lvl1pPr>
          </a:lstStyle>
          <a:p>
            <a:r>
              <a:rPr lang="en-GB"/>
              <a:t>Lorem</a:t>
            </a:r>
            <a:endParaRPr lang="en-US"/>
          </a:p>
        </p:txBody>
      </p:sp>
      <p:sp>
        <p:nvSpPr>
          <p:cNvPr id="3" name="Subtitle 2">
            <a:extLst>
              <a:ext uri="{FF2B5EF4-FFF2-40B4-BE49-F238E27FC236}">
                <a16:creationId xmlns:a16="http://schemas.microsoft.com/office/drawing/2014/main" id="{FC5598E1-5E62-8249-ACFC-AF934FCA28C4}"/>
              </a:ext>
            </a:extLst>
          </p:cNvPr>
          <p:cNvSpPr>
            <a:spLocks noGrp="1"/>
          </p:cNvSpPr>
          <p:nvPr>
            <p:ph type="subTitle" idx="1" hasCustomPrompt="1"/>
          </p:nvPr>
        </p:nvSpPr>
        <p:spPr>
          <a:xfrm>
            <a:off x="1510547" y="3530366"/>
            <a:ext cx="7901141" cy="2737912"/>
          </a:xfrm>
          <a:solidFill>
            <a:srgbClr val="EAE4DE"/>
          </a:solidFill>
        </p:spPr>
        <p:txBody>
          <a:bodyPr lIns="251999" tIns="216000" rIns="251999" bIns="216000" numCol="2" spcCol="252000">
            <a:noAutofit/>
          </a:bodyPr>
          <a:lstStyle>
            <a:lvl1pPr marL="0" indent="0" algn="l">
              <a:lnSpc>
                <a:spcPct val="100000"/>
              </a:lnSpc>
              <a:buNone/>
              <a:defRPr sz="18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sed</a:t>
            </a:r>
            <a:r>
              <a:rPr lang="en-GB"/>
              <a:t> </a:t>
            </a:r>
            <a:r>
              <a:rPr lang="en-GB" err="1"/>
              <a:t>sollicitudin</a:t>
            </a:r>
            <a:r>
              <a:rPr lang="en-GB"/>
              <a:t> ipsum. </a:t>
            </a:r>
            <a:r>
              <a:rPr lang="en-GB" err="1"/>
              <a:t>Donec</a:t>
            </a:r>
            <a:r>
              <a:rPr lang="en-GB"/>
              <a:t> </a:t>
            </a:r>
            <a:r>
              <a:rPr lang="en-GB" err="1"/>
              <a:t>egestas</a:t>
            </a:r>
            <a:r>
              <a:rPr lang="en-GB"/>
              <a:t> </a:t>
            </a:r>
            <a:r>
              <a:rPr lang="en-GB" err="1"/>
              <a:t>eros</a:t>
            </a:r>
            <a:r>
              <a:rPr lang="en-GB"/>
              <a:t> non </a:t>
            </a:r>
            <a:r>
              <a:rPr lang="en-GB" err="1"/>
              <a:t>orci</a:t>
            </a:r>
            <a:r>
              <a:rPr lang="en-GB"/>
              <a:t> </a:t>
            </a:r>
            <a:r>
              <a:rPr lang="en-GB" err="1"/>
              <a:t>varius</a:t>
            </a:r>
            <a:r>
              <a:rPr lang="en-GB"/>
              <a:t> </a:t>
            </a:r>
            <a:r>
              <a:rPr lang="en-GB" err="1"/>
              <a:t>auctor</a:t>
            </a:r>
            <a:r>
              <a:rPr lang="en-GB"/>
              <a:t>. </a:t>
            </a:r>
          </a:p>
          <a:p>
            <a:r>
              <a:rPr lang="en-GB" err="1"/>
              <a:t>Donec</a:t>
            </a:r>
            <a:r>
              <a:rPr lang="en-GB"/>
              <a:t> </a:t>
            </a:r>
            <a:r>
              <a:rPr lang="en-GB" err="1"/>
              <a:t>mollis</a:t>
            </a:r>
            <a:r>
              <a:rPr lang="en-GB"/>
              <a:t> ligula </a:t>
            </a:r>
            <a:r>
              <a:rPr lang="en-GB" err="1"/>
              <a:t>sed</a:t>
            </a:r>
            <a:r>
              <a:rPr lang="en-GB"/>
              <a:t> </a:t>
            </a:r>
            <a:r>
              <a:rPr lang="en-GB" err="1"/>
              <a:t>leo</a:t>
            </a:r>
            <a:r>
              <a:rPr lang="en-GB"/>
              <a:t> </a:t>
            </a:r>
            <a:r>
              <a:rPr lang="en-GB" err="1"/>
              <a:t>congue</a:t>
            </a:r>
            <a:r>
              <a:rPr lang="en-GB"/>
              <a:t> </a:t>
            </a:r>
            <a:r>
              <a:rPr lang="en-GB" err="1"/>
              <a:t>faucibus</a:t>
            </a:r>
            <a:r>
              <a:rPr lang="en-GB"/>
              <a:t>. </a:t>
            </a:r>
            <a:r>
              <a:rPr lang="en-GB" err="1"/>
              <a:t>Mauris</a:t>
            </a:r>
            <a:r>
              <a:rPr lang="en-GB"/>
              <a:t> convallis lorem </a:t>
            </a:r>
            <a:r>
              <a:rPr lang="en-GB" err="1"/>
              <a:t>vel</a:t>
            </a:r>
            <a:r>
              <a:rPr lang="en-GB"/>
              <a:t> </a:t>
            </a:r>
            <a:r>
              <a:rPr lang="en-GB" err="1"/>
              <a:t>malesuada</a:t>
            </a:r>
            <a:r>
              <a:rPr lang="en-GB"/>
              <a:t> vestibulum. </a:t>
            </a:r>
          </a:p>
          <a:p>
            <a:r>
              <a:rPr lang="en-GB" err="1"/>
              <a:t>Donec</a:t>
            </a:r>
            <a:r>
              <a:rPr lang="en-GB"/>
              <a:t> </a:t>
            </a:r>
            <a:r>
              <a:rPr lang="en-GB" err="1"/>
              <a:t>mollis</a:t>
            </a:r>
            <a:r>
              <a:rPr lang="en-GB"/>
              <a:t> ligula </a:t>
            </a:r>
            <a:r>
              <a:rPr lang="en-GB" err="1"/>
              <a:t>sed</a:t>
            </a:r>
            <a:r>
              <a:rPr lang="en-GB"/>
              <a:t> </a:t>
            </a:r>
            <a:r>
              <a:rPr lang="en-GB" err="1"/>
              <a:t>leo</a:t>
            </a:r>
            <a:r>
              <a:rPr lang="en-GB"/>
              <a:t> </a:t>
            </a:r>
            <a:r>
              <a:rPr lang="en-GB" err="1"/>
              <a:t>congue</a:t>
            </a:r>
            <a:r>
              <a:rPr lang="en-GB"/>
              <a:t> </a:t>
            </a:r>
            <a:r>
              <a:rPr lang="en-GB" err="1"/>
              <a:t>faucibus</a:t>
            </a:r>
            <a:r>
              <a:rPr lang="en-GB"/>
              <a:t>. </a:t>
            </a:r>
            <a:endParaRPr lang="en-US"/>
          </a:p>
        </p:txBody>
      </p:sp>
      <p:sp>
        <p:nvSpPr>
          <p:cNvPr id="13" name="Text Placeholder 12">
            <a:extLst>
              <a:ext uri="{FF2B5EF4-FFF2-40B4-BE49-F238E27FC236}">
                <a16:creationId xmlns:a16="http://schemas.microsoft.com/office/drawing/2014/main" id="{910B57BE-1D38-8848-B025-8E85CBA2CC73}"/>
              </a:ext>
            </a:extLst>
          </p:cNvPr>
          <p:cNvSpPr>
            <a:spLocks noGrp="1"/>
          </p:cNvSpPr>
          <p:nvPr>
            <p:ph type="body" sz="quarter" idx="15" hasCustomPrompt="1"/>
          </p:nvPr>
        </p:nvSpPr>
        <p:spPr>
          <a:xfrm>
            <a:off x="1465832" y="2119059"/>
            <a:ext cx="5351276" cy="1457965"/>
          </a:xfrm>
        </p:spPr>
        <p:txBody>
          <a:bodyPr tIns="288000" bIns="36000">
            <a:noAutofit/>
          </a:bodyPr>
          <a:lstStyle>
            <a:lvl1pPr marL="0" indent="0">
              <a:lnSpc>
                <a:spcPct val="70000"/>
              </a:lnSpc>
              <a:buNone/>
              <a:defRPr sz="5400" b="0" i="0">
                <a:solidFill>
                  <a:schemeClr val="tx1"/>
                </a:solidFill>
                <a:latin typeface="Palatino Linotype" panose="02040502050505030304" pitchFamily="18" charset="0"/>
                <a:ea typeface="Palatino" pitchFamily="2" charset="77"/>
              </a:defRPr>
            </a:lvl1pPr>
          </a:lstStyle>
          <a:p>
            <a:pPr lvl="0"/>
            <a:r>
              <a:rPr lang="en-US"/>
              <a:t>ipsum</a:t>
            </a:r>
          </a:p>
        </p:txBody>
      </p:sp>
      <p:sp>
        <p:nvSpPr>
          <p:cNvPr id="7" name="Text Placeholder 6">
            <a:extLst>
              <a:ext uri="{FF2B5EF4-FFF2-40B4-BE49-F238E27FC236}">
                <a16:creationId xmlns:a16="http://schemas.microsoft.com/office/drawing/2014/main" id="{56ECAB31-4D35-B343-B555-14923016E594}"/>
              </a:ext>
            </a:extLst>
          </p:cNvPr>
          <p:cNvSpPr>
            <a:spLocks noGrp="1"/>
          </p:cNvSpPr>
          <p:nvPr>
            <p:ph type="body" sz="quarter" idx="16" hasCustomPrompt="1"/>
          </p:nvPr>
        </p:nvSpPr>
        <p:spPr>
          <a:xfrm>
            <a:off x="5330825" y="5010834"/>
            <a:ext cx="4080863" cy="1489075"/>
          </a:xfrm>
          <a:noFill/>
        </p:spPr>
        <p:txBody>
          <a:bodyPr lIns="251999" tIns="216000">
            <a:noAutofit/>
          </a:bodyPr>
          <a:lstStyle>
            <a:lvl1pPr marL="0" indent="0">
              <a:buNone/>
              <a:defRPr sz="2400">
                <a:latin typeface="Palatino" pitchFamily="2" charset="77"/>
                <a:ea typeface="Palatino" pitchFamily="2" charset="77"/>
              </a:defRPr>
            </a:lvl1pPr>
            <a:lvl2pPr marL="177800" indent="0">
              <a:buNone/>
              <a:defRPr/>
            </a:lvl2pPr>
            <a:lvl3pPr marL="355600" indent="0">
              <a:buNone/>
              <a:defRPr/>
            </a:lvl3pPr>
            <a:lvl4pPr marL="533400" indent="0">
              <a:buNone/>
              <a:defRPr/>
            </a:lvl4pPr>
            <a:lvl5pPr marL="711200" indent="0">
              <a:buNone/>
              <a:defRPr/>
            </a:lvl5pPr>
          </a:lstStyle>
          <a:p>
            <a:r>
              <a:rPr lang="en-GB"/>
              <a:t>Lorem ipsum </a:t>
            </a:r>
            <a:r>
              <a:rPr lang="en-GB" err="1"/>
              <a:t>dolor</a:t>
            </a:r>
            <a:r>
              <a:rPr lang="en-GB"/>
              <a:t> sit </a:t>
            </a:r>
            <a:r>
              <a:rPr lang="en-GB" err="1"/>
              <a:t>amet</a:t>
            </a:r>
            <a:r>
              <a:rPr lang="en-GB"/>
              <a:t>, </a:t>
            </a:r>
            <a:r>
              <a:rPr lang="en-GB" err="1"/>
              <a:t>consectetur</a:t>
            </a:r>
            <a:r>
              <a:rPr lang="en-GB"/>
              <a:t>. </a:t>
            </a:r>
            <a:endParaRPr lang="en-US"/>
          </a:p>
        </p:txBody>
      </p:sp>
      <p:pic>
        <p:nvPicPr>
          <p:cNvPr id="17" name="Picture 16">
            <a:extLst>
              <a:ext uri="{FF2B5EF4-FFF2-40B4-BE49-F238E27FC236}">
                <a16:creationId xmlns:a16="http://schemas.microsoft.com/office/drawing/2014/main" id="{2C4F0454-3B9D-0B40-BCF1-A395587528CB}"/>
              </a:ext>
            </a:extLst>
          </p:cNvPr>
          <p:cNvPicPr>
            <a:picLocks noChangeAspect="1"/>
          </p:cNvPicPr>
          <p:nvPr userDrawn="1"/>
        </p:nvPicPr>
        <p:blipFill>
          <a:blip r:embed="rId2"/>
          <a:stretch>
            <a:fillRect/>
          </a:stretch>
        </p:blipFill>
        <p:spPr>
          <a:xfrm>
            <a:off x="9958463" y="520483"/>
            <a:ext cx="1750937" cy="579447"/>
          </a:xfrm>
          <a:prstGeom prst="rect">
            <a:avLst/>
          </a:prstGeom>
        </p:spPr>
      </p:pic>
      <p:sp>
        <p:nvSpPr>
          <p:cNvPr id="5" name="Text Placeholder 4">
            <a:extLst>
              <a:ext uri="{FF2B5EF4-FFF2-40B4-BE49-F238E27FC236}">
                <a16:creationId xmlns:a16="http://schemas.microsoft.com/office/drawing/2014/main" id="{DD02E05C-EFF6-A347-9428-0390BCAE2041}"/>
              </a:ext>
            </a:extLst>
          </p:cNvPr>
          <p:cNvSpPr>
            <a:spLocks noGrp="1"/>
          </p:cNvSpPr>
          <p:nvPr>
            <p:ph type="body" sz="quarter" idx="17" hasCustomPrompt="1"/>
          </p:nvPr>
        </p:nvSpPr>
        <p:spPr>
          <a:xfrm>
            <a:off x="9159875" y="6175513"/>
            <a:ext cx="3032124" cy="682486"/>
          </a:xfrm>
        </p:spPr>
        <p:txBody>
          <a:bodyPr tIns="251999">
            <a:noAutofit/>
          </a:bodyPr>
          <a:lstStyle>
            <a:lvl1pPr marL="0" indent="0">
              <a:buNone/>
              <a:defRPr sz="1400" b="1"/>
            </a:lvl1pPr>
          </a:lstStyle>
          <a:p>
            <a:pPr lvl="0"/>
            <a:r>
              <a:rPr lang="en-US"/>
              <a:t>Lorem ipsum dolor sit</a:t>
            </a:r>
          </a:p>
        </p:txBody>
      </p:sp>
    </p:spTree>
    <p:extLst>
      <p:ext uri="{BB962C8B-B14F-4D97-AF65-F5344CB8AC3E}">
        <p14:creationId xmlns:p14="http://schemas.microsoft.com/office/powerpoint/2010/main" val="119414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62DE-2CC0-6747-8F60-041BD3F70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69DF86-B496-D94D-A14E-FC8D094824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61EA4-44A6-FE4E-AC9D-5981AA30203F}"/>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5" name="Footer Placeholder 4">
            <a:extLst>
              <a:ext uri="{FF2B5EF4-FFF2-40B4-BE49-F238E27FC236}">
                <a16:creationId xmlns:a16="http://schemas.microsoft.com/office/drawing/2014/main" id="{00522E19-0283-B343-AACC-9C42F7D51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322A-0A69-3544-B51E-C1C8459C7808}"/>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423784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0D9B-F287-B348-A656-74FFDE3F5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8D0357-4AAF-2349-947F-AAB06829C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A33412-407F-B945-BEBB-AF90780CB031}"/>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5" name="Footer Placeholder 4">
            <a:extLst>
              <a:ext uri="{FF2B5EF4-FFF2-40B4-BE49-F238E27FC236}">
                <a16:creationId xmlns:a16="http://schemas.microsoft.com/office/drawing/2014/main" id="{32B70E98-144B-5448-90BB-7729B5A2F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4D39E-FF84-B141-AA5E-E67AC415DBEF}"/>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67090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A408-E94C-9947-A9A0-9340A97A6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C1BDE-4976-8C45-846C-1873530258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C9828E-4E7E-134C-A3AD-083FF1C1B6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2FFA8-C9A8-1549-808C-EA54E1E932BB}"/>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6" name="Footer Placeholder 5">
            <a:extLst>
              <a:ext uri="{FF2B5EF4-FFF2-40B4-BE49-F238E27FC236}">
                <a16:creationId xmlns:a16="http://schemas.microsoft.com/office/drawing/2014/main" id="{EB68055A-BD1E-BB4C-94B4-3677DE56C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34B07-4AE6-6D4C-A6DE-E03CD23689F9}"/>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291029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24B2-C3F3-4D47-8983-1AE1D3840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DF065-9DE6-7C4B-B454-7D149CD0F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682103-18EC-534B-82D3-2806E632C9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6340E2-42B6-8F45-BE8D-E3D1C2A7E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097386-88D8-6D47-AEAC-C794B21D6B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F8EF1-D6E8-0E41-8D83-219FDA39757A}"/>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8" name="Footer Placeholder 7">
            <a:extLst>
              <a:ext uri="{FF2B5EF4-FFF2-40B4-BE49-F238E27FC236}">
                <a16:creationId xmlns:a16="http://schemas.microsoft.com/office/drawing/2014/main" id="{55941584-9225-7B4B-934F-E971C13B2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136BF-2C98-CC47-8867-2A65CABA27AC}"/>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278959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1282-809C-5445-88A0-A3A0A3948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4ED26-ED5E-AB49-A546-0E5419717080}"/>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4" name="Footer Placeholder 3">
            <a:extLst>
              <a:ext uri="{FF2B5EF4-FFF2-40B4-BE49-F238E27FC236}">
                <a16:creationId xmlns:a16="http://schemas.microsoft.com/office/drawing/2014/main" id="{1074B79C-CA4A-434B-9A67-535F8D801B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089F47-721F-B443-80BA-02A19C4BCC6A}"/>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181852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13E0-EFAB-CE4F-88AD-4F81782E0D36}"/>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3" name="Footer Placeholder 2">
            <a:extLst>
              <a:ext uri="{FF2B5EF4-FFF2-40B4-BE49-F238E27FC236}">
                <a16:creationId xmlns:a16="http://schemas.microsoft.com/office/drawing/2014/main" id="{ACCB60F1-E901-9D40-9FD8-34BE55FB4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A5DF2C-02A2-9B45-A81E-EE64E472959F}"/>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171331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47E9-A580-B54A-B130-E766F2B38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CE0238-E2BA-1649-BF4D-438ED3C30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3B670F-011F-3F4B-BA5C-D407A286B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DD0158-4819-914D-B57B-9F5B30A01A45}"/>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6" name="Footer Placeholder 5">
            <a:extLst>
              <a:ext uri="{FF2B5EF4-FFF2-40B4-BE49-F238E27FC236}">
                <a16:creationId xmlns:a16="http://schemas.microsoft.com/office/drawing/2014/main" id="{283A6493-D244-D14E-97D6-CBCBECC29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0107F-2A05-2048-B302-32F2698801DD}"/>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414274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F7B3-7959-4745-B45D-536FEEA05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D4533-8744-6649-B889-27A8A5AFCC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61BC4C-97AF-D84B-8889-3B16EA7B4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64C1EE-CC41-3C4C-8C5A-7A8C2DE1858D}"/>
              </a:ext>
            </a:extLst>
          </p:cNvPr>
          <p:cNvSpPr>
            <a:spLocks noGrp="1"/>
          </p:cNvSpPr>
          <p:nvPr>
            <p:ph type="dt" sz="half" idx="10"/>
          </p:nvPr>
        </p:nvSpPr>
        <p:spPr/>
        <p:txBody>
          <a:bodyPr/>
          <a:lstStyle/>
          <a:p>
            <a:fld id="{5B678037-B408-D341-9AA7-8FFC2AA26191}" type="datetimeFigureOut">
              <a:rPr lang="en-US" smtClean="0"/>
              <a:t>11/10/2025</a:t>
            </a:fld>
            <a:endParaRPr lang="en-US"/>
          </a:p>
        </p:txBody>
      </p:sp>
      <p:sp>
        <p:nvSpPr>
          <p:cNvPr id="6" name="Footer Placeholder 5">
            <a:extLst>
              <a:ext uri="{FF2B5EF4-FFF2-40B4-BE49-F238E27FC236}">
                <a16:creationId xmlns:a16="http://schemas.microsoft.com/office/drawing/2014/main" id="{F5E5963D-000D-1946-83E6-334D38CE8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1357E-3230-864D-BAF9-EFDCF25D4C56}"/>
              </a:ext>
            </a:extLst>
          </p:cNvPr>
          <p:cNvSpPr>
            <a:spLocks noGrp="1"/>
          </p:cNvSpPr>
          <p:nvPr>
            <p:ph type="sldNum" sz="quarter" idx="12"/>
          </p:nvPr>
        </p:nvSpPr>
        <p:spPr/>
        <p:txBody>
          <a:bodyPr/>
          <a:lstStyle/>
          <a:p>
            <a:fld id="{419EC0D9-BC4E-BB48-BA7E-1C5274187D9F}" type="slidenum">
              <a:rPr lang="en-US" smtClean="0"/>
              <a:t>‹#›</a:t>
            </a:fld>
            <a:endParaRPr lang="en-US"/>
          </a:p>
        </p:txBody>
      </p:sp>
    </p:spTree>
    <p:extLst>
      <p:ext uri="{BB962C8B-B14F-4D97-AF65-F5344CB8AC3E}">
        <p14:creationId xmlns:p14="http://schemas.microsoft.com/office/powerpoint/2010/main" val="379484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2D977-6355-704E-92BF-344D7C4FE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B200D-959D-7342-B4C0-FFE70449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AE068-3209-4045-ACC6-B3CF147A6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78037-B408-D341-9AA7-8FFC2AA26191}" type="datetimeFigureOut">
              <a:rPr lang="en-US" smtClean="0"/>
              <a:t>11/10/2025</a:t>
            </a:fld>
            <a:endParaRPr lang="en-US"/>
          </a:p>
        </p:txBody>
      </p:sp>
      <p:sp>
        <p:nvSpPr>
          <p:cNvPr id="5" name="Footer Placeholder 4">
            <a:extLst>
              <a:ext uri="{FF2B5EF4-FFF2-40B4-BE49-F238E27FC236}">
                <a16:creationId xmlns:a16="http://schemas.microsoft.com/office/drawing/2014/main" id="{B86500F7-618C-3345-A44C-1B5EBA5A7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F22B51-CA2D-ED4A-AFF3-594EC9121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C0D9-BC4E-BB48-BA7E-1C5274187D9F}" type="slidenum">
              <a:rPr lang="en-US" smtClean="0"/>
              <a:t>‹#›</a:t>
            </a:fld>
            <a:endParaRPr lang="en-US"/>
          </a:p>
        </p:txBody>
      </p:sp>
    </p:spTree>
    <p:extLst>
      <p:ext uri="{BB962C8B-B14F-4D97-AF65-F5344CB8AC3E}">
        <p14:creationId xmlns:p14="http://schemas.microsoft.com/office/powerpoint/2010/main" val="801868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powerbi.com/view?r=eyJrIjoiOTczMTY5OTAtMDBjZi00Y2I2LTk4YjgtZjQwMDNiZDhhYjY0IiwidCI6IjA1ODk0YWYwLWNiMjgtNDZkOC04NzE2LTc0Y2RiNDZlMjIyNiJ9"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uwa.edu.au/projects/mandeva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18" Type="http://schemas.openxmlformats.org/officeDocument/2006/relationships/image" Target="../media/image9.png"/><Relationship Id="rId3" Type="http://schemas.openxmlformats.org/officeDocument/2006/relationships/image" Target="../media/image18.png"/><Relationship Id="rId21" Type="http://schemas.openxmlformats.org/officeDocument/2006/relationships/image" Target="../media/image24.png"/><Relationship Id="rId7" Type="http://schemas.openxmlformats.org/officeDocument/2006/relationships/image" Target="../media/image13.png"/><Relationship Id="rId12" Type="http://schemas.openxmlformats.org/officeDocument/2006/relationships/image" Target="../media/image19.gif"/><Relationship Id="rId17" Type="http://schemas.openxmlformats.org/officeDocument/2006/relationships/image" Target="../media/image4.png"/><Relationship Id="rId2" Type="http://schemas.openxmlformats.org/officeDocument/2006/relationships/notesSlide" Target="../notesSlides/notesSlide7.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8.png"/><Relationship Id="rId15" Type="http://schemas.openxmlformats.org/officeDocument/2006/relationships/image" Target="../media/image6.jpeg"/><Relationship Id="rId10" Type="http://schemas.openxmlformats.org/officeDocument/2006/relationships/image" Target="../media/image12.png"/><Relationship Id="rId19"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11.jpe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for a company&#10;&#10;Description automatically generated">
            <a:extLst>
              <a:ext uri="{FF2B5EF4-FFF2-40B4-BE49-F238E27FC236}">
                <a16:creationId xmlns:a16="http://schemas.microsoft.com/office/drawing/2014/main" id="{3E3646CF-3940-7144-1E2E-5EDE349EE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639" y="5224454"/>
            <a:ext cx="1871428" cy="1064027"/>
          </a:xfrm>
          <a:prstGeom prst="rect">
            <a:avLst/>
          </a:prstGeom>
        </p:spPr>
      </p:pic>
      <p:pic>
        <p:nvPicPr>
          <p:cNvPr id="1026" name="Picture 2">
            <a:extLst>
              <a:ext uri="{FF2B5EF4-FFF2-40B4-BE49-F238E27FC236}">
                <a16:creationId xmlns:a16="http://schemas.microsoft.com/office/drawing/2014/main" id="{2C4797C9-F30A-D1AF-0648-85723C5C7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731" y="5578130"/>
            <a:ext cx="1315776" cy="4553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0FA20FA-3677-7F49-26C1-6CDF6E313717}"/>
              </a:ext>
            </a:extLst>
          </p:cNvPr>
          <p:cNvPicPr>
            <a:picLocks noChangeAspect="1"/>
          </p:cNvPicPr>
          <p:nvPr/>
        </p:nvPicPr>
        <p:blipFill>
          <a:blip r:embed="rId5"/>
          <a:stretch>
            <a:fillRect/>
          </a:stretch>
        </p:blipFill>
        <p:spPr>
          <a:xfrm>
            <a:off x="8032135" y="5334717"/>
            <a:ext cx="1063548" cy="904691"/>
          </a:xfrm>
          <a:prstGeom prst="rect">
            <a:avLst/>
          </a:prstGeom>
        </p:spPr>
      </p:pic>
      <p:pic>
        <p:nvPicPr>
          <p:cNvPr id="13" name="Picture 12">
            <a:extLst>
              <a:ext uri="{FF2B5EF4-FFF2-40B4-BE49-F238E27FC236}">
                <a16:creationId xmlns:a16="http://schemas.microsoft.com/office/drawing/2014/main" id="{97FD213F-5E40-99EC-D7CA-B80B26FA5A4D}"/>
              </a:ext>
            </a:extLst>
          </p:cNvPr>
          <p:cNvPicPr>
            <a:picLocks noChangeAspect="1"/>
          </p:cNvPicPr>
          <p:nvPr/>
        </p:nvPicPr>
        <p:blipFill>
          <a:blip r:embed="rId6"/>
          <a:stretch>
            <a:fillRect/>
          </a:stretch>
        </p:blipFill>
        <p:spPr>
          <a:xfrm>
            <a:off x="4479548" y="5340600"/>
            <a:ext cx="844983" cy="892925"/>
          </a:xfrm>
          <a:prstGeom prst="rect">
            <a:avLst/>
          </a:prstGeom>
        </p:spPr>
      </p:pic>
      <p:sp>
        <p:nvSpPr>
          <p:cNvPr id="4" name="TextBox 3">
            <a:extLst>
              <a:ext uri="{FF2B5EF4-FFF2-40B4-BE49-F238E27FC236}">
                <a16:creationId xmlns:a16="http://schemas.microsoft.com/office/drawing/2014/main" id="{9C26877B-F6C6-484E-9651-EEC0CDD2E487}"/>
              </a:ext>
            </a:extLst>
          </p:cNvPr>
          <p:cNvSpPr txBox="1"/>
          <p:nvPr/>
        </p:nvSpPr>
        <p:spPr>
          <a:xfrm>
            <a:off x="269403" y="1879503"/>
            <a:ext cx="10404629" cy="1446550"/>
          </a:xfrm>
          <a:prstGeom prst="rect">
            <a:avLst/>
          </a:prstGeom>
          <a:noFill/>
        </p:spPr>
        <p:txBody>
          <a:bodyPr wrap="square" rtlCol="0">
            <a:spAutoFit/>
          </a:bodyPr>
          <a:lstStyle/>
          <a:p>
            <a:r>
              <a:rPr lang="en-US" sz="4400" b="1">
                <a:latin typeface="Century Gothic" panose="020B0502020202020204" pitchFamily="34" charset="0"/>
              </a:rPr>
              <a:t>“</a:t>
            </a:r>
            <a:r>
              <a:rPr lang="en-US" sz="4400" b="1" err="1">
                <a:latin typeface="Century Gothic" panose="020B0502020202020204" pitchFamily="34" charset="0"/>
              </a:rPr>
              <a:t>MandEval</a:t>
            </a:r>
            <a:r>
              <a:rPr lang="en-US" sz="4400" b="1">
                <a:latin typeface="Century Gothic" panose="020B0502020202020204" pitchFamily="34" charset="0"/>
              </a:rPr>
              <a:t>:” Evaluating COVID-19   Vaccine Mandates</a:t>
            </a:r>
          </a:p>
        </p:txBody>
      </p:sp>
      <p:pic>
        <p:nvPicPr>
          <p:cNvPr id="2" name="Picture 1" descr="Blue text on a white background&#10;&#10;Description automatically generated">
            <a:extLst>
              <a:ext uri="{FF2B5EF4-FFF2-40B4-BE49-F238E27FC236}">
                <a16:creationId xmlns:a16="http://schemas.microsoft.com/office/drawing/2014/main" id="{E45ABBF9-CEE7-8B9C-4649-5B62FE28FFBA}"/>
              </a:ext>
            </a:extLst>
          </p:cNvPr>
          <p:cNvPicPr>
            <a:picLocks noChangeAspect="1"/>
          </p:cNvPicPr>
          <p:nvPr/>
        </p:nvPicPr>
        <p:blipFill>
          <a:blip r:embed="rId7"/>
          <a:stretch>
            <a:fillRect/>
          </a:stretch>
        </p:blipFill>
        <p:spPr>
          <a:xfrm>
            <a:off x="344840" y="5578130"/>
            <a:ext cx="1270074" cy="417864"/>
          </a:xfrm>
          <a:prstGeom prst="rect">
            <a:avLst/>
          </a:prstGeom>
        </p:spPr>
      </p:pic>
      <p:pic>
        <p:nvPicPr>
          <p:cNvPr id="12" name="Picture 11">
            <a:extLst>
              <a:ext uri="{FF2B5EF4-FFF2-40B4-BE49-F238E27FC236}">
                <a16:creationId xmlns:a16="http://schemas.microsoft.com/office/drawing/2014/main" id="{24E5201B-A29B-5A7F-238F-CCE67627223D}"/>
              </a:ext>
            </a:extLst>
          </p:cNvPr>
          <p:cNvPicPr>
            <a:picLocks noChangeAspect="1"/>
          </p:cNvPicPr>
          <p:nvPr/>
        </p:nvPicPr>
        <p:blipFill>
          <a:blip r:embed="rId8"/>
          <a:stretch>
            <a:fillRect/>
          </a:stretch>
        </p:blipFill>
        <p:spPr>
          <a:xfrm>
            <a:off x="5109635" y="6218034"/>
            <a:ext cx="1274813" cy="521431"/>
          </a:xfrm>
          <a:prstGeom prst="rect">
            <a:avLst/>
          </a:prstGeom>
        </p:spPr>
      </p:pic>
      <p:pic>
        <p:nvPicPr>
          <p:cNvPr id="14" name="Picture 13">
            <a:extLst>
              <a:ext uri="{FF2B5EF4-FFF2-40B4-BE49-F238E27FC236}">
                <a16:creationId xmlns:a16="http://schemas.microsoft.com/office/drawing/2014/main" id="{062CB46F-13BD-0149-8408-220B80BFAC2F}"/>
              </a:ext>
            </a:extLst>
          </p:cNvPr>
          <p:cNvPicPr>
            <a:picLocks noChangeAspect="1"/>
          </p:cNvPicPr>
          <p:nvPr/>
        </p:nvPicPr>
        <p:blipFill>
          <a:blip r:embed="rId9"/>
          <a:stretch>
            <a:fillRect/>
          </a:stretch>
        </p:blipFill>
        <p:spPr>
          <a:xfrm>
            <a:off x="6742548" y="5368029"/>
            <a:ext cx="1063546" cy="838066"/>
          </a:xfrm>
          <a:prstGeom prst="rect">
            <a:avLst/>
          </a:prstGeom>
        </p:spPr>
      </p:pic>
      <p:sp>
        <p:nvSpPr>
          <p:cNvPr id="19" name="TextBox 18">
            <a:extLst>
              <a:ext uri="{FF2B5EF4-FFF2-40B4-BE49-F238E27FC236}">
                <a16:creationId xmlns:a16="http://schemas.microsoft.com/office/drawing/2014/main" id="{1B0B1B93-8690-3F9A-0DF9-66C9AF01F463}"/>
              </a:ext>
            </a:extLst>
          </p:cNvPr>
          <p:cNvSpPr txBox="1"/>
          <p:nvPr/>
        </p:nvSpPr>
        <p:spPr>
          <a:xfrm>
            <a:off x="296816" y="4254174"/>
            <a:ext cx="11377172" cy="523220"/>
          </a:xfrm>
          <a:prstGeom prst="rect">
            <a:avLst/>
          </a:prstGeom>
          <a:noFill/>
        </p:spPr>
        <p:txBody>
          <a:bodyPr wrap="square" lIns="91440" tIns="45720" rIns="91440" bIns="45720" rtlCol="0" anchor="t">
            <a:spAutoFit/>
          </a:bodyPr>
          <a:lstStyle/>
          <a:p>
            <a:r>
              <a:rPr lang="en-AU" sz="2800">
                <a:solidFill>
                  <a:srgbClr val="57C7D7"/>
                </a:solidFill>
                <a:latin typeface="Century Gothic"/>
              </a:rPr>
              <a:t>Prof Katie Attwell, University of Western Australia</a:t>
            </a:r>
          </a:p>
        </p:txBody>
      </p:sp>
      <p:sp>
        <p:nvSpPr>
          <p:cNvPr id="7" name="TextBox 6">
            <a:extLst>
              <a:ext uri="{FF2B5EF4-FFF2-40B4-BE49-F238E27FC236}">
                <a16:creationId xmlns:a16="http://schemas.microsoft.com/office/drawing/2014/main" id="{BBD0FAAE-D224-6702-2409-8FF299858088}"/>
              </a:ext>
            </a:extLst>
          </p:cNvPr>
          <p:cNvSpPr txBox="1"/>
          <p:nvPr/>
        </p:nvSpPr>
        <p:spPr>
          <a:xfrm>
            <a:off x="269403" y="3309594"/>
            <a:ext cx="9448280" cy="923330"/>
          </a:xfrm>
          <a:prstGeom prst="rect">
            <a:avLst/>
          </a:prstGeom>
          <a:noFill/>
        </p:spPr>
        <p:txBody>
          <a:bodyPr wrap="square">
            <a:spAutoFit/>
          </a:bodyPr>
          <a:lstStyle/>
          <a:p>
            <a:r>
              <a:rPr lang="en-US" sz="1800" b="1" dirty="0">
                <a:latin typeface="Century Gothic" panose="020B0502020202020204" pitchFamily="34" charset="0"/>
              </a:rPr>
              <a:t>Medical Research Future Fund 2022</a:t>
            </a:r>
            <a:r>
              <a:rPr lang="en-US" b="1" dirty="0">
                <a:latin typeface="Century Gothic" panose="020B0502020202020204" pitchFamily="34" charset="0"/>
              </a:rPr>
              <a:t>; commenced October 2023</a:t>
            </a:r>
          </a:p>
          <a:p>
            <a:endParaRPr lang="en-US" sz="1800" b="1" dirty="0">
              <a:latin typeface="Century Gothic" panose="020B0502020202020204" pitchFamily="34" charset="0"/>
            </a:endParaRPr>
          </a:p>
          <a:p>
            <a:r>
              <a:rPr lang="en-US" b="1" dirty="0">
                <a:latin typeface="Century Gothic" panose="020B0502020202020204" pitchFamily="34" charset="0"/>
              </a:rPr>
              <a:t>WA Health Immunisation Day 13 November 2025</a:t>
            </a:r>
            <a:endParaRPr lang="en-US" sz="1800" b="1" dirty="0">
              <a:latin typeface="Century Gothic" panose="020B0502020202020204" pitchFamily="34" charset="0"/>
            </a:endParaRPr>
          </a:p>
        </p:txBody>
      </p:sp>
      <p:pic>
        <p:nvPicPr>
          <p:cNvPr id="6" name="Picture 5" descr="A logo with blue and green letters&#10;&#10;Description automatically generated">
            <a:extLst>
              <a:ext uri="{FF2B5EF4-FFF2-40B4-BE49-F238E27FC236}">
                <a16:creationId xmlns:a16="http://schemas.microsoft.com/office/drawing/2014/main" id="{D53C7656-94F6-2DD2-1614-0AD3C1161A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816" y="120349"/>
            <a:ext cx="3456098" cy="1759154"/>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530D8EFD-E4D8-F420-EFFD-6DA3CE89B3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1193" y="5109017"/>
            <a:ext cx="1207140" cy="892925"/>
          </a:xfrm>
          <a:prstGeom prst="rect">
            <a:avLst/>
          </a:prstGeom>
        </p:spPr>
      </p:pic>
      <p:pic>
        <p:nvPicPr>
          <p:cNvPr id="20" name="Picture 19" descr="A black text on a white background&#10;&#10;Description automatically generated">
            <a:extLst>
              <a:ext uri="{FF2B5EF4-FFF2-40B4-BE49-F238E27FC236}">
                <a16:creationId xmlns:a16="http://schemas.microsoft.com/office/drawing/2014/main" id="{DF813F8A-E457-4304-8B99-CDF60300F1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3158" y="6288481"/>
            <a:ext cx="1630385" cy="420639"/>
          </a:xfrm>
          <a:prstGeom prst="rect">
            <a:avLst/>
          </a:prstGeom>
        </p:spPr>
      </p:pic>
      <p:pic>
        <p:nvPicPr>
          <p:cNvPr id="28" name="Picture 27" descr="A logo with a knife and text&#10;&#10;Description automatically generated with medium confidence">
            <a:extLst>
              <a:ext uri="{FF2B5EF4-FFF2-40B4-BE49-F238E27FC236}">
                <a16:creationId xmlns:a16="http://schemas.microsoft.com/office/drawing/2014/main" id="{CFC5FE50-41CB-C39F-4C47-0DA731422D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00540" y="5864526"/>
            <a:ext cx="1794067" cy="1077389"/>
          </a:xfrm>
          <a:prstGeom prst="rect">
            <a:avLst/>
          </a:prstGeom>
        </p:spPr>
      </p:pic>
      <p:pic>
        <p:nvPicPr>
          <p:cNvPr id="1024" name="Picture 1023" descr="A black background with red lines&#10;&#10;Description automatically generated">
            <a:extLst>
              <a:ext uri="{FF2B5EF4-FFF2-40B4-BE49-F238E27FC236}">
                <a16:creationId xmlns:a16="http://schemas.microsoft.com/office/drawing/2014/main" id="{B4173C78-F2EC-3799-3BD3-50F2470550A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49485" y="5352919"/>
            <a:ext cx="1461859" cy="829634"/>
          </a:xfrm>
          <a:prstGeom prst="rect">
            <a:avLst/>
          </a:prstGeom>
        </p:spPr>
      </p:pic>
      <p:pic>
        <p:nvPicPr>
          <p:cNvPr id="3" name="Picture 2">
            <a:extLst>
              <a:ext uri="{FF2B5EF4-FFF2-40B4-BE49-F238E27FC236}">
                <a16:creationId xmlns:a16="http://schemas.microsoft.com/office/drawing/2014/main" id="{C9FCB216-24AE-B65D-AFBF-F8E2D1746DD1}"/>
              </a:ext>
            </a:extLst>
          </p:cNvPr>
          <p:cNvPicPr>
            <a:picLocks noChangeAspect="1"/>
          </p:cNvPicPr>
          <p:nvPr/>
        </p:nvPicPr>
        <p:blipFill>
          <a:blip r:embed="rId15"/>
          <a:stretch>
            <a:fillRect/>
          </a:stretch>
        </p:blipFill>
        <p:spPr>
          <a:xfrm>
            <a:off x="1893750" y="5422189"/>
            <a:ext cx="844984" cy="611323"/>
          </a:xfrm>
          <a:prstGeom prst="rect">
            <a:avLst/>
          </a:prstGeom>
        </p:spPr>
      </p:pic>
    </p:spTree>
    <p:extLst>
      <p:ext uri="{BB962C8B-B14F-4D97-AF65-F5344CB8AC3E}">
        <p14:creationId xmlns:p14="http://schemas.microsoft.com/office/powerpoint/2010/main" val="241195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255E-4664-0933-6596-EE075DB22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C7E2F-D2EC-7389-AA7D-B6F46BF9C26F}"/>
              </a:ext>
            </a:extLst>
          </p:cNvPr>
          <p:cNvSpPr>
            <a:spLocks noGrp="1"/>
          </p:cNvSpPr>
          <p:nvPr>
            <p:ph type="title"/>
          </p:nvPr>
        </p:nvSpPr>
        <p:spPr>
          <a:xfrm>
            <a:off x="581447" y="230188"/>
            <a:ext cx="9634608" cy="1325563"/>
          </a:xfrm>
        </p:spPr>
        <p:txBody>
          <a:bodyPr>
            <a:normAutofit/>
          </a:bodyPr>
          <a:lstStyle/>
          <a:p>
            <a:r>
              <a:rPr lang="en-GB" sz="3200" b="1">
                <a:latin typeface="Century Gothic" panose="020B0502020202020204" pitchFamily="34" charset="0"/>
              </a:rPr>
              <a:t>Sub-study 1: </a:t>
            </a:r>
            <a:r>
              <a:rPr lang="en-US" sz="3200" b="1">
                <a:latin typeface="Century Gothic" panose="020B0502020202020204" pitchFamily="34" charset="0"/>
              </a:rPr>
              <a:t>Vaccinating Now or Later</a:t>
            </a:r>
            <a:endParaRPr lang="en-AU" sz="3200" b="1">
              <a:latin typeface="Century Gothic" panose="020B0502020202020204" pitchFamily="34" charset="0"/>
            </a:endParaRPr>
          </a:p>
        </p:txBody>
      </p:sp>
      <p:pic>
        <p:nvPicPr>
          <p:cNvPr id="6" name="Picture 5">
            <a:extLst>
              <a:ext uri="{FF2B5EF4-FFF2-40B4-BE49-F238E27FC236}">
                <a16:creationId xmlns:a16="http://schemas.microsoft.com/office/drawing/2014/main" id="{668BD8DC-9CCB-0D65-72F6-5BC2813CEEB1}"/>
              </a:ext>
            </a:extLst>
          </p:cNvPr>
          <p:cNvPicPr>
            <a:picLocks noChangeAspect="1"/>
          </p:cNvPicPr>
          <p:nvPr/>
        </p:nvPicPr>
        <p:blipFill>
          <a:blip r:embed="rId2"/>
          <a:stretch>
            <a:fillRect/>
          </a:stretch>
        </p:blipFill>
        <p:spPr>
          <a:xfrm>
            <a:off x="10052940" y="230188"/>
            <a:ext cx="1905793" cy="970443"/>
          </a:xfrm>
          <a:prstGeom prst="rect">
            <a:avLst/>
          </a:prstGeom>
        </p:spPr>
      </p:pic>
      <p:sp>
        <p:nvSpPr>
          <p:cNvPr id="7" name="Rectangle 6">
            <a:extLst>
              <a:ext uri="{FF2B5EF4-FFF2-40B4-BE49-F238E27FC236}">
                <a16:creationId xmlns:a16="http://schemas.microsoft.com/office/drawing/2014/main" id="{1F1DE2CE-05DE-7224-02DF-EE9896DB3C2A}"/>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8C4E9FD-F557-59E7-0A77-3DFD1B14180C}"/>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FA3C16D-9920-DAC1-A8D5-0CCF56E629BA}"/>
              </a:ext>
            </a:extLst>
          </p:cNvPr>
          <p:cNvSpPr txBox="1"/>
          <p:nvPr/>
        </p:nvSpPr>
        <p:spPr>
          <a:xfrm>
            <a:off x="0" y="1053366"/>
            <a:ext cx="12192000" cy="5276444"/>
          </a:xfrm>
          <a:prstGeom prst="rect">
            <a:avLst/>
          </a:prstGeom>
          <a:noFill/>
        </p:spPr>
        <p:txBody>
          <a:bodyPr wrap="square" lIns="91440" tIns="45720" rIns="91440" bIns="45720" rtlCol="0" anchor="t">
            <a:spAutoFit/>
          </a:bodyPr>
          <a:lstStyle/>
          <a:p>
            <a:pPr lvl="1">
              <a:lnSpc>
                <a:spcPct val="110000"/>
              </a:lnSpc>
              <a:spcBef>
                <a:spcPts val="600"/>
              </a:spcBef>
            </a:pPr>
            <a:endParaRPr lang="en-AU" sz="2000" b="1" dirty="0">
              <a:latin typeface="Segoe UI Historic"/>
              <a:ea typeface="Calibri"/>
              <a:cs typeface="Calibri"/>
            </a:endParaRPr>
          </a:p>
          <a:p>
            <a:pPr marL="742950" lvl="1" indent="-285750">
              <a:lnSpc>
                <a:spcPct val="110000"/>
              </a:lnSpc>
              <a:spcBef>
                <a:spcPts val="600"/>
              </a:spcBef>
              <a:buFont typeface="Arial" panose="020B0604020202020204" pitchFamily="34" charset="0"/>
              <a:buChar char="•"/>
            </a:pPr>
            <a:r>
              <a:rPr lang="en-AU" sz="2400" b="1" dirty="0">
                <a:latin typeface="Segoe UI Historic"/>
                <a:ea typeface="Calibri"/>
                <a:cs typeface="Calibri"/>
              </a:rPr>
              <a:t>Research question/s: </a:t>
            </a:r>
          </a:p>
          <a:p>
            <a:pPr marL="1200150" lvl="2" indent="-285750">
              <a:lnSpc>
                <a:spcPct val="110000"/>
              </a:lnSpc>
              <a:spcBef>
                <a:spcPts val="600"/>
              </a:spcBef>
              <a:buFont typeface="Arial" panose="020B0604020202020204" pitchFamily="34" charset="0"/>
              <a:buChar char="•"/>
            </a:pPr>
            <a:r>
              <a:rPr lang="en-AU" sz="2000" dirty="0">
                <a:latin typeface="Segoe UI Historic"/>
                <a:ea typeface="Calibri"/>
                <a:cs typeface="Calibri"/>
              </a:rPr>
              <a:t>What was the effect of WA’s 2021 </a:t>
            </a:r>
            <a:r>
              <a:rPr lang="en-AU" sz="2000" i="1" dirty="0">
                <a:latin typeface="Segoe UI Historic"/>
                <a:ea typeface="Calibri"/>
                <a:cs typeface="Calibri"/>
              </a:rPr>
              <a:t>Leavers</a:t>
            </a:r>
            <a:r>
              <a:rPr lang="en-AU" sz="2000" dirty="0">
                <a:latin typeface="Segoe UI Historic"/>
                <a:ea typeface="Calibri"/>
                <a:cs typeface="Calibri"/>
              </a:rPr>
              <a:t> mandate on first COVID-19 vaccine take-up among the target population?</a:t>
            </a:r>
          </a:p>
          <a:p>
            <a:pPr marL="1200150" lvl="2" indent="-285750">
              <a:lnSpc>
                <a:spcPct val="110000"/>
              </a:lnSpc>
              <a:spcBef>
                <a:spcPts val="600"/>
              </a:spcBef>
              <a:buFont typeface="Arial" panose="020B0604020202020204" pitchFamily="34" charset="0"/>
              <a:buChar char="•"/>
            </a:pPr>
            <a:r>
              <a:rPr lang="en-AU" sz="2000" dirty="0">
                <a:latin typeface="Segoe UI Historic"/>
                <a:ea typeface="Calibri"/>
                <a:cs typeface="Calibri"/>
              </a:rPr>
              <a:t>How much of the effect is due to people </a:t>
            </a:r>
            <a:r>
              <a:rPr lang="en-AU" sz="2000" i="1" dirty="0">
                <a:latin typeface="Segoe UI Historic"/>
                <a:ea typeface="Calibri"/>
                <a:cs typeface="Calibri"/>
              </a:rPr>
              <a:t>pulling-forward</a:t>
            </a:r>
            <a:r>
              <a:rPr lang="en-AU" sz="2000" dirty="0">
                <a:latin typeface="Segoe UI Historic"/>
                <a:ea typeface="Calibri"/>
                <a:cs typeface="Calibri"/>
              </a:rPr>
              <a:t> their eventual vaccination versus vaccination that would not have happened absent the mandate (</a:t>
            </a:r>
            <a:r>
              <a:rPr lang="en-AU" sz="2000" i="1" dirty="0">
                <a:latin typeface="Segoe UI Historic"/>
                <a:ea typeface="Calibri"/>
                <a:cs typeface="Calibri"/>
              </a:rPr>
              <a:t>induced vaccinations</a:t>
            </a:r>
            <a:r>
              <a:rPr lang="en-AU" sz="2000" dirty="0">
                <a:latin typeface="Segoe UI Historic"/>
                <a:ea typeface="Calibri"/>
                <a:cs typeface="Calibri"/>
              </a:rPr>
              <a:t>)?</a:t>
            </a:r>
          </a:p>
          <a:p>
            <a:pPr marL="742950" lvl="1" indent="-285750">
              <a:lnSpc>
                <a:spcPct val="110000"/>
              </a:lnSpc>
              <a:spcBef>
                <a:spcPts val="600"/>
              </a:spcBef>
              <a:buFont typeface="Arial" panose="020B0604020202020204" pitchFamily="34" charset="0"/>
              <a:buChar char="•"/>
            </a:pPr>
            <a:r>
              <a:rPr lang="en-AU" sz="2400" b="1" dirty="0">
                <a:latin typeface="Segoe UI Historic"/>
                <a:ea typeface="Calibri"/>
                <a:cs typeface="Calibri"/>
              </a:rPr>
              <a:t>Population/participants: </a:t>
            </a:r>
            <a:r>
              <a:rPr lang="en-AU" sz="2000" dirty="0">
                <a:latin typeface="Segoe UI Historic"/>
                <a:ea typeface="Calibri"/>
                <a:cs typeface="Calibri"/>
              </a:rPr>
              <a:t>Students graduating Year-12 in 2021 in WA</a:t>
            </a:r>
          </a:p>
          <a:p>
            <a:pPr marL="742950" lvl="1" indent="-285750">
              <a:lnSpc>
                <a:spcPct val="110000"/>
              </a:lnSpc>
              <a:spcBef>
                <a:spcPts val="600"/>
              </a:spcBef>
              <a:buFont typeface="Arial" panose="020B0604020202020204" pitchFamily="34" charset="0"/>
              <a:buChar char="•"/>
            </a:pPr>
            <a:r>
              <a:rPr lang="en-AU" sz="2400" b="1" dirty="0">
                <a:latin typeface="Segoe UI Historic"/>
                <a:ea typeface="Calibri"/>
                <a:cs typeface="Calibri"/>
              </a:rPr>
              <a:t>Description of the data: </a:t>
            </a:r>
            <a:r>
              <a:rPr lang="en-AU" sz="2000" dirty="0">
                <a:latin typeface="Segoe UI Historic"/>
                <a:ea typeface="Calibri"/>
                <a:cs typeface="Calibri"/>
              </a:rPr>
              <a:t>We link: vaccination records (AIR) + census information about schooling + place of residence data + demographic data – Year 11s as control.</a:t>
            </a:r>
          </a:p>
          <a:p>
            <a:pPr marL="742950" lvl="1" indent="-285750">
              <a:lnSpc>
                <a:spcPct val="110000"/>
              </a:lnSpc>
              <a:spcBef>
                <a:spcPts val="600"/>
              </a:spcBef>
              <a:buFont typeface="Arial" panose="020B0604020202020204" pitchFamily="34" charset="0"/>
              <a:buChar char="•"/>
            </a:pPr>
            <a:r>
              <a:rPr lang="en-AU" sz="2400" b="1" dirty="0">
                <a:latin typeface="Segoe UI Historic"/>
                <a:ea typeface="Calibri"/>
                <a:cs typeface="Calibri"/>
              </a:rPr>
              <a:t>Findings</a:t>
            </a:r>
            <a:r>
              <a:rPr lang="en-AU" sz="2400" dirty="0">
                <a:latin typeface="Segoe UI Historic"/>
                <a:ea typeface="Calibri"/>
                <a:cs typeface="Calibri"/>
              </a:rPr>
              <a:t>:</a:t>
            </a:r>
            <a:r>
              <a:rPr lang="en-US" sz="2400" dirty="0">
                <a:latin typeface="Segoe UI Historic"/>
                <a:ea typeface="Calibri"/>
                <a:cs typeface="Calibri"/>
              </a:rPr>
              <a:t> </a:t>
            </a:r>
            <a:r>
              <a:rPr lang="en-US" sz="2000" dirty="0">
                <a:latin typeface="Segoe UI Historic"/>
                <a:ea typeface="Calibri"/>
                <a:cs typeface="Calibri"/>
              </a:rPr>
              <a:t>we find that the mandate raised vaccination rates by 9.3 percentage points at the mandate deadline. </a:t>
            </a:r>
            <a:r>
              <a:rPr lang="en-US" sz="2000" i="1" dirty="0">
                <a:latin typeface="Segoe UI Historic"/>
                <a:ea typeface="Calibri"/>
                <a:cs typeface="Calibri"/>
              </a:rPr>
              <a:t>The effect was all from pulling-forward</a:t>
            </a:r>
            <a:r>
              <a:rPr lang="en-US" sz="2000" dirty="0">
                <a:latin typeface="Segoe UI Historic"/>
                <a:ea typeface="Calibri"/>
                <a:cs typeface="Calibri"/>
              </a:rPr>
              <a:t>, with the mandate students getting their jab up to 80 days earlier than absent the mandate</a:t>
            </a:r>
            <a:endParaRPr lang="en-AU" sz="2000" dirty="0">
              <a:latin typeface="Segoe UI Historic"/>
              <a:ea typeface="Calibri"/>
              <a:cs typeface="Calibri"/>
            </a:endParaRPr>
          </a:p>
          <a:p>
            <a:pPr lvl="1">
              <a:lnSpc>
                <a:spcPct val="110000"/>
              </a:lnSpc>
              <a:spcBef>
                <a:spcPts val="600"/>
              </a:spcBef>
            </a:pPr>
            <a:endParaRPr lang="en-AU" sz="2000" b="1" dirty="0">
              <a:latin typeface="Segoe UI Historic"/>
              <a:ea typeface="Calibri"/>
              <a:cs typeface="Calibri"/>
            </a:endParaRPr>
          </a:p>
        </p:txBody>
      </p:sp>
    </p:spTree>
    <p:extLst>
      <p:ext uri="{BB962C8B-B14F-4D97-AF65-F5344CB8AC3E}">
        <p14:creationId xmlns:p14="http://schemas.microsoft.com/office/powerpoint/2010/main" val="338076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09D78-77A4-2162-6F07-FEBFBEBAB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E0BEF-E8C3-04FB-EC39-CE0F6C451123}"/>
              </a:ext>
            </a:extLst>
          </p:cNvPr>
          <p:cNvSpPr>
            <a:spLocks noGrp="1"/>
          </p:cNvSpPr>
          <p:nvPr>
            <p:ph type="title"/>
          </p:nvPr>
        </p:nvSpPr>
        <p:spPr>
          <a:xfrm>
            <a:off x="254876" y="82911"/>
            <a:ext cx="9986792" cy="992588"/>
          </a:xfrm>
        </p:spPr>
        <p:txBody>
          <a:bodyPr>
            <a:normAutofit/>
          </a:bodyPr>
          <a:lstStyle/>
          <a:p>
            <a:r>
              <a:rPr lang="en-GB" sz="3000" b="1" dirty="0">
                <a:latin typeface="Century Gothic"/>
              </a:rPr>
              <a:t>Study 2A: Discrete Choice Experiment</a:t>
            </a:r>
            <a:endParaRPr lang="en-AU" sz="3000" b="1" dirty="0">
              <a:latin typeface="Century Gothic" panose="020B0502020202020204" pitchFamily="34" charset="0"/>
            </a:endParaRPr>
          </a:p>
        </p:txBody>
      </p:sp>
      <p:pic>
        <p:nvPicPr>
          <p:cNvPr id="6" name="Picture 5">
            <a:extLst>
              <a:ext uri="{FF2B5EF4-FFF2-40B4-BE49-F238E27FC236}">
                <a16:creationId xmlns:a16="http://schemas.microsoft.com/office/drawing/2014/main" id="{BC0DDEDE-6F21-AB85-9A6D-57E5CB4C06A3}"/>
              </a:ext>
            </a:extLst>
          </p:cNvPr>
          <p:cNvPicPr>
            <a:picLocks noChangeAspect="1"/>
          </p:cNvPicPr>
          <p:nvPr/>
        </p:nvPicPr>
        <p:blipFill>
          <a:blip r:embed="rId2"/>
          <a:stretch>
            <a:fillRect/>
          </a:stretch>
        </p:blipFill>
        <p:spPr>
          <a:xfrm>
            <a:off x="10052940" y="230188"/>
            <a:ext cx="1905793" cy="970443"/>
          </a:xfrm>
          <a:prstGeom prst="rect">
            <a:avLst/>
          </a:prstGeom>
        </p:spPr>
      </p:pic>
      <p:sp>
        <p:nvSpPr>
          <p:cNvPr id="7" name="Rectangle 6">
            <a:extLst>
              <a:ext uri="{FF2B5EF4-FFF2-40B4-BE49-F238E27FC236}">
                <a16:creationId xmlns:a16="http://schemas.microsoft.com/office/drawing/2014/main" id="{44655242-8A1D-73CF-3E98-6463D1FF557E}"/>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A7BA888-3D16-6369-63C0-42AF81A7C2E8}"/>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2">
            <a:extLst>
              <a:ext uri="{FF2B5EF4-FFF2-40B4-BE49-F238E27FC236}">
                <a16:creationId xmlns:a16="http://schemas.microsoft.com/office/drawing/2014/main" id="{8F1E824B-0E51-B9EF-BA5A-9A337E8CEF82}"/>
              </a:ext>
            </a:extLst>
          </p:cNvPr>
          <p:cNvSpPr txBox="1"/>
          <p:nvPr/>
        </p:nvSpPr>
        <p:spPr>
          <a:xfrm>
            <a:off x="0" y="1073424"/>
            <a:ext cx="12192000" cy="248183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indent="-457200">
              <a:lnSpc>
                <a:spcPct val="110000"/>
              </a:lnSpc>
              <a:buFont typeface="Arial" panose="020B0604020202020204" pitchFamily="34" charset="0"/>
              <a:buChar char="•"/>
            </a:pPr>
            <a:r>
              <a:rPr lang="en-AU" sz="2000" dirty="0">
                <a:latin typeface="Segoe UI Historic"/>
                <a:ea typeface="Segoe UI Historic"/>
                <a:cs typeface="Segoe UI Historic"/>
              </a:rPr>
              <a:t>Quantify preferences and trade-offs for “future” vaccine mandate designs (policies) across Australia, France, and Italy.</a:t>
            </a:r>
          </a:p>
          <a:p>
            <a:pPr marL="914400" lvl="1" indent="-457200">
              <a:lnSpc>
                <a:spcPct val="110000"/>
              </a:lnSpc>
              <a:spcBef>
                <a:spcPts val="600"/>
              </a:spcBef>
              <a:spcAft>
                <a:spcPts val="600"/>
              </a:spcAft>
              <a:buFont typeface="Arial" panose="020B0604020202020204" pitchFamily="34" charset="0"/>
              <a:buChar char="•"/>
            </a:pPr>
            <a:r>
              <a:rPr lang="en-AU" sz="2000" dirty="0">
                <a:latin typeface="Segoe UI Historic"/>
                <a:ea typeface="Segoe UI Historic"/>
                <a:cs typeface="Segoe UI Historic"/>
              </a:rPr>
              <a:t>Online survey responses from adults (≥ 18 years) in Australia, France, and Italy.</a:t>
            </a:r>
          </a:p>
          <a:p>
            <a:pPr marL="914400" lvl="1" indent="-457200">
              <a:lnSpc>
                <a:spcPct val="110000"/>
              </a:lnSpc>
              <a:spcBef>
                <a:spcPts val="600"/>
              </a:spcBef>
              <a:spcAft>
                <a:spcPts val="600"/>
              </a:spcAft>
              <a:buFont typeface="Arial" panose="020B0604020202020204" pitchFamily="34" charset="0"/>
              <a:buChar char="•"/>
            </a:pPr>
            <a:r>
              <a:rPr lang="en-AU" sz="2000" dirty="0">
                <a:latin typeface="Segoe UI Historic"/>
                <a:ea typeface="Segoe UI Historic"/>
                <a:cs typeface="Segoe UI Historic"/>
              </a:rPr>
              <a:t>Choose between one of two mandate designs and under two framing scenarios, mild/severe outbreak—a discrete choice experiment</a:t>
            </a:r>
          </a:p>
          <a:p>
            <a:pPr marL="914400" lvl="1" indent="-457200">
              <a:lnSpc>
                <a:spcPct val="110000"/>
              </a:lnSpc>
              <a:spcBef>
                <a:spcPts val="600"/>
              </a:spcBef>
              <a:spcAft>
                <a:spcPts val="600"/>
              </a:spcAft>
              <a:buFont typeface="Arial" panose="020B0604020202020204" pitchFamily="34" charset="0"/>
              <a:buChar char="•"/>
            </a:pPr>
            <a:r>
              <a:rPr lang="en-AU" sz="2000" dirty="0">
                <a:latin typeface="Segoe UI Historic"/>
                <a:ea typeface="Segoe UI Historic"/>
                <a:cs typeface="Segoe UI Historic"/>
              </a:rPr>
              <a:t>This allows us to understand their preferences for certain features of mandates indirectly (bias)</a:t>
            </a:r>
          </a:p>
        </p:txBody>
      </p:sp>
      <p:graphicFrame>
        <p:nvGraphicFramePr>
          <p:cNvPr id="10" name="Table 9">
            <a:extLst>
              <a:ext uri="{FF2B5EF4-FFF2-40B4-BE49-F238E27FC236}">
                <a16:creationId xmlns:a16="http://schemas.microsoft.com/office/drawing/2014/main" id="{B4324E52-3A36-15C2-555A-0570CA40D4AC}"/>
              </a:ext>
            </a:extLst>
          </p:cNvPr>
          <p:cNvGraphicFramePr>
            <a:graphicFrameLocks noGrp="1"/>
          </p:cNvGraphicFramePr>
          <p:nvPr>
            <p:extLst>
              <p:ext uri="{D42A27DB-BD31-4B8C-83A1-F6EECF244321}">
                <p14:modId xmlns:p14="http://schemas.microsoft.com/office/powerpoint/2010/main" val="320896771"/>
              </p:ext>
            </p:extLst>
          </p:nvPr>
        </p:nvGraphicFramePr>
        <p:xfrm>
          <a:off x="390657" y="4226045"/>
          <a:ext cx="11496543" cy="1969939"/>
        </p:xfrm>
        <a:graphic>
          <a:graphicData uri="http://schemas.openxmlformats.org/drawingml/2006/table">
            <a:tbl>
              <a:tblPr bandRow="1">
                <a:tableStyleId>{5C22544A-7EE6-4342-B048-85BDC9FD1C3A}</a:tableStyleId>
              </a:tblPr>
              <a:tblGrid>
                <a:gridCol w="6603207">
                  <a:extLst>
                    <a:ext uri="{9D8B030D-6E8A-4147-A177-3AD203B41FA5}">
                      <a16:colId xmlns:a16="http://schemas.microsoft.com/office/drawing/2014/main" val="4294690847"/>
                    </a:ext>
                  </a:extLst>
                </a:gridCol>
                <a:gridCol w="3048342">
                  <a:extLst>
                    <a:ext uri="{9D8B030D-6E8A-4147-A177-3AD203B41FA5}">
                      <a16:colId xmlns:a16="http://schemas.microsoft.com/office/drawing/2014/main" val="75143163"/>
                    </a:ext>
                  </a:extLst>
                </a:gridCol>
                <a:gridCol w="1844994">
                  <a:extLst>
                    <a:ext uri="{9D8B030D-6E8A-4147-A177-3AD203B41FA5}">
                      <a16:colId xmlns:a16="http://schemas.microsoft.com/office/drawing/2014/main" val="2224582976"/>
                    </a:ext>
                  </a:extLst>
                </a:gridCol>
              </a:tblGrid>
              <a:tr h="440644">
                <a:tc>
                  <a:txBody>
                    <a:bodyPr/>
                    <a:lstStyle/>
                    <a:p>
                      <a:pPr fontAlgn="base">
                        <a:lnSpc>
                          <a:spcPct val="110000"/>
                        </a:lnSpc>
                        <a:spcBef>
                          <a:spcPts val="600"/>
                        </a:spcBef>
                        <a:spcAft>
                          <a:spcPts val="600"/>
                        </a:spcAft>
                        <a:buNone/>
                      </a:pPr>
                      <a:r>
                        <a:rPr lang="en-US" sz="1700" b="1" dirty="0">
                          <a:effectLst/>
                          <a:latin typeface="Segoe UI Historic"/>
                          <a:ea typeface="Segoe UI Historic"/>
                          <a:cs typeface="Segoe UI Historic"/>
                        </a:rPr>
                        <a:t>Research question</a:t>
                      </a:r>
                      <a:endParaRPr lang="en-US" sz="1700" dirty="0">
                        <a:effectLst/>
                        <a:latin typeface="Segoe UI Historic"/>
                        <a:ea typeface="Segoe UI Historic"/>
                        <a:cs typeface="Segoe UI Histor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ct val="110000"/>
                        </a:lnSpc>
                        <a:spcBef>
                          <a:spcPts val="600"/>
                        </a:spcBef>
                        <a:spcAft>
                          <a:spcPts val="600"/>
                        </a:spcAft>
                        <a:buNone/>
                      </a:pPr>
                      <a:r>
                        <a:rPr lang="en-US" sz="1700" b="1" dirty="0">
                          <a:effectLst/>
                          <a:latin typeface="Segoe UI Historic"/>
                          <a:ea typeface="Segoe UI Historic"/>
                          <a:cs typeface="Segoe UI Historic"/>
                        </a:rPr>
                        <a:t>Population / participants</a:t>
                      </a:r>
                      <a:endParaRPr lang="en-US" sz="1700" dirty="0">
                        <a:effectLst/>
                        <a:latin typeface="Segoe UI Historic"/>
                        <a:ea typeface="Segoe UI Historic"/>
                        <a:cs typeface="Segoe UI Histor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ct val="110000"/>
                        </a:lnSpc>
                        <a:spcBef>
                          <a:spcPts val="600"/>
                        </a:spcBef>
                        <a:spcAft>
                          <a:spcPts val="600"/>
                        </a:spcAft>
                        <a:buNone/>
                      </a:pPr>
                      <a:r>
                        <a:rPr lang="en-US" sz="1700" b="1" dirty="0">
                          <a:effectLst/>
                          <a:latin typeface="Segoe UI Historic"/>
                          <a:ea typeface="Segoe UI Historic"/>
                          <a:cs typeface="Segoe UI Historic"/>
                        </a:rPr>
                        <a:t>N</a:t>
                      </a:r>
                      <a:endParaRPr lang="en-US" sz="1700" dirty="0">
                        <a:effectLst/>
                        <a:latin typeface="Segoe UI Historic"/>
                        <a:ea typeface="Segoe UI Historic"/>
                        <a:cs typeface="Segoe UI Histor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753945"/>
                  </a:ext>
                </a:extLst>
              </a:tr>
              <a:tr h="1529295">
                <a:tc>
                  <a:txBody>
                    <a:bodyPr/>
                    <a:lstStyle/>
                    <a:p>
                      <a:pPr lvl="0">
                        <a:lnSpc>
                          <a:spcPct val="110000"/>
                        </a:lnSpc>
                        <a:spcBef>
                          <a:spcPts val="600"/>
                        </a:spcBef>
                        <a:spcAft>
                          <a:spcPts val="600"/>
                        </a:spcAft>
                        <a:buNone/>
                      </a:pPr>
                      <a:r>
                        <a:rPr lang="en-US" sz="1700" b="0" i="0" u="none" strike="noStrike" noProof="0" dirty="0">
                          <a:effectLst/>
                          <a:latin typeface="Segoe UI Historic"/>
                          <a:ea typeface="Segoe UI Historic"/>
                          <a:cs typeface="Segoe UI Historic"/>
                        </a:rPr>
                        <a:t>How do mandate design features, individual characteristics, outbreak-severity framing, and resulting population segments collectively shape public acceptance of (and trade-offs among) alternative COVID-19 vaccine mandate policies?</a:t>
                      </a:r>
                      <a:endParaRPr lang="en-US" sz="1700" dirty="0">
                        <a:effectLst/>
                        <a:latin typeface="Segoe UI Historic"/>
                        <a:ea typeface="Segoe UI Historic"/>
                        <a:cs typeface="Segoe UI Histor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7EE"/>
                    </a:solidFill>
                  </a:tcPr>
                </a:tc>
                <a:tc>
                  <a:txBody>
                    <a:bodyPr/>
                    <a:lstStyle/>
                    <a:p>
                      <a:pPr fontAlgn="base">
                        <a:lnSpc>
                          <a:spcPct val="110000"/>
                        </a:lnSpc>
                        <a:spcBef>
                          <a:spcPts val="600"/>
                        </a:spcBef>
                        <a:spcAft>
                          <a:spcPts val="600"/>
                        </a:spcAft>
                        <a:buNone/>
                      </a:pPr>
                      <a:r>
                        <a:rPr lang="en-US" sz="1700" dirty="0">
                          <a:effectLst/>
                          <a:latin typeface="Segoe UI Historic"/>
                          <a:ea typeface="Segoe UI Historic"/>
                          <a:cs typeface="Segoe UI Historic"/>
                        </a:rPr>
                        <a:t>Adults living in Australia, France, and Italy who completed the DCE survey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7EE"/>
                    </a:solidFill>
                  </a:tcPr>
                </a:tc>
                <a:tc>
                  <a:txBody>
                    <a:bodyPr/>
                    <a:lstStyle/>
                    <a:p>
                      <a:pPr fontAlgn="base">
                        <a:lnSpc>
                          <a:spcPct val="110000"/>
                        </a:lnSpc>
                        <a:spcBef>
                          <a:spcPts val="600"/>
                        </a:spcBef>
                        <a:spcAft>
                          <a:spcPts val="600"/>
                        </a:spcAft>
                        <a:buNone/>
                      </a:pPr>
                      <a:r>
                        <a:rPr lang="en-US" sz="1700" dirty="0">
                          <a:effectLst/>
                          <a:latin typeface="Segoe UI Historic"/>
                          <a:ea typeface="Segoe UI Historic"/>
                          <a:cs typeface="Segoe UI Historic"/>
                        </a:rPr>
                        <a:t>Australia: 3416</a:t>
                      </a:r>
                    </a:p>
                    <a:p>
                      <a:pPr fontAlgn="base">
                        <a:lnSpc>
                          <a:spcPct val="110000"/>
                        </a:lnSpc>
                        <a:spcBef>
                          <a:spcPts val="600"/>
                        </a:spcBef>
                        <a:spcAft>
                          <a:spcPts val="600"/>
                        </a:spcAft>
                        <a:buNone/>
                      </a:pPr>
                      <a:r>
                        <a:rPr lang="en-US" sz="1700" dirty="0">
                          <a:effectLst/>
                          <a:latin typeface="Segoe UI Historic"/>
                          <a:ea typeface="Segoe UI Historic"/>
                          <a:cs typeface="Segoe UI Historic"/>
                        </a:rPr>
                        <a:t>France: 3353</a:t>
                      </a:r>
                    </a:p>
                    <a:p>
                      <a:pPr fontAlgn="base">
                        <a:lnSpc>
                          <a:spcPct val="110000"/>
                        </a:lnSpc>
                        <a:spcBef>
                          <a:spcPts val="600"/>
                        </a:spcBef>
                        <a:spcAft>
                          <a:spcPts val="600"/>
                        </a:spcAft>
                        <a:buNone/>
                      </a:pPr>
                      <a:r>
                        <a:rPr lang="en-US" sz="1700" dirty="0">
                          <a:effectLst/>
                          <a:latin typeface="Segoe UI Historic"/>
                          <a:ea typeface="Segoe UI Historic"/>
                          <a:cs typeface="Segoe UI Historic"/>
                        </a:rPr>
                        <a:t>Italy: 3380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3358800"/>
                  </a:ext>
                </a:extLst>
              </a:tr>
            </a:tbl>
          </a:graphicData>
        </a:graphic>
      </p:graphicFrame>
    </p:spTree>
    <p:extLst>
      <p:ext uri="{BB962C8B-B14F-4D97-AF65-F5344CB8AC3E}">
        <p14:creationId xmlns:p14="http://schemas.microsoft.com/office/powerpoint/2010/main" val="383320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77A45-0DBB-7212-95A2-ADB10BEF8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1473C-D688-9703-722D-E2CB57166AB5}"/>
              </a:ext>
            </a:extLst>
          </p:cNvPr>
          <p:cNvSpPr>
            <a:spLocks noGrp="1"/>
          </p:cNvSpPr>
          <p:nvPr>
            <p:ph type="title"/>
          </p:nvPr>
        </p:nvSpPr>
        <p:spPr>
          <a:xfrm>
            <a:off x="254876" y="82911"/>
            <a:ext cx="9986792" cy="992588"/>
          </a:xfrm>
        </p:spPr>
        <p:txBody>
          <a:bodyPr>
            <a:normAutofit/>
          </a:bodyPr>
          <a:lstStyle/>
          <a:p>
            <a:r>
              <a:rPr lang="en-GB" sz="3000" b="1" dirty="0">
                <a:latin typeface="Century Gothic"/>
              </a:rPr>
              <a:t>Study 2A: Discrete Choice Experiment Findings</a:t>
            </a:r>
            <a:endParaRPr lang="en-AU" sz="3000" b="1" dirty="0">
              <a:latin typeface="Century Gothic" panose="020B0502020202020204" pitchFamily="34" charset="0"/>
            </a:endParaRPr>
          </a:p>
        </p:txBody>
      </p:sp>
      <p:pic>
        <p:nvPicPr>
          <p:cNvPr id="6" name="Picture 5">
            <a:extLst>
              <a:ext uri="{FF2B5EF4-FFF2-40B4-BE49-F238E27FC236}">
                <a16:creationId xmlns:a16="http://schemas.microsoft.com/office/drawing/2014/main" id="{F1A8AFCB-8C44-EA6F-2124-860502D752FF}"/>
              </a:ext>
            </a:extLst>
          </p:cNvPr>
          <p:cNvPicPr>
            <a:picLocks noChangeAspect="1"/>
          </p:cNvPicPr>
          <p:nvPr/>
        </p:nvPicPr>
        <p:blipFill>
          <a:blip r:embed="rId2"/>
          <a:stretch>
            <a:fillRect/>
          </a:stretch>
        </p:blipFill>
        <p:spPr>
          <a:xfrm>
            <a:off x="10052940" y="230188"/>
            <a:ext cx="1905793" cy="970443"/>
          </a:xfrm>
          <a:prstGeom prst="rect">
            <a:avLst/>
          </a:prstGeom>
        </p:spPr>
      </p:pic>
      <p:sp>
        <p:nvSpPr>
          <p:cNvPr id="7" name="Rectangle 6">
            <a:extLst>
              <a:ext uri="{FF2B5EF4-FFF2-40B4-BE49-F238E27FC236}">
                <a16:creationId xmlns:a16="http://schemas.microsoft.com/office/drawing/2014/main" id="{571183BF-B057-BA24-FB9E-2110C3500E9D}"/>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3B4E424-C093-ABDF-EFE0-37FD649ED1B6}"/>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97083D4-EA8E-8102-700C-A9D0D04AFB94}"/>
              </a:ext>
            </a:extLst>
          </p:cNvPr>
          <p:cNvSpPr txBox="1"/>
          <p:nvPr/>
        </p:nvSpPr>
        <p:spPr>
          <a:xfrm>
            <a:off x="470297" y="1077515"/>
            <a:ext cx="1149548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
            </a:pPr>
            <a:r>
              <a:rPr lang="en-US" b="1" dirty="0">
                <a:ea typeface="+mn-lt"/>
                <a:cs typeface="+mn-lt"/>
              </a:rPr>
              <a:t>Lives saved drive support:</a:t>
            </a:r>
            <a:r>
              <a:rPr lang="en-US" dirty="0">
                <a:ea typeface="+mn-lt"/>
                <a:cs typeface="+mn-lt"/>
              </a:rPr>
              <a:t> Across all countries, effectiveness (lives saved per 100,000) remains the most powerful predictor of mandate acceptance (p &lt; 0.01).</a:t>
            </a:r>
            <a:endParaRPr lang="en-US" b="1" dirty="0">
              <a:ea typeface="Calibri" panose="020F0502020204030204"/>
              <a:cs typeface="Calibri" panose="020F0502020204030204"/>
            </a:endParaRPr>
          </a:p>
          <a:p>
            <a:pPr marL="285750" indent="-285750">
              <a:buFont typeface="Wingdings"/>
              <a:buChar char="§"/>
            </a:pPr>
            <a:endParaRPr lang="en-US" dirty="0">
              <a:ea typeface="+mn-lt"/>
              <a:cs typeface="+mn-lt"/>
            </a:endParaRPr>
          </a:p>
          <a:p>
            <a:pPr marL="285750" indent="-285750">
              <a:buFont typeface="Wingdings"/>
              <a:buChar char="§"/>
            </a:pPr>
            <a:r>
              <a:rPr lang="en-US" b="1" dirty="0">
                <a:ea typeface="+mn-lt"/>
                <a:cs typeface="+mn-lt"/>
              </a:rPr>
              <a:t>Crisis shifts preferences:</a:t>
            </a:r>
            <a:r>
              <a:rPr lang="en-US" dirty="0">
                <a:ea typeface="+mn-lt"/>
                <a:cs typeface="+mn-lt"/>
              </a:rPr>
              <a:t> Under </a:t>
            </a:r>
            <a:r>
              <a:rPr lang="en-US" u="sng" dirty="0">
                <a:ea typeface="+mn-lt"/>
                <a:cs typeface="+mn-lt"/>
              </a:rPr>
              <a:t>severe outbreak </a:t>
            </a:r>
            <a:r>
              <a:rPr lang="en-US" dirty="0">
                <a:ea typeface="+mn-lt"/>
                <a:cs typeface="+mn-lt"/>
              </a:rPr>
              <a:t>conditions, resistance to broad mandates diminishes markedly. In Australia and Italy, the public becomes willing to accept mandates even when the marginal health benefit is lower.</a:t>
            </a:r>
          </a:p>
          <a:p>
            <a:pPr marL="285750" indent="-285750">
              <a:buFont typeface="Wingdings"/>
              <a:buChar char="§"/>
            </a:pPr>
            <a:endParaRPr lang="en-US" dirty="0">
              <a:ea typeface="+mn-lt"/>
              <a:cs typeface="+mn-lt"/>
            </a:endParaRPr>
          </a:p>
          <a:p>
            <a:pPr marL="285750" indent="-285750">
              <a:buFont typeface="Wingdings"/>
              <a:buChar char="§"/>
            </a:pPr>
            <a:r>
              <a:rPr lang="en-US" b="1" dirty="0">
                <a:ea typeface="+mn-lt"/>
                <a:cs typeface="+mn-lt"/>
              </a:rPr>
              <a:t>Exemption policies and credibility:</a:t>
            </a:r>
            <a:r>
              <a:rPr lang="en-US" dirty="0">
                <a:ea typeface="+mn-lt"/>
                <a:cs typeface="+mn-lt"/>
              </a:rPr>
              <a:t> Allowing religious or personal exemptions consistently reduces public support. Resistance to exemptions strongest in Italy.</a:t>
            </a:r>
          </a:p>
          <a:p>
            <a:pPr marL="285750" indent="-285750">
              <a:buFont typeface="Wingdings"/>
              <a:buChar char="§"/>
            </a:pPr>
            <a:endParaRPr lang="en-US" dirty="0">
              <a:ea typeface="+mn-lt"/>
              <a:cs typeface="+mn-lt"/>
            </a:endParaRPr>
          </a:p>
          <a:p>
            <a:pPr marL="285750" indent="-285750">
              <a:buFont typeface="Wingdings"/>
              <a:buChar char="§"/>
            </a:pPr>
            <a:r>
              <a:rPr lang="en-US" b="1" dirty="0">
                <a:ea typeface="+mn-lt"/>
                <a:cs typeface="+mn-lt"/>
              </a:rPr>
              <a:t>Coverage targets as credibility signals:</a:t>
            </a:r>
            <a:r>
              <a:rPr lang="en-US" dirty="0">
                <a:ea typeface="+mn-lt"/>
                <a:cs typeface="+mn-lt"/>
              </a:rPr>
              <a:t> Higher vaccination coverage targets (70% and 90%) substantially enhance support, even when fewer lives are saved: perceived as indicators of governmental commitment and competence.</a:t>
            </a:r>
          </a:p>
          <a:p>
            <a:pPr marL="285750" indent="-285750">
              <a:buFont typeface="Wingdings"/>
              <a:buChar char="§"/>
            </a:pPr>
            <a:endParaRPr lang="en-US" dirty="0">
              <a:ea typeface="+mn-lt"/>
              <a:cs typeface="+mn-lt"/>
            </a:endParaRPr>
          </a:p>
          <a:p>
            <a:pPr marL="285750" indent="-285750">
              <a:buFont typeface="Wingdings"/>
              <a:buChar char="§"/>
            </a:pPr>
            <a:r>
              <a:rPr lang="en-US" b="1" dirty="0">
                <a:ea typeface="+mn-lt"/>
                <a:cs typeface="+mn-lt"/>
              </a:rPr>
              <a:t>Population heterogeneity:</a:t>
            </a:r>
            <a:r>
              <a:rPr lang="en-US" dirty="0">
                <a:ea typeface="+mn-lt"/>
                <a:cs typeface="+mn-lt"/>
              </a:rPr>
              <a:t> </a:t>
            </a:r>
          </a:p>
          <a:p>
            <a:pPr marL="742950" lvl="1" indent="-285750">
              <a:buFont typeface="Wingdings"/>
              <a:buChar char="§"/>
            </a:pPr>
            <a:r>
              <a:rPr lang="en-US" dirty="0">
                <a:ea typeface="+mn-lt"/>
                <a:cs typeface="+mn-lt"/>
              </a:rPr>
              <a:t>Approximately 3/4 of respondents belong to a </a:t>
            </a:r>
            <a:r>
              <a:rPr lang="en-US" i="1" dirty="0">
                <a:ea typeface="+mn-lt"/>
                <a:cs typeface="+mn-lt"/>
              </a:rPr>
              <a:t>pro-mandate</a:t>
            </a:r>
            <a:r>
              <a:rPr lang="en-US" dirty="0">
                <a:ea typeface="+mn-lt"/>
                <a:cs typeface="+mn-lt"/>
              </a:rPr>
              <a:t> segment. </a:t>
            </a:r>
          </a:p>
          <a:p>
            <a:pPr marL="742950" lvl="1" indent="-285750">
              <a:buFont typeface="Wingdings"/>
              <a:buChar char="§"/>
            </a:pPr>
            <a:r>
              <a:rPr lang="en-US" dirty="0">
                <a:ea typeface="+mn-lt"/>
                <a:cs typeface="+mn-lt"/>
              </a:rPr>
              <a:t>Around 1/5 form an </a:t>
            </a:r>
            <a:r>
              <a:rPr lang="en-US" i="1" dirty="0">
                <a:ea typeface="+mn-lt"/>
                <a:cs typeface="+mn-lt"/>
              </a:rPr>
              <a:t>anti-mandate</a:t>
            </a:r>
            <a:r>
              <a:rPr lang="en-US" dirty="0">
                <a:ea typeface="+mn-lt"/>
                <a:cs typeface="+mn-lt"/>
              </a:rPr>
              <a:t> segment; preferences are anchored in autonomy, opposition to compulsion.</a:t>
            </a:r>
            <a:endParaRPr lang="en-US" dirty="0">
              <a:ea typeface="Calibri" panose="020F0502020204030204"/>
              <a:cs typeface="Calibri" panose="020F0502020204030204"/>
            </a:endParaRPr>
          </a:p>
          <a:p>
            <a:pPr marL="285750" indent="-285750">
              <a:buFont typeface="Wingdings"/>
              <a:buChar char="§"/>
            </a:pPr>
            <a:endParaRPr lang="en-US" dirty="0">
              <a:ea typeface="+mn-lt"/>
              <a:cs typeface="+mn-lt"/>
            </a:endParaRPr>
          </a:p>
          <a:p>
            <a:pPr marL="285750" indent="-285750">
              <a:buFont typeface="Wingdings"/>
              <a:buChar char="§"/>
            </a:pPr>
            <a:r>
              <a:rPr lang="en-US" dirty="0">
                <a:ea typeface="+mn-lt"/>
                <a:cs typeface="+mn-lt"/>
              </a:rPr>
              <a:t>Trust in institutions and positive vaccination attitudes predict membership in the pro-mandate segment, whereas political conservatism, marital status, and vaccine hesitancy are associated with anti-mandate alignment.</a:t>
            </a:r>
            <a:endParaRPr lang="en-US" dirty="0">
              <a:ea typeface="Calibri" panose="020F0502020204030204"/>
              <a:cs typeface="Calibri" panose="020F0502020204030204"/>
            </a:endParaRPr>
          </a:p>
          <a:p>
            <a:pPr algn="ct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53812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AE6F1-AB16-2D08-D092-C000E4665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A8371-46A9-50B4-B690-FF70B99048AA}"/>
              </a:ext>
            </a:extLst>
          </p:cNvPr>
          <p:cNvSpPr>
            <a:spLocks noGrp="1"/>
          </p:cNvSpPr>
          <p:nvPr>
            <p:ph type="title"/>
          </p:nvPr>
        </p:nvSpPr>
        <p:spPr>
          <a:xfrm>
            <a:off x="581447" y="230188"/>
            <a:ext cx="9634608" cy="1325563"/>
          </a:xfrm>
        </p:spPr>
        <p:txBody>
          <a:bodyPr>
            <a:normAutofit/>
          </a:bodyPr>
          <a:lstStyle/>
          <a:p>
            <a:r>
              <a:rPr lang="en-GB" sz="3200" b="1" dirty="0">
                <a:latin typeface="Century Gothic" panose="020B0502020202020204" pitchFamily="34" charset="0"/>
              </a:rPr>
              <a:t>Study 2B: Population Attitudes Survey</a:t>
            </a:r>
            <a:endParaRPr lang="en-AU" sz="3200" b="1" dirty="0">
              <a:latin typeface="Century Gothic" panose="020B0502020202020204" pitchFamily="34" charset="0"/>
            </a:endParaRPr>
          </a:p>
        </p:txBody>
      </p:sp>
      <p:pic>
        <p:nvPicPr>
          <p:cNvPr id="6" name="Picture 5">
            <a:extLst>
              <a:ext uri="{FF2B5EF4-FFF2-40B4-BE49-F238E27FC236}">
                <a16:creationId xmlns:a16="http://schemas.microsoft.com/office/drawing/2014/main" id="{A04CB9A4-40A1-E4A8-699B-F40613506E20}"/>
              </a:ext>
            </a:extLst>
          </p:cNvPr>
          <p:cNvPicPr>
            <a:picLocks noChangeAspect="1"/>
          </p:cNvPicPr>
          <p:nvPr/>
        </p:nvPicPr>
        <p:blipFill>
          <a:blip r:embed="rId3"/>
          <a:stretch>
            <a:fillRect/>
          </a:stretch>
        </p:blipFill>
        <p:spPr>
          <a:xfrm>
            <a:off x="10052940" y="230188"/>
            <a:ext cx="1905793" cy="970443"/>
          </a:xfrm>
          <a:prstGeom prst="rect">
            <a:avLst/>
          </a:prstGeom>
        </p:spPr>
      </p:pic>
      <p:sp>
        <p:nvSpPr>
          <p:cNvPr id="7" name="Rectangle 6">
            <a:extLst>
              <a:ext uri="{FF2B5EF4-FFF2-40B4-BE49-F238E27FC236}">
                <a16:creationId xmlns:a16="http://schemas.microsoft.com/office/drawing/2014/main" id="{58752FD3-32A7-1020-D01D-00602558FE04}"/>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2B293F5-1B0F-3EC6-0E44-AB5ED57D88AF}"/>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C5AEBE5-3F97-4E02-A3C4-5C156372C855}"/>
              </a:ext>
            </a:extLst>
          </p:cNvPr>
          <p:cNvSpPr txBox="1"/>
          <p:nvPr/>
        </p:nvSpPr>
        <p:spPr>
          <a:xfrm>
            <a:off x="3048762" y="3244334"/>
            <a:ext cx="6094476" cy="492443"/>
          </a:xfrm>
          <a:prstGeom prst="rect">
            <a:avLst/>
          </a:prstGeom>
          <a:noFill/>
        </p:spPr>
        <p:txBody>
          <a:bodyPr wrap="square">
            <a:spAutoFit/>
          </a:bodyPr>
          <a:lstStyle/>
          <a:p>
            <a:r>
              <a:rPr lang="en-GB" sz="2600" b="1" dirty="0">
                <a:latin typeface="Century Gothic" panose="020B0502020202020204" pitchFamily="34" charset="0"/>
              </a:rPr>
              <a:t>2B continued in next presentation… </a:t>
            </a:r>
            <a:endParaRPr lang="en-AU" sz="2600" dirty="0"/>
          </a:p>
        </p:txBody>
      </p:sp>
    </p:spTree>
    <p:extLst>
      <p:ext uri="{BB962C8B-B14F-4D97-AF65-F5344CB8AC3E}">
        <p14:creationId xmlns:p14="http://schemas.microsoft.com/office/powerpoint/2010/main" val="729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384B8-D061-7298-D2DC-60092798E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7BD79-1700-373C-8F44-809030FB65E2}"/>
              </a:ext>
            </a:extLst>
          </p:cNvPr>
          <p:cNvSpPr>
            <a:spLocks noGrp="1"/>
          </p:cNvSpPr>
          <p:nvPr>
            <p:ph type="title"/>
          </p:nvPr>
        </p:nvSpPr>
        <p:spPr>
          <a:xfrm>
            <a:off x="581447" y="230188"/>
            <a:ext cx="9634608" cy="1325563"/>
          </a:xfrm>
        </p:spPr>
        <p:txBody>
          <a:bodyPr>
            <a:normAutofit/>
          </a:bodyPr>
          <a:lstStyle/>
          <a:p>
            <a:r>
              <a:rPr lang="en-GB" sz="3200" b="1" dirty="0">
                <a:latin typeface="Century Gothic" panose="020B0502020202020204" pitchFamily="34" charset="0"/>
              </a:rPr>
              <a:t>Study 3: Qualitative Analysis of Unrecognised Stakeholders</a:t>
            </a:r>
            <a:endParaRPr lang="en-AU" sz="3200" b="1" dirty="0">
              <a:latin typeface="Century Gothic" panose="020B0502020202020204" pitchFamily="34" charset="0"/>
            </a:endParaRPr>
          </a:p>
        </p:txBody>
      </p:sp>
      <p:pic>
        <p:nvPicPr>
          <p:cNvPr id="6" name="Picture 5">
            <a:extLst>
              <a:ext uri="{FF2B5EF4-FFF2-40B4-BE49-F238E27FC236}">
                <a16:creationId xmlns:a16="http://schemas.microsoft.com/office/drawing/2014/main" id="{7DA4376E-D8F8-4E9A-D23A-752B2418A86E}"/>
              </a:ext>
            </a:extLst>
          </p:cNvPr>
          <p:cNvPicPr>
            <a:picLocks noChangeAspect="1"/>
          </p:cNvPicPr>
          <p:nvPr/>
        </p:nvPicPr>
        <p:blipFill>
          <a:blip r:embed="rId3"/>
          <a:stretch>
            <a:fillRect/>
          </a:stretch>
        </p:blipFill>
        <p:spPr>
          <a:xfrm>
            <a:off x="10052940" y="230188"/>
            <a:ext cx="1905793" cy="970443"/>
          </a:xfrm>
          <a:prstGeom prst="rect">
            <a:avLst/>
          </a:prstGeom>
        </p:spPr>
      </p:pic>
      <p:sp>
        <p:nvSpPr>
          <p:cNvPr id="7" name="Rectangle 6">
            <a:extLst>
              <a:ext uri="{FF2B5EF4-FFF2-40B4-BE49-F238E27FC236}">
                <a16:creationId xmlns:a16="http://schemas.microsoft.com/office/drawing/2014/main" id="{496C2A9D-BE09-76B5-EFFE-C45D64C534BD}"/>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AA0852B-1C34-473D-CD8D-4941666CC30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Folded Corner 10">
            <a:extLst>
              <a:ext uri="{FF2B5EF4-FFF2-40B4-BE49-F238E27FC236}">
                <a16:creationId xmlns:a16="http://schemas.microsoft.com/office/drawing/2014/main" id="{BADC4AC6-2EF3-3761-A1C9-1793D8A35C49}"/>
              </a:ext>
            </a:extLst>
          </p:cNvPr>
          <p:cNvSpPr/>
          <p:nvPr/>
        </p:nvSpPr>
        <p:spPr>
          <a:xfrm>
            <a:off x="10075573" y="2292961"/>
            <a:ext cx="1529137" cy="1591031"/>
          </a:xfrm>
          <a:prstGeom prst="foldedCorner">
            <a:avLst/>
          </a:prstGeom>
          <a:solidFill>
            <a:srgbClr val="C5EC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latin typeface="Arial" panose="020B0604020202020204" pitchFamily="34" charset="0"/>
                <a:cs typeface="Arial" panose="020B0604020202020204" pitchFamily="34" charset="0"/>
              </a:rPr>
              <a:t>Vaccine refusers / resistors (Legitimacy)</a:t>
            </a:r>
          </a:p>
        </p:txBody>
      </p:sp>
      <p:sp>
        <p:nvSpPr>
          <p:cNvPr id="13" name="Rectangle: Folded Corner 12">
            <a:extLst>
              <a:ext uri="{FF2B5EF4-FFF2-40B4-BE49-F238E27FC236}">
                <a16:creationId xmlns:a16="http://schemas.microsoft.com/office/drawing/2014/main" id="{D5FB2AE6-D6E0-8009-083A-629FB3AEBDB0}"/>
              </a:ext>
            </a:extLst>
          </p:cNvPr>
          <p:cNvSpPr/>
          <p:nvPr/>
        </p:nvSpPr>
        <p:spPr>
          <a:xfrm>
            <a:off x="8277546" y="2292961"/>
            <a:ext cx="1529137" cy="1591031"/>
          </a:xfrm>
          <a:prstGeom prst="foldedCorner">
            <a:avLst/>
          </a:prstGeom>
          <a:solidFill>
            <a:srgbClr val="C5EC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solidFill>
                  <a:schemeClr val="tx1"/>
                </a:solidFill>
                <a:latin typeface="Arial" panose="020B0604020202020204" pitchFamily="34" charset="0"/>
                <a:cs typeface="Arial" panose="020B0604020202020204" pitchFamily="34" charset="0"/>
              </a:rPr>
              <a:t>Vaccine refusers who lost jobs</a:t>
            </a:r>
          </a:p>
        </p:txBody>
      </p:sp>
      <p:sp>
        <p:nvSpPr>
          <p:cNvPr id="14" name="Rectangle: Folded Corner 13">
            <a:extLst>
              <a:ext uri="{FF2B5EF4-FFF2-40B4-BE49-F238E27FC236}">
                <a16:creationId xmlns:a16="http://schemas.microsoft.com/office/drawing/2014/main" id="{187114E3-9072-7806-A03C-B0B7E6B9A3E6}"/>
              </a:ext>
            </a:extLst>
          </p:cNvPr>
          <p:cNvSpPr/>
          <p:nvPr/>
        </p:nvSpPr>
        <p:spPr>
          <a:xfrm>
            <a:off x="223463" y="2264943"/>
            <a:ext cx="1529137" cy="1591031"/>
          </a:xfrm>
          <a:prstGeom prst="foldedCorner">
            <a:avLst/>
          </a:prstGeom>
          <a:solidFill>
            <a:srgbClr val="C5EC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solidFill>
                  <a:schemeClr val="tx1"/>
                </a:solidFill>
                <a:latin typeface="Arial" panose="020B0604020202020204" pitchFamily="34" charset="0"/>
                <a:cs typeface="Arial" panose="020B0604020202020204" pitchFamily="34" charset="0"/>
              </a:rPr>
              <a:t>Hospitality workers</a:t>
            </a:r>
          </a:p>
        </p:txBody>
      </p:sp>
      <p:sp>
        <p:nvSpPr>
          <p:cNvPr id="15" name="Rectangle: Folded Corner 14">
            <a:extLst>
              <a:ext uri="{FF2B5EF4-FFF2-40B4-BE49-F238E27FC236}">
                <a16:creationId xmlns:a16="http://schemas.microsoft.com/office/drawing/2014/main" id="{BBC3A60A-D3F6-F7D9-0FE6-92062D67CDF3}"/>
              </a:ext>
            </a:extLst>
          </p:cNvPr>
          <p:cNvSpPr/>
          <p:nvPr/>
        </p:nvSpPr>
        <p:spPr>
          <a:xfrm>
            <a:off x="1997047" y="2254112"/>
            <a:ext cx="1529137" cy="1591031"/>
          </a:xfrm>
          <a:prstGeom prst="foldedCorner">
            <a:avLst/>
          </a:prstGeom>
          <a:solidFill>
            <a:srgbClr val="C5EC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tx1"/>
              </a:solidFill>
              <a:latin typeface="Arial" panose="020B0604020202020204" pitchFamily="34" charset="0"/>
              <a:cs typeface="Arial" panose="020B0604020202020204" pitchFamily="34" charset="0"/>
            </a:endParaRPr>
          </a:p>
          <a:p>
            <a:pPr algn="ctr"/>
            <a:r>
              <a:rPr lang="en-AU" sz="1600" dirty="0">
                <a:solidFill>
                  <a:schemeClr val="tx1"/>
                </a:solidFill>
                <a:latin typeface="Arial" panose="020B0604020202020204" pitchFamily="34" charset="0"/>
                <a:cs typeface="Arial" panose="020B0604020202020204" pitchFamily="34" charset="0"/>
              </a:rPr>
              <a:t>Public servants/ Ministers assessing special exemptions</a:t>
            </a:r>
          </a:p>
        </p:txBody>
      </p:sp>
      <p:sp>
        <p:nvSpPr>
          <p:cNvPr id="16" name="Rectangle: Folded Corner 15">
            <a:extLst>
              <a:ext uri="{FF2B5EF4-FFF2-40B4-BE49-F238E27FC236}">
                <a16:creationId xmlns:a16="http://schemas.microsoft.com/office/drawing/2014/main" id="{B81F8C35-519F-E0D9-B8E0-FC16DA3C8C1B}"/>
              </a:ext>
            </a:extLst>
          </p:cNvPr>
          <p:cNvSpPr/>
          <p:nvPr/>
        </p:nvSpPr>
        <p:spPr>
          <a:xfrm>
            <a:off x="3770631" y="2264943"/>
            <a:ext cx="1529137" cy="1591031"/>
          </a:xfrm>
          <a:prstGeom prst="foldedCorner">
            <a:avLst/>
          </a:prstGeom>
          <a:solidFill>
            <a:srgbClr val="C5EC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solidFill>
                  <a:schemeClr val="tx1"/>
                </a:solidFill>
                <a:latin typeface="Arial" panose="020B0604020202020204" pitchFamily="34" charset="0"/>
                <a:cs typeface="Arial" panose="020B0604020202020204" pitchFamily="34" charset="0"/>
              </a:rPr>
              <a:t>Clinicians assessing special medical exemptions</a:t>
            </a:r>
          </a:p>
        </p:txBody>
      </p:sp>
      <p:sp>
        <p:nvSpPr>
          <p:cNvPr id="17" name="Rectangle: Folded Corner 16">
            <a:extLst>
              <a:ext uri="{FF2B5EF4-FFF2-40B4-BE49-F238E27FC236}">
                <a16:creationId xmlns:a16="http://schemas.microsoft.com/office/drawing/2014/main" id="{971D543A-6078-B1CF-59CD-05C79C319B97}"/>
              </a:ext>
            </a:extLst>
          </p:cNvPr>
          <p:cNvSpPr/>
          <p:nvPr/>
        </p:nvSpPr>
        <p:spPr>
          <a:xfrm>
            <a:off x="6528405" y="2292961"/>
            <a:ext cx="1529137" cy="1591031"/>
          </a:xfrm>
          <a:prstGeom prst="foldedCorner">
            <a:avLst/>
          </a:prstGeom>
          <a:solidFill>
            <a:srgbClr val="C5EC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solidFill>
                  <a:schemeClr val="tx1"/>
                </a:solidFill>
                <a:latin typeface="Arial" panose="020B0604020202020204" pitchFamily="34" charset="0"/>
                <a:cs typeface="Arial" panose="020B0604020202020204" pitchFamily="34" charset="0"/>
              </a:rPr>
              <a:t>People seeking special medical exemptions</a:t>
            </a:r>
          </a:p>
        </p:txBody>
      </p:sp>
      <p:sp>
        <p:nvSpPr>
          <p:cNvPr id="19" name="TextBox 18">
            <a:extLst>
              <a:ext uri="{FF2B5EF4-FFF2-40B4-BE49-F238E27FC236}">
                <a16:creationId xmlns:a16="http://schemas.microsoft.com/office/drawing/2014/main" id="{90E7FC9A-2FEC-514F-21DA-B20E38A8A97C}"/>
              </a:ext>
            </a:extLst>
          </p:cNvPr>
          <p:cNvSpPr txBox="1"/>
          <p:nvPr/>
        </p:nvSpPr>
        <p:spPr>
          <a:xfrm>
            <a:off x="223463" y="1753719"/>
            <a:ext cx="6097712" cy="369332"/>
          </a:xfrm>
          <a:prstGeom prst="rect">
            <a:avLst/>
          </a:prstGeom>
          <a:noFill/>
        </p:spPr>
        <p:txBody>
          <a:bodyPr wrap="square">
            <a:spAutoFit/>
          </a:bodyPr>
          <a:lstStyle/>
          <a:p>
            <a:r>
              <a:rPr lang="en-AU" sz="1800" b="1">
                <a:latin typeface="Arial" panose="020B0604020202020204" pitchFamily="34" charset="0"/>
                <a:cs typeface="Arial" panose="020B0604020202020204" pitchFamily="34" charset="0"/>
              </a:rPr>
              <a:t>1. </a:t>
            </a:r>
            <a:r>
              <a:rPr lang="en-AU" b="1">
                <a:latin typeface="Arial" panose="020B0604020202020204" pitchFamily="34" charset="0"/>
                <a:cs typeface="Arial" panose="020B0604020202020204" pitchFamily="34" charset="0"/>
              </a:rPr>
              <a:t>THE ACCIDENTAL ENFORCERS</a:t>
            </a:r>
            <a:endParaRPr lang="en-AU" sz="1800" b="1">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0086101-375A-4E7E-C23B-6DB23A7A95B9}"/>
              </a:ext>
            </a:extLst>
          </p:cNvPr>
          <p:cNvSpPr txBox="1"/>
          <p:nvPr/>
        </p:nvSpPr>
        <p:spPr>
          <a:xfrm>
            <a:off x="6528405" y="1779886"/>
            <a:ext cx="6097712" cy="369332"/>
          </a:xfrm>
          <a:prstGeom prst="rect">
            <a:avLst/>
          </a:prstGeom>
          <a:noFill/>
        </p:spPr>
        <p:txBody>
          <a:bodyPr wrap="square">
            <a:spAutoFit/>
          </a:bodyPr>
          <a:lstStyle/>
          <a:p>
            <a:r>
              <a:rPr lang="en-AU" sz="1800" b="1">
                <a:latin typeface="Arial" panose="020B0604020202020204" pitchFamily="34" charset="0"/>
                <a:cs typeface="Arial" panose="020B0604020202020204" pitchFamily="34" charset="0"/>
              </a:rPr>
              <a:t>2. </a:t>
            </a:r>
            <a:r>
              <a:rPr lang="en-AU" b="1">
                <a:latin typeface="Arial" panose="020B0604020202020204" pitchFamily="34" charset="0"/>
                <a:cs typeface="Arial" panose="020B0604020202020204" pitchFamily="34" charset="0"/>
              </a:rPr>
              <a:t>THE PHYSICALLY OR EMOTIONALLY HARMED</a:t>
            </a:r>
            <a:endParaRPr lang="en-AU" sz="1800" b="1">
              <a:latin typeface="Arial" panose="020B0604020202020204" pitchFamily="34" charset="0"/>
              <a:cs typeface="Arial" panose="020B0604020202020204" pitchFamily="34" charset="0"/>
            </a:endParaRPr>
          </a:p>
        </p:txBody>
      </p:sp>
      <p:sp>
        <p:nvSpPr>
          <p:cNvPr id="5" name="Rectangle: Folded Corner 4">
            <a:extLst>
              <a:ext uri="{FF2B5EF4-FFF2-40B4-BE49-F238E27FC236}">
                <a16:creationId xmlns:a16="http://schemas.microsoft.com/office/drawing/2014/main" id="{423018D7-A556-9D84-9CE5-1E55F58A7E38}"/>
              </a:ext>
            </a:extLst>
          </p:cNvPr>
          <p:cNvSpPr/>
          <p:nvPr/>
        </p:nvSpPr>
        <p:spPr>
          <a:xfrm>
            <a:off x="1997047" y="4138983"/>
            <a:ext cx="1529137" cy="1591031"/>
          </a:xfrm>
          <a:prstGeom prst="foldedCorner">
            <a:avLst/>
          </a:prstGeom>
          <a:solidFill>
            <a:srgbClr val="A0F4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latin typeface="Arial" panose="020B0604020202020204" pitchFamily="34" charset="0"/>
                <a:cs typeface="Arial" panose="020B0604020202020204" pitchFamily="34" charset="0"/>
              </a:rPr>
              <a:t>Businesses / business owners</a:t>
            </a:r>
          </a:p>
        </p:txBody>
      </p:sp>
    </p:spTree>
    <p:extLst>
      <p:ext uri="{BB962C8B-B14F-4D97-AF65-F5344CB8AC3E}">
        <p14:creationId xmlns:p14="http://schemas.microsoft.com/office/powerpoint/2010/main" val="183964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F5B352-19EA-EE45-B7DE-0BB487C6AA01}"/>
              </a:ext>
            </a:extLst>
          </p:cNvPr>
          <p:cNvSpPr txBox="1"/>
          <p:nvPr/>
        </p:nvSpPr>
        <p:spPr>
          <a:xfrm>
            <a:off x="578224" y="1237260"/>
            <a:ext cx="10999694" cy="1477328"/>
          </a:xfrm>
          <a:prstGeom prst="rect">
            <a:avLst/>
          </a:prstGeom>
          <a:noFill/>
        </p:spPr>
        <p:txBody>
          <a:bodyPr wrap="square" rtlCol="0">
            <a:spAutoFit/>
          </a:bodyPr>
          <a:lstStyle/>
          <a:p>
            <a:pPr marL="285750" indent="-285750">
              <a:buFont typeface="Arial" panose="020B0604020202020204" pitchFamily="34" charset="0"/>
              <a:buChar char="•"/>
            </a:pPr>
            <a:endParaRPr lang="en-AU">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 typeface="Arial" panose="020B0604020202020204" pitchFamily="34" charset="0"/>
              <a:buChar char="•"/>
            </a:pPr>
            <a:endParaRPr lang="en-AU">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AU">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AU"/>
          </a:p>
          <a:p>
            <a:r>
              <a:rPr lang="en-AU">
                <a:latin typeface="Segoe UI Historic" panose="020B0502040204020203" pitchFamily="34" charset="0"/>
                <a:ea typeface="Segoe UI Historic" panose="020B0502040204020203" pitchFamily="34" charset="0"/>
                <a:cs typeface="Segoe UI Historic" panose="020B0502040204020203" pitchFamily="34" charset="0"/>
              </a:rPr>
              <a:t> </a:t>
            </a:r>
          </a:p>
        </p:txBody>
      </p:sp>
      <p:sp>
        <p:nvSpPr>
          <p:cNvPr id="8" name="TextBox 7">
            <a:extLst>
              <a:ext uri="{FF2B5EF4-FFF2-40B4-BE49-F238E27FC236}">
                <a16:creationId xmlns:a16="http://schemas.microsoft.com/office/drawing/2014/main" id="{6CC38A58-8582-65AF-47E0-45B54280D362}"/>
              </a:ext>
            </a:extLst>
          </p:cNvPr>
          <p:cNvSpPr txBox="1"/>
          <p:nvPr/>
        </p:nvSpPr>
        <p:spPr>
          <a:xfrm>
            <a:off x="469610" y="1378260"/>
            <a:ext cx="11624980" cy="4154984"/>
          </a:xfrm>
          <a:prstGeom prst="rect">
            <a:avLst/>
          </a:prstGeom>
          <a:noFill/>
        </p:spPr>
        <p:txBody>
          <a:bodyPr wrap="square" lIns="91440" tIns="45720" rIns="91440" bIns="45720" anchor="t">
            <a:spAutoFit/>
          </a:bodyPr>
          <a:lstStyle/>
          <a:p>
            <a:r>
              <a:rPr lang="en-AU" sz="2200" b="1" dirty="0"/>
              <a:t>Aims: </a:t>
            </a:r>
            <a:r>
              <a:rPr lang="en-AU" sz="2200" dirty="0"/>
              <a:t>To understand reasons and timing of / introduction / removal of mandates in Australia, Italy, France, California, and the UK, plus lessons learned by policymakers including </a:t>
            </a:r>
            <a:r>
              <a:rPr lang="en-AU" sz="2200" dirty="0">
                <a:solidFill>
                  <a:srgbClr val="40A996"/>
                </a:solidFill>
              </a:rPr>
              <a:t>communicating</a:t>
            </a:r>
            <a:r>
              <a:rPr lang="en-AU" sz="2200" dirty="0"/>
              <a:t> decisions and experiencing </a:t>
            </a:r>
            <a:r>
              <a:rPr lang="en-AU" sz="2200" dirty="0">
                <a:solidFill>
                  <a:srgbClr val="40A996"/>
                </a:solidFill>
              </a:rPr>
              <a:t>legal contestation</a:t>
            </a:r>
            <a:r>
              <a:rPr lang="en-AU" sz="2200" dirty="0"/>
              <a:t>.  </a:t>
            </a:r>
          </a:p>
          <a:p>
            <a:endParaRPr lang="en-AU" sz="2200" dirty="0"/>
          </a:p>
          <a:p>
            <a:r>
              <a:rPr lang="en-AU" sz="2200" b="1" dirty="0"/>
              <a:t>Methods: </a:t>
            </a:r>
            <a:r>
              <a:rPr lang="en-AU" sz="2200" dirty="0"/>
              <a:t>Semi-structured interviews with policymakers / technical experts. Professionally transcribed, coded in NVivo 20, and analysed using reflective thematic methods.</a:t>
            </a:r>
          </a:p>
          <a:p>
            <a:endParaRPr lang="en-AU" sz="2200" dirty="0"/>
          </a:p>
          <a:p>
            <a:r>
              <a:rPr lang="en-AU" sz="2200" dirty="0"/>
              <a:t>Interviewed 73 health department technical experts, legal experts, and relevant local political and policy actors across Australian states / territories. </a:t>
            </a:r>
          </a:p>
          <a:p>
            <a:r>
              <a:rPr lang="en-AU" sz="2200" dirty="0"/>
              <a:t>6 similar actors in Italy; 12 in France; 3 in the UK</a:t>
            </a:r>
            <a:endParaRPr lang="en-AU" sz="2200" dirty="0">
              <a:ea typeface="Calibri"/>
              <a:cs typeface="Calibri"/>
            </a:endParaRPr>
          </a:p>
          <a:p>
            <a:r>
              <a:rPr lang="en-AU" sz="2200" dirty="0"/>
              <a:t>16 Californian political actors and technical experts.</a:t>
            </a:r>
          </a:p>
          <a:p>
            <a:endParaRPr lang="en-AU" sz="2200" b="1" dirty="0"/>
          </a:p>
        </p:txBody>
      </p:sp>
      <p:pic>
        <p:nvPicPr>
          <p:cNvPr id="3" name="Picture 2">
            <a:extLst>
              <a:ext uri="{FF2B5EF4-FFF2-40B4-BE49-F238E27FC236}">
                <a16:creationId xmlns:a16="http://schemas.microsoft.com/office/drawing/2014/main" id="{040E8CFB-BBFB-1807-2573-CA6854FC4C53}"/>
              </a:ext>
            </a:extLst>
          </p:cNvPr>
          <p:cNvPicPr>
            <a:picLocks noChangeAspect="1"/>
          </p:cNvPicPr>
          <p:nvPr/>
        </p:nvPicPr>
        <p:blipFill>
          <a:blip r:embed="rId2"/>
          <a:stretch>
            <a:fillRect/>
          </a:stretch>
        </p:blipFill>
        <p:spPr>
          <a:xfrm>
            <a:off x="10052940" y="230188"/>
            <a:ext cx="1905793" cy="970443"/>
          </a:xfrm>
          <a:prstGeom prst="rect">
            <a:avLst/>
          </a:prstGeom>
        </p:spPr>
      </p:pic>
      <p:sp>
        <p:nvSpPr>
          <p:cNvPr id="4" name="TextBox 3">
            <a:extLst>
              <a:ext uri="{FF2B5EF4-FFF2-40B4-BE49-F238E27FC236}">
                <a16:creationId xmlns:a16="http://schemas.microsoft.com/office/drawing/2014/main" id="{D689C123-4E8F-3E07-6C8C-B683FEFDA819}"/>
              </a:ext>
            </a:extLst>
          </p:cNvPr>
          <p:cNvSpPr txBox="1"/>
          <p:nvPr/>
        </p:nvSpPr>
        <p:spPr>
          <a:xfrm>
            <a:off x="434487" y="469187"/>
            <a:ext cx="9618453" cy="523220"/>
          </a:xfrm>
          <a:prstGeom prst="rect">
            <a:avLst/>
          </a:prstGeom>
          <a:noFill/>
        </p:spPr>
        <p:txBody>
          <a:bodyPr wrap="square">
            <a:spAutoFit/>
          </a:bodyPr>
          <a:lstStyle/>
          <a:p>
            <a:r>
              <a:rPr lang="en-GB" sz="2800" b="1" dirty="0">
                <a:latin typeface="Century Gothic" panose="020B0502020202020204" pitchFamily="34" charset="0"/>
              </a:rPr>
              <a:t>Study 4: Key informant interviews with Policymakers</a:t>
            </a:r>
            <a:endParaRPr lang="en-AU" sz="2600" b="1" dirty="0">
              <a:solidFill>
                <a:srgbClr val="57C7D7"/>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29761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FDEC1-8F38-68A1-19C7-BB1943D31EC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D76449C-A005-6CB3-604B-AC41C78FE4F6}"/>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993369-D24C-6598-A673-E3D3630BBCD2}"/>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F3B617-F83D-DD72-7FDB-E870CFE721BF}"/>
              </a:ext>
            </a:extLst>
          </p:cNvPr>
          <p:cNvSpPr txBox="1"/>
          <p:nvPr/>
        </p:nvSpPr>
        <p:spPr>
          <a:xfrm>
            <a:off x="578224" y="1237260"/>
            <a:ext cx="10999694" cy="1477328"/>
          </a:xfrm>
          <a:prstGeom prst="rect">
            <a:avLst/>
          </a:prstGeom>
          <a:noFill/>
        </p:spPr>
        <p:txBody>
          <a:bodyPr wrap="square" rtlCol="0">
            <a:spAutoFit/>
          </a:bodyPr>
          <a:lstStyle/>
          <a:p>
            <a:pPr marL="285750" indent="-285750">
              <a:buFont typeface="Arial" panose="020B0604020202020204" pitchFamily="34" charset="0"/>
              <a:buChar char="•"/>
            </a:pPr>
            <a:endParaRPr lang="en-AU">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 typeface="Arial" panose="020B0604020202020204" pitchFamily="34" charset="0"/>
              <a:buChar char="•"/>
            </a:pPr>
            <a:endParaRPr lang="en-AU">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AU">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AU"/>
          </a:p>
          <a:p>
            <a:r>
              <a:rPr lang="en-AU">
                <a:latin typeface="Segoe UI Historic" panose="020B0502040204020203" pitchFamily="34" charset="0"/>
                <a:ea typeface="Segoe UI Historic" panose="020B0502040204020203" pitchFamily="34" charset="0"/>
                <a:cs typeface="Segoe UI Historic" panose="020B0502040204020203" pitchFamily="34" charset="0"/>
              </a:rPr>
              <a:t> </a:t>
            </a:r>
          </a:p>
        </p:txBody>
      </p:sp>
      <p:sp>
        <p:nvSpPr>
          <p:cNvPr id="8" name="TextBox 7">
            <a:extLst>
              <a:ext uri="{FF2B5EF4-FFF2-40B4-BE49-F238E27FC236}">
                <a16:creationId xmlns:a16="http://schemas.microsoft.com/office/drawing/2014/main" id="{450C0B8E-365E-716A-ECC8-EE09B4EC6077}"/>
              </a:ext>
            </a:extLst>
          </p:cNvPr>
          <p:cNvSpPr txBox="1"/>
          <p:nvPr/>
        </p:nvSpPr>
        <p:spPr>
          <a:xfrm>
            <a:off x="430864" y="1003718"/>
            <a:ext cx="11624980" cy="6740307"/>
          </a:xfrm>
          <a:prstGeom prst="rect">
            <a:avLst/>
          </a:prstGeom>
          <a:noFill/>
        </p:spPr>
        <p:txBody>
          <a:bodyPr wrap="square" lIns="91440" tIns="45720" rIns="91440" bIns="45720" anchor="t">
            <a:spAutoFit/>
          </a:bodyPr>
          <a:lstStyle/>
          <a:p>
            <a:r>
              <a:rPr lang="en-AU" dirty="0"/>
              <a:t>Early Findings…</a:t>
            </a:r>
          </a:p>
          <a:p>
            <a:endParaRPr lang="en-US" dirty="0">
              <a:ea typeface="Calibri"/>
              <a:cs typeface="Calibri"/>
            </a:endParaRPr>
          </a:p>
          <a:p>
            <a:pPr marL="342900" indent="-342900">
              <a:buFont typeface="Arial"/>
              <a:buChar char="•"/>
            </a:pPr>
            <a:r>
              <a:rPr lang="en-AU" sz="2200" dirty="0">
                <a:ea typeface="+mn-lt"/>
                <a:cs typeface="+mn-lt"/>
              </a:rPr>
              <a:t>Goals/Aims: not only intended to increase vaccination coverage or protect public health; also a means to sustain or reopen normal activities and to support economic recovery.</a:t>
            </a:r>
            <a:endParaRPr lang="en-AU" sz="2200" dirty="0">
              <a:ea typeface="Calibri"/>
              <a:cs typeface="Calibri"/>
            </a:endParaRPr>
          </a:p>
          <a:p>
            <a:pPr marL="342900" indent="-342900">
              <a:buFont typeface="Arial"/>
              <a:buChar char="•"/>
            </a:pPr>
            <a:r>
              <a:rPr lang="en-AU" sz="2200" dirty="0">
                <a:ea typeface="+mn-lt"/>
                <a:cs typeface="+mn-lt"/>
              </a:rPr>
              <a:t>Rationale less about complete confidence in vaccines as tools to stop transmission or prevent death, and more about the government’s responsibility to act in the absence of better measures. </a:t>
            </a:r>
          </a:p>
          <a:p>
            <a:pPr marL="342900" indent="-342900">
              <a:buFont typeface="Arial"/>
              <a:buChar char="•"/>
            </a:pPr>
            <a:r>
              <a:rPr lang="en-AU" sz="2200" dirty="0">
                <a:ea typeface="+mn-lt"/>
                <a:cs typeface="+mn-lt"/>
              </a:rPr>
              <a:t>Policymakers recognized that people needed rules and incentives to encourage vaccination.</a:t>
            </a:r>
            <a:endParaRPr lang="en-AU" sz="2200" dirty="0">
              <a:ea typeface="Calibri"/>
              <a:cs typeface="Calibri"/>
            </a:endParaRPr>
          </a:p>
          <a:p>
            <a:pPr marL="342900" indent="-342900">
              <a:buFont typeface="Arial"/>
              <a:buChar char="•"/>
            </a:pPr>
            <a:r>
              <a:rPr lang="en-AU" sz="2200" dirty="0">
                <a:ea typeface="+mn-lt"/>
                <a:cs typeface="+mn-lt"/>
              </a:rPr>
              <a:t>CHOs employed both authoritative power and collaborative approaches to navigate epidemiological, political, and public complexities.</a:t>
            </a:r>
            <a:endParaRPr lang="en-AU" sz="2200" dirty="0">
              <a:ea typeface="Calibri"/>
              <a:cs typeface="Calibri"/>
            </a:endParaRPr>
          </a:p>
          <a:p>
            <a:pPr marL="342900" indent="-342900">
              <a:buFont typeface="Arial"/>
              <a:buChar char="•"/>
            </a:pPr>
            <a:r>
              <a:rPr lang="en-AU" sz="2200" dirty="0">
                <a:ea typeface="+mn-lt"/>
                <a:cs typeface="+mn-lt"/>
              </a:rPr>
              <a:t>Mandates applied across various employment sectors and public spaces; often specific exemptions.</a:t>
            </a:r>
            <a:endParaRPr lang="en-AU" sz="2200" dirty="0">
              <a:ea typeface="Calibri"/>
              <a:cs typeface="Calibri"/>
            </a:endParaRPr>
          </a:p>
          <a:p>
            <a:pPr marL="342900" indent="-342900">
              <a:buFont typeface="Arial"/>
              <a:buChar char="•"/>
            </a:pPr>
            <a:r>
              <a:rPr lang="en-AU" sz="2200" dirty="0">
                <a:ea typeface="+mn-lt"/>
                <a:cs typeface="+mn-lt"/>
              </a:rPr>
              <a:t>Communication strategies were timely, targeted, and delivered through multiple channels.</a:t>
            </a:r>
            <a:endParaRPr lang="en-AU" sz="2200" dirty="0">
              <a:ea typeface="Calibri"/>
              <a:cs typeface="Calibri"/>
            </a:endParaRPr>
          </a:p>
          <a:p>
            <a:pPr marL="342900" indent="-342900">
              <a:buFont typeface="Arial"/>
              <a:buChar char="•"/>
            </a:pPr>
            <a:r>
              <a:rPr lang="en-AU" sz="2200" dirty="0">
                <a:ea typeface="+mn-lt"/>
                <a:cs typeface="+mn-lt"/>
              </a:rPr>
              <a:t>Enforcement varied in both agents and methods, involving police, “authorised officers” (e.g. regulators, inspectors), employers, venue operators.</a:t>
            </a:r>
            <a:endParaRPr lang="en-AU" sz="2200" dirty="0">
              <a:ea typeface="Calibri"/>
              <a:cs typeface="Calibri"/>
            </a:endParaRPr>
          </a:p>
          <a:p>
            <a:pPr marL="342900" indent="-342900">
              <a:buFont typeface="Arial"/>
              <a:buChar char="•"/>
            </a:pPr>
            <a:r>
              <a:rPr lang="en-AU" sz="2200" dirty="0">
                <a:ea typeface="+mn-lt"/>
                <a:cs typeface="+mn-lt"/>
              </a:rPr>
              <a:t>Lifted either explicitly—press releases or formal revocations—or implicitly, without formal declarations, depending on political mood and epidemiological setting.</a:t>
            </a:r>
            <a:endParaRPr lang="en-AU" sz="2200" dirty="0">
              <a:ea typeface="Calibri" panose="020F0502020204030204"/>
              <a:cs typeface="Calibri" panose="020F0502020204030204"/>
            </a:endParaRPr>
          </a:p>
          <a:p>
            <a:endParaRPr lang="en-AU" sz="2200" dirty="0">
              <a:ea typeface="Calibri" panose="020F0502020204030204"/>
              <a:cs typeface="Calibri" panose="020F0502020204030204"/>
            </a:endParaRPr>
          </a:p>
          <a:p>
            <a:pPr marL="342900" indent="-342900">
              <a:buFont typeface="Arial"/>
              <a:buChar char="•"/>
            </a:pPr>
            <a:endParaRPr lang="en-AU" sz="2200" dirty="0">
              <a:ea typeface="Calibri" panose="020F0502020204030204"/>
              <a:cs typeface="Calibri" panose="020F0502020204030204"/>
            </a:endParaRPr>
          </a:p>
          <a:p>
            <a:endParaRPr lang="en-AU" sz="2200" dirty="0">
              <a:ea typeface="Calibri" panose="020F0502020204030204"/>
              <a:cs typeface="Calibri" panose="020F0502020204030204"/>
            </a:endParaRPr>
          </a:p>
          <a:p>
            <a:endParaRPr lang="en-AU" sz="2200" dirty="0">
              <a:ea typeface="Calibri" panose="020F0502020204030204"/>
              <a:cs typeface="Calibri" panose="020F0502020204030204"/>
            </a:endParaRPr>
          </a:p>
        </p:txBody>
      </p:sp>
      <p:pic>
        <p:nvPicPr>
          <p:cNvPr id="3" name="Picture 2">
            <a:extLst>
              <a:ext uri="{FF2B5EF4-FFF2-40B4-BE49-F238E27FC236}">
                <a16:creationId xmlns:a16="http://schemas.microsoft.com/office/drawing/2014/main" id="{32AE3F93-8C6F-C472-1554-C2362E38D098}"/>
              </a:ext>
            </a:extLst>
          </p:cNvPr>
          <p:cNvPicPr>
            <a:picLocks noChangeAspect="1"/>
          </p:cNvPicPr>
          <p:nvPr/>
        </p:nvPicPr>
        <p:blipFill>
          <a:blip r:embed="rId2"/>
          <a:stretch>
            <a:fillRect/>
          </a:stretch>
        </p:blipFill>
        <p:spPr>
          <a:xfrm>
            <a:off x="10052940" y="230188"/>
            <a:ext cx="1905793" cy="970443"/>
          </a:xfrm>
          <a:prstGeom prst="rect">
            <a:avLst/>
          </a:prstGeom>
        </p:spPr>
      </p:pic>
      <p:sp>
        <p:nvSpPr>
          <p:cNvPr id="4" name="TextBox 3">
            <a:extLst>
              <a:ext uri="{FF2B5EF4-FFF2-40B4-BE49-F238E27FC236}">
                <a16:creationId xmlns:a16="http://schemas.microsoft.com/office/drawing/2014/main" id="{D144318F-B0D0-58B6-EA7F-F5F35FD44D94}"/>
              </a:ext>
            </a:extLst>
          </p:cNvPr>
          <p:cNvSpPr txBox="1"/>
          <p:nvPr/>
        </p:nvSpPr>
        <p:spPr>
          <a:xfrm>
            <a:off x="434487" y="469187"/>
            <a:ext cx="9618453" cy="523220"/>
          </a:xfrm>
          <a:prstGeom prst="rect">
            <a:avLst/>
          </a:prstGeom>
          <a:noFill/>
        </p:spPr>
        <p:txBody>
          <a:bodyPr wrap="square">
            <a:spAutoFit/>
          </a:bodyPr>
          <a:lstStyle/>
          <a:p>
            <a:r>
              <a:rPr lang="en-GB" sz="2800" b="1" dirty="0">
                <a:latin typeface="Century Gothic" panose="020B0502020202020204" pitchFamily="34" charset="0"/>
              </a:rPr>
              <a:t>Study 4: Key informant interviews with Policymakers</a:t>
            </a:r>
            <a:endParaRPr lang="en-AU" sz="2600" b="1" dirty="0">
              <a:solidFill>
                <a:srgbClr val="57C7D7"/>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50467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C25A1-627C-0934-9EEE-56A9C852AB1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F198015-53AE-9E3A-C9CE-75362CA489DF}"/>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2440CA-060E-46EB-9B7E-9F7DF0A37AC0}"/>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A2653F-0A72-A93B-87D4-69D3F8FA09B9}"/>
              </a:ext>
            </a:extLst>
          </p:cNvPr>
          <p:cNvSpPr txBox="1"/>
          <p:nvPr/>
        </p:nvSpPr>
        <p:spPr>
          <a:xfrm>
            <a:off x="578223" y="425667"/>
            <a:ext cx="9466327" cy="477054"/>
          </a:xfrm>
          <a:prstGeom prst="rect">
            <a:avLst/>
          </a:prstGeom>
          <a:noFill/>
        </p:spPr>
        <p:txBody>
          <a:bodyPr wrap="square" lIns="91440" tIns="45720" rIns="91440" bIns="45720" rtlCol="0" anchor="t">
            <a:spAutoFit/>
          </a:bodyPr>
          <a:lstStyle/>
          <a:p>
            <a:r>
              <a:rPr lang="en-AU" sz="2500" b="1">
                <a:latin typeface="Century Gothic"/>
              </a:rPr>
              <a:t>Study 5 – </a:t>
            </a:r>
            <a:r>
              <a:rPr lang="en-AU" sz="2500" b="1">
                <a:latin typeface="Century Gothic"/>
                <a:hlinkClick r:id="rId2"/>
              </a:rPr>
              <a:t>Legal Case repository </a:t>
            </a:r>
            <a:r>
              <a:rPr lang="en-AU" sz="2500" b="1">
                <a:latin typeface="Century Gothic"/>
              </a:rPr>
              <a:t>(available)</a:t>
            </a:r>
            <a:endParaRPr lang="en-US" sz="2800"/>
          </a:p>
        </p:txBody>
      </p:sp>
      <p:sp>
        <p:nvSpPr>
          <p:cNvPr id="11" name="TextBox 10">
            <a:extLst>
              <a:ext uri="{FF2B5EF4-FFF2-40B4-BE49-F238E27FC236}">
                <a16:creationId xmlns:a16="http://schemas.microsoft.com/office/drawing/2014/main" id="{E9931069-50B3-E042-0A3F-FDE9A5114A02}"/>
              </a:ext>
            </a:extLst>
          </p:cNvPr>
          <p:cNvSpPr txBox="1"/>
          <p:nvPr/>
        </p:nvSpPr>
        <p:spPr>
          <a:xfrm>
            <a:off x="578223" y="1274789"/>
            <a:ext cx="10993093" cy="5861797"/>
          </a:xfrm>
          <a:prstGeom prst="rect">
            <a:avLst/>
          </a:prstGeom>
          <a:noFill/>
        </p:spPr>
        <p:txBody>
          <a:bodyPr wrap="square" lIns="91440" tIns="45720" rIns="91440" bIns="45720" rtlCol="0" anchor="t">
            <a:spAutoFit/>
          </a:bodyPr>
          <a:lstStyle/>
          <a:p>
            <a:pPr marL="285750" indent="-285750">
              <a:lnSpc>
                <a:spcPct val="110000"/>
              </a:lnSpc>
              <a:spcBef>
                <a:spcPts val="400"/>
              </a:spcBef>
              <a:buFont typeface="Arial"/>
              <a:buChar char="•"/>
            </a:pPr>
            <a:r>
              <a:rPr lang="en-AU" sz="2000">
                <a:latin typeface="Segoe UI Historic"/>
                <a:ea typeface="Calibri"/>
                <a:cs typeface="Calibri"/>
              </a:rPr>
              <a:t>Case repository of ‘superior court’ (state and territory Supreme Court and above, as well as the Federal Court) challenges to vaccine mandates.</a:t>
            </a:r>
          </a:p>
          <a:p>
            <a:pPr marL="285750" indent="-285750">
              <a:lnSpc>
                <a:spcPct val="110000"/>
              </a:lnSpc>
              <a:spcBef>
                <a:spcPts val="400"/>
              </a:spcBef>
              <a:buFont typeface="Arial"/>
              <a:buChar char="•"/>
            </a:pPr>
            <a:r>
              <a:rPr lang="en-AU" sz="2000">
                <a:latin typeface="Segoe UI Historic"/>
                <a:ea typeface="Calibri"/>
                <a:cs typeface="Calibri"/>
              </a:rPr>
              <a:t>Currently at 41 cases.</a:t>
            </a:r>
          </a:p>
          <a:p>
            <a:pPr marL="285750" indent="-285750">
              <a:lnSpc>
                <a:spcPct val="110000"/>
              </a:lnSpc>
              <a:spcBef>
                <a:spcPts val="400"/>
              </a:spcBef>
              <a:buFont typeface="Arial"/>
              <a:buChar char="•"/>
            </a:pPr>
            <a:r>
              <a:rPr lang="en-AU" sz="2000">
                <a:latin typeface="Segoe UI Historic"/>
                <a:ea typeface="Calibri"/>
                <a:cs typeface="Calibri"/>
              </a:rPr>
              <a:t>Regularly updated – still proceedings in the Queensland Supreme Court funded by Clive Palmer off the back of successful case challenging mandates.</a:t>
            </a:r>
          </a:p>
          <a:p>
            <a:pPr marL="285750" indent="-285750">
              <a:lnSpc>
                <a:spcPct val="110000"/>
              </a:lnSpc>
              <a:spcBef>
                <a:spcPts val="400"/>
              </a:spcBef>
              <a:buFont typeface="Arial"/>
              <a:buChar char="•"/>
            </a:pPr>
            <a:r>
              <a:rPr lang="en-AU" sz="2000">
                <a:latin typeface="Segoe UI Historic"/>
                <a:ea typeface="Calibri"/>
                <a:cs typeface="Calibri"/>
              </a:rPr>
              <a:t>Only two </a:t>
            </a:r>
            <a:r>
              <a:rPr lang="en-AU" sz="2000" u="sng">
                <a:latin typeface="Segoe UI Historic"/>
                <a:ea typeface="Calibri"/>
                <a:cs typeface="Calibri"/>
              </a:rPr>
              <a:t>successful</a:t>
            </a:r>
            <a:r>
              <a:rPr lang="en-AU" sz="2000">
                <a:latin typeface="Segoe UI Historic"/>
                <a:ea typeface="Calibri"/>
                <a:cs typeface="Calibri"/>
              </a:rPr>
              <a:t> cases so far – </a:t>
            </a:r>
            <a:r>
              <a:rPr lang="en-AU" sz="2000" i="1">
                <a:latin typeface="Segoe UI Historic"/>
                <a:ea typeface="Calibri"/>
                <a:cs typeface="Calibri"/>
              </a:rPr>
              <a:t>Johnston </a:t>
            </a:r>
            <a:r>
              <a:rPr lang="en-AU" sz="2000">
                <a:latin typeface="Segoe UI Historic"/>
                <a:ea typeface="Calibri"/>
                <a:cs typeface="Calibri"/>
              </a:rPr>
              <a:t>in Queensland Supreme Court (above) and </a:t>
            </a:r>
            <a:r>
              <a:rPr lang="en-AU" sz="2000" i="1">
                <a:latin typeface="Segoe UI Historic"/>
                <a:ea typeface="Calibri"/>
                <a:cs typeface="Calibri"/>
              </a:rPr>
              <a:t>Shearer </a:t>
            </a:r>
            <a:r>
              <a:rPr lang="en-AU" sz="2000">
                <a:latin typeface="Segoe UI Historic"/>
                <a:ea typeface="Calibri"/>
                <a:cs typeface="Calibri"/>
              </a:rPr>
              <a:t>in Victorian Supreme Court. </a:t>
            </a:r>
          </a:p>
          <a:p>
            <a:pPr marL="285750" indent="-285750">
              <a:lnSpc>
                <a:spcPct val="110000"/>
              </a:lnSpc>
              <a:spcBef>
                <a:spcPts val="400"/>
              </a:spcBef>
              <a:buFont typeface="Arial"/>
              <a:buChar char="•"/>
            </a:pPr>
            <a:r>
              <a:rPr lang="en-AU" sz="2000">
                <a:latin typeface="Segoe UI Historic"/>
                <a:ea typeface="Calibri"/>
                <a:cs typeface="Calibri"/>
              </a:rPr>
              <a:t>Primarily procedural (process-based) legal errors identified by courts rather than it being unlawful to mandate vaccination (substantive law). </a:t>
            </a:r>
          </a:p>
          <a:p>
            <a:pPr marL="285750" indent="-285750">
              <a:lnSpc>
                <a:spcPct val="110000"/>
              </a:lnSpc>
              <a:spcBef>
                <a:spcPts val="400"/>
              </a:spcBef>
              <a:buFont typeface="Arial"/>
              <a:buChar char="•"/>
            </a:pPr>
            <a:r>
              <a:rPr lang="en-AU" sz="2000">
                <a:latin typeface="Segoe UI Historic"/>
                <a:ea typeface="Calibri"/>
                <a:cs typeface="Calibri"/>
              </a:rPr>
              <a:t>Powers given to public decision-makers in public health legislation are broad enough to support mandatory vaccination policies.</a:t>
            </a:r>
          </a:p>
          <a:p>
            <a:pPr marL="285750" indent="-285750">
              <a:lnSpc>
                <a:spcPct val="110000"/>
              </a:lnSpc>
              <a:spcBef>
                <a:spcPts val="400"/>
              </a:spcBef>
              <a:buFont typeface="Arial"/>
              <a:buChar char="•"/>
            </a:pPr>
            <a:r>
              <a:rPr lang="en-AU" sz="2000">
                <a:latin typeface="Segoe UI Historic"/>
                <a:ea typeface="Calibri"/>
                <a:cs typeface="Calibri"/>
              </a:rPr>
              <a:t>Mandatory vaccination policies generally seen by courts as a reasonable and proportionate response in the context of a public health emergency and an ever-changing scientific landscape. </a:t>
            </a:r>
          </a:p>
          <a:p>
            <a:pPr marL="285750" indent="-285750">
              <a:lnSpc>
                <a:spcPct val="110000"/>
              </a:lnSpc>
              <a:spcBef>
                <a:spcPts val="400"/>
              </a:spcBef>
              <a:buFont typeface="Arial"/>
              <a:buChar char="•"/>
            </a:pPr>
            <a:endParaRPr lang="en-AU" sz="2000">
              <a:latin typeface="Segoe UI Historic"/>
              <a:ea typeface="Calibri"/>
              <a:cs typeface="Calibri"/>
            </a:endParaRPr>
          </a:p>
          <a:p>
            <a:pPr marL="285750" indent="-285750">
              <a:lnSpc>
                <a:spcPct val="110000"/>
              </a:lnSpc>
              <a:spcBef>
                <a:spcPts val="400"/>
              </a:spcBef>
              <a:buFont typeface="Arial"/>
              <a:buChar char="•"/>
            </a:pPr>
            <a:endParaRPr lang="en-AU">
              <a:latin typeface="Segoe UI Historic"/>
              <a:ea typeface="Calibri"/>
              <a:cs typeface="Calibri"/>
            </a:endParaRPr>
          </a:p>
        </p:txBody>
      </p:sp>
      <p:pic>
        <p:nvPicPr>
          <p:cNvPr id="2" name="Picture 1">
            <a:extLst>
              <a:ext uri="{FF2B5EF4-FFF2-40B4-BE49-F238E27FC236}">
                <a16:creationId xmlns:a16="http://schemas.microsoft.com/office/drawing/2014/main" id="{EB17E916-8E94-0E9D-FBA7-35C3E98D1701}"/>
              </a:ext>
            </a:extLst>
          </p:cNvPr>
          <p:cNvPicPr>
            <a:picLocks noChangeAspect="1"/>
          </p:cNvPicPr>
          <p:nvPr/>
        </p:nvPicPr>
        <p:blipFill>
          <a:blip r:embed="rId3"/>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2035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81E5B-AE08-DA99-693E-B651325E7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5A43A-B449-7EF3-824E-3ED9D5627405}"/>
              </a:ext>
            </a:extLst>
          </p:cNvPr>
          <p:cNvSpPr>
            <a:spLocks noGrp="1"/>
          </p:cNvSpPr>
          <p:nvPr>
            <p:ph type="title"/>
          </p:nvPr>
        </p:nvSpPr>
        <p:spPr>
          <a:xfrm>
            <a:off x="581447" y="230188"/>
            <a:ext cx="9634608" cy="1325563"/>
          </a:xfrm>
        </p:spPr>
        <p:txBody>
          <a:bodyPr>
            <a:normAutofit/>
          </a:bodyPr>
          <a:lstStyle/>
          <a:p>
            <a:r>
              <a:rPr lang="en-AU" sz="3200" b="1" dirty="0">
                <a:latin typeface="Century Gothic" panose="020B0502020202020204" pitchFamily="34" charset="0"/>
              </a:rPr>
              <a:t>Next steps for </a:t>
            </a:r>
            <a:r>
              <a:rPr lang="en-AU" sz="3200" b="1" dirty="0" err="1">
                <a:latin typeface="Century Gothic" panose="020B0502020202020204" pitchFamily="34" charset="0"/>
              </a:rPr>
              <a:t>MandEval</a:t>
            </a:r>
            <a:r>
              <a:rPr lang="en-AU" sz="3200" b="1" dirty="0">
                <a:latin typeface="Century Gothic" panose="020B0502020202020204" pitchFamily="34" charset="0"/>
              </a:rPr>
              <a:t> (halfway point)</a:t>
            </a:r>
          </a:p>
        </p:txBody>
      </p:sp>
      <p:pic>
        <p:nvPicPr>
          <p:cNvPr id="6" name="Picture 5">
            <a:extLst>
              <a:ext uri="{FF2B5EF4-FFF2-40B4-BE49-F238E27FC236}">
                <a16:creationId xmlns:a16="http://schemas.microsoft.com/office/drawing/2014/main" id="{148391D1-10D1-DFD4-AD7B-1FAA700DECB0}"/>
              </a:ext>
            </a:extLst>
          </p:cNvPr>
          <p:cNvPicPr>
            <a:picLocks noChangeAspect="1"/>
          </p:cNvPicPr>
          <p:nvPr/>
        </p:nvPicPr>
        <p:blipFill>
          <a:blip r:embed="rId2"/>
          <a:stretch>
            <a:fillRect/>
          </a:stretch>
        </p:blipFill>
        <p:spPr>
          <a:xfrm>
            <a:off x="10052940" y="230188"/>
            <a:ext cx="1905793" cy="970443"/>
          </a:xfrm>
          <a:prstGeom prst="rect">
            <a:avLst/>
          </a:prstGeom>
        </p:spPr>
      </p:pic>
      <p:sp>
        <p:nvSpPr>
          <p:cNvPr id="7" name="Rectangle 6">
            <a:extLst>
              <a:ext uri="{FF2B5EF4-FFF2-40B4-BE49-F238E27FC236}">
                <a16:creationId xmlns:a16="http://schemas.microsoft.com/office/drawing/2014/main" id="{24F8232C-557C-2501-14F7-B088F33F1208}"/>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76D5061-E9CC-0CB1-82A9-E4A697960B08}"/>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6B85B91-6278-BA4F-311E-DD1E273A2B12}"/>
              </a:ext>
            </a:extLst>
          </p:cNvPr>
          <p:cNvSpPr txBox="1"/>
          <p:nvPr/>
        </p:nvSpPr>
        <p:spPr>
          <a:xfrm>
            <a:off x="1" y="1435019"/>
            <a:ext cx="12094403" cy="4189993"/>
          </a:xfrm>
          <a:prstGeom prst="rect">
            <a:avLst/>
          </a:prstGeom>
          <a:noFill/>
        </p:spPr>
        <p:txBody>
          <a:bodyPr wrap="square" lIns="91440" tIns="45720" rIns="91440" bIns="45720" rtlCol="0" anchor="t">
            <a:spAutoFit/>
          </a:bodyPr>
          <a:lstStyle/>
          <a:p>
            <a:pPr marL="742950" lvl="1" indent="-285750">
              <a:lnSpc>
                <a:spcPct val="110000"/>
              </a:lnSpc>
              <a:spcBef>
                <a:spcPts val="600"/>
              </a:spcBef>
              <a:spcAft>
                <a:spcPts val="600"/>
              </a:spcAft>
              <a:buFont typeface="Arial" panose="020B0604020202020204" pitchFamily="34" charset="0"/>
              <a:buChar char="•"/>
            </a:pPr>
            <a:r>
              <a:rPr lang="en-AU" sz="2000" b="1" dirty="0">
                <a:latin typeface="Segoe UI Historic" panose="020B0502040204020203" pitchFamily="34" charset="0"/>
                <a:ea typeface="Segoe UI Historic" panose="020B0502040204020203" pitchFamily="34" charset="0"/>
                <a:cs typeface="Segoe UI Historic" panose="020B0502040204020203" pitchFamily="34" charset="0"/>
              </a:rPr>
              <a:t>Papers</a:t>
            </a: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 traditional academic outputs collated on our website </a:t>
            </a:r>
          </a:p>
          <a:p>
            <a:pPr marL="742950" lvl="1" indent="-285750">
              <a:lnSpc>
                <a:spcPct val="110000"/>
              </a:lnSpc>
              <a:spcBef>
                <a:spcPts val="600"/>
              </a:spcBef>
              <a:spcAft>
                <a:spcPts val="600"/>
              </a:spcAft>
              <a:buFont typeface="Arial" panose="020B0604020202020204" pitchFamily="34" charset="0"/>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Summarise papers for </a:t>
            </a:r>
            <a:r>
              <a:rPr lang="en-AU" sz="2000" b="1" dirty="0">
                <a:latin typeface="Segoe UI Historic" panose="020B0502040204020203" pitchFamily="34" charset="0"/>
                <a:ea typeface="Segoe UI Historic" panose="020B0502040204020203" pitchFamily="34" charset="0"/>
                <a:cs typeface="Segoe UI Historic" panose="020B0502040204020203" pitchFamily="34" charset="0"/>
              </a:rPr>
              <a:t>newsletter</a:t>
            </a: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 – please sign up!</a:t>
            </a:r>
          </a:p>
          <a:p>
            <a:pPr marL="742950" lvl="1" indent="-285750">
              <a:lnSpc>
                <a:spcPct val="110000"/>
              </a:lnSpc>
              <a:spcBef>
                <a:spcPts val="600"/>
              </a:spcBef>
              <a:spcAft>
                <a:spcPts val="600"/>
              </a:spcAft>
              <a:buFont typeface="Arial" panose="020B0604020202020204" pitchFamily="34" charset="0"/>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Potential </a:t>
            </a:r>
            <a:r>
              <a:rPr lang="en-AU" sz="2000" b="1" dirty="0">
                <a:latin typeface="Segoe UI Historic" panose="020B0502040204020203" pitchFamily="34" charset="0"/>
                <a:ea typeface="Segoe UI Historic" panose="020B0502040204020203" pitchFamily="34" charset="0"/>
                <a:cs typeface="Segoe UI Historic" panose="020B0502040204020203" pitchFamily="34" charset="0"/>
              </a:rPr>
              <a:t>future translation workshops</a:t>
            </a: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a:t>
            </a:r>
          </a:p>
          <a:p>
            <a:pPr marL="1200150" lvl="2" indent="-285750">
              <a:lnSpc>
                <a:spcPct val="110000"/>
              </a:lnSpc>
              <a:spcBef>
                <a:spcPts val="600"/>
              </a:spcBef>
              <a:spcAft>
                <a:spcPts val="600"/>
              </a:spcAft>
              <a:buFont typeface="Arial" panose="020B0604020202020204" pitchFamily="34" charset="0"/>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CHOs / senior </a:t>
            </a:r>
            <a:r>
              <a:rPr lang="en-AU" sz="2000" dirty="0" err="1">
                <a:latin typeface="Segoe UI Historic" panose="020B0502040204020203" pitchFamily="34" charset="0"/>
                <a:ea typeface="Segoe UI Historic" panose="020B0502040204020203" pitchFamily="34" charset="0"/>
                <a:cs typeface="Segoe UI Historic" panose="020B0502040204020203" pitchFamily="34" charset="0"/>
              </a:rPr>
              <a:t>imm</a:t>
            </a: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 staff </a:t>
            </a:r>
          </a:p>
          <a:p>
            <a:pPr marL="1200150" lvl="2" indent="-285750">
              <a:lnSpc>
                <a:spcPct val="110000"/>
              </a:lnSpc>
              <a:spcBef>
                <a:spcPts val="600"/>
              </a:spcBef>
              <a:spcAft>
                <a:spcPts val="600"/>
              </a:spcAft>
              <a:buFont typeface="Arial" panose="020B0604020202020204" pitchFamily="34" charset="0"/>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Public sector heads in each state / territory re next pandemic.</a:t>
            </a:r>
          </a:p>
          <a:p>
            <a:pPr marL="742950" lvl="1" indent="-285750">
              <a:lnSpc>
                <a:spcPct val="110000"/>
              </a:lnSpc>
              <a:spcBef>
                <a:spcPts val="600"/>
              </a:spcBef>
              <a:spcAft>
                <a:spcPts val="600"/>
              </a:spcAft>
              <a:buFont typeface="Arial" panose="020B0604020202020204" pitchFamily="34" charset="0"/>
              <a:buChar char="•"/>
            </a:pPr>
            <a:r>
              <a:rPr lang="en-AU" sz="2000" b="1" dirty="0">
                <a:latin typeface="Segoe UI Historic" panose="020B0502040204020203" pitchFamily="34" charset="0"/>
                <a:ea typeface="Segoe UI Historic" panose="020B0502040204020203" pitchFamily="34" charset="0"/>
                <a:cs typeface="Segoe UI Historic" panose="020B0502040204020203" pitchFamily="34" charset="0"/>
              </a:rPr>
              <a:t>Community forum </a:t>
            </a: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(ideally broadcast) at project’s end. </a:t>
            </a:r>
          </a:p>
          <a:p>
            <a:pPr marL="742950" lvl="1" indent="-285750">
              <a:lnSpc>
                <a:spcPct val="110000"/>
              </a:lnSpc>
              <a:spcBef>
                <a:spcPts val="600"/>
              </a:spcBef>
              <a:spcAft>
                <a:spcPts val="600"/>
              </a:spcAft>
              <a:buFont typeface="Arial" panose="020B0604020202020204" pitchFamily="34" charset="0"/>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Some team members pursuing research on No Fault Compensation for vax injury.</a:t>
            </a:r>
          </a:p>
          <a:p>
            <a:pPr marL="742950" lvl="1" indent="-285750">
              <a:lnSpc>
                <a:spcPct val="110000"/>
              </a:lnSpc>
              <a:spcBef>
                <a:spcPts val="600"/>
              </a:spcBef>
              <a:spcAft>
                <a:spcPts val="600"/>
              </a:spcAft>
              <a:buFont typeface="Arial" panose="020B0604020202020204" pitchFamily="34" charset="0"/>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Regaining / rebuilding community trust in immunisation / immunisation policy </a:t>
            </a:r>
            <a:br>
              <a:rPr lang="en-AU" sz="2000" dirty="0">
                <a:latin typeface="Segoe UI Historic" panose="020B0502040204020203" pitchFamily="34" charset="0"/>
                <a:ea typeface="Segoe UI Historic" panose="020B0502040204020203" pitchFamily="34" charset="0"/>
                <a:cs typeface="Segoe UI Historic" panose="020B0502040204020203" pitchFamily="34" charset="0"/>
              </a:rPr>
            </a:b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(shared project)</a:t>
            </a:r>
          </a:p>
        </p:txBody>
      </p:sp>
      <p:grpSp>
        <p:nvGrpSpPr>
          <p:cNvPr id="12" name="Group 11">
            <a:extLst>
              <a:ext uri="{FF2B5EF4-FFF2-40B4-BE49-F238E27FC236}">
                <a16:creationId xmlns:a16="http://schemas.microsoft.com/office/drawing/2014/main" id="{5E6ADB0A-3F94-EC81-D691-6A4AB6481B95}"/>
              </a:ext>
            </a:extLst>
          </p:cNvPr>
          <p:cNvGrpSpPr/>
          <p:nvPr/>
        </p:nvGrpSpPr>
        <p:grpSpPr>
          <a:xfrm>
            <a:off x="10118223" y="4149914"/>
            <a:ext cx="1976181" cy="2477898"/>
            <a:chOff x="8239874" y="162560"/>
            <a:chExt cx="1976181" cy="2477898"/>
          </a:xfrm>
        </p:grpSpPr>
        <p:sp>
          <p:nvSpPr>
            <p:cNvPr id="11" name="Rectangle: Rounded Corners 10">
              <a:extLst>
                <a:ext uri="{FF2B5EF4-FFF2-40B4-BE49-F238E27FC236}">
                  <a16:creationId xmlns:a16="http://schemas.microsoft.com/office/drawing/2014/main" id="{BBBD13A0-9DB1-7455-4DA4-EC8C43DF4D02}"/>
                </a:ext>
              </a:extLst>
            </p:cNvPr>
            <p:cNvSpPr/>
            <p:nvPr/>
          </p:nvSpPr>
          <p:spPr>
            <a:xfrm>
              <a:off x="8239874" y="162560"/>
              <a:ext cx="1976181" cy="2477898"/>
            </a:xfrm>
            <a:prstGeom prst="roundRect">
              <a:avLst/>
            </a:prstGeom>
            <a:solidFill>
              <a:schemeClr val="bg1"/>
            </a:solidFill>
            <a:ln>
              <a:solidFill>
                <a:srgbClr val="43AA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5C2BD1B1-2E41-194A-47CE-59B4AA356825}"/>
                </a:ext>
              </a:extLst>
            </p:cNvPr>
            <p:cNvPicPr>
              <a:picLocks noChangeAspect="1"/>
            </p:cNvPicPr>
            <p:nvPr/>
          </p:nvPicPr>
          <p:blipFill>
            <a:blip r:embed="rId3"/>
            <a:stretch>
              <a:fillRect/>
            </a:stretch>
          </p:blipFill>
          <p:spPr>
            <a:xfrm>
              <a:off x="8465858" y="230188"/>
              <a:ext cx="1524213" cy="1543265"/>
            </a:xfrm>
            <a:prstGeom prst="rect">
              <a:avLst/>
            </a:prstGeom>
          </p:spPr>
        </p:pic>
        <p:sp>
          <p:nvSpPr>
            <p:cNvPr id="10" name="TextBox 9">
              <a:extLst>
                <a:ext uri="{FF2B5EF4-FFF2-40B4-BE49-F238E27FC236}">
                  <a16:creationId xmlns:a16="http://schemas.microsoft.com/office/drawing/2014/main" id="{D06FEECB-4233-10E4-C494-2C7639CF75E7}"/>
                </a:ext>
              </a:extLst>
            </p:cNvPr>
            <p:cNvSpPr txBox="1"/>
            <p:nvPr/>
          </p:nvSpPr>
          <p:spPr>
            <a:xfrm>
              <a:off x="8278563" y="1773453"/>
              <a:ext cx="1898802" cy="719621"/>
            </a:xfrm>
            <a:prstGeom prst="rect">
              <a:avLst/>
            </a:prstGeom>
            <a:noFill/>
          </p:spPr>
          <p:txBody>
            <a:bodyPr wrap="square">
              <a:spAutoFit/>
            </a:bodyPr>
            <a:lstStyle/>
            <a:p>
              <a:pPr algn="ctr">
                <a:lnSpc>
                  <a:spcPct val="110000"/>
                </a:lnSpc>
                <a:spcBef>
                  <a:spcPts val="600"/>
                </a:spcBef>
                <a:spcAft>
                  <a:spcPts val="600"/>
                </a:spcAft>
              </a:pPr>
              <a:r>
                <a:rPr lang="en-AU" sz="1400">
                  <a:latin typeface="Segoe UI Historic" panose="020B0502040204020203" pitchFamily="34" charset="0"/>
                  <a:ea typeface="Segoe UI Historic" panose="020B0502040204020203" pitchFamily="34" charset="0"/>
                  <a:cs typeface="Segoe UI Historic" panose="020B0502040204020203" pitchFamily="34" charset="0"/>
                </a:rPr>
                <a:t>Website</a:t>
              </a:r>
              <a:r>
                <a:rPr lang="en-AU" sz="1200">
                  <a:latin typeface="Segoe UI Historic" panose="020B0502040204020203" pitchFamily="34" charset="0"/>
                  <a:ea typeface="Segoe UI Historic" panose="020B0502040204020203" pitchFamily="34" charset="0"/>
                  <a:cs typeface="Segoe UI Historic" panose="020B0502040204020203" pitchFamily="34" charset="0"/>
                </a:rPr>
                <a:t>: </a:t>
              </a:r>
              <a:br>
                <a:rPr lang="en-AU" sz="1200">
                  <a:latin typeface="Segoe UI Historic" panose="020B0502040204020203" pitchFamily="34" charset="0"/>
                  <a:ea typeface="Segoe UI Historic" panose="020B0502040204020203" pitchFamily="34" charset="0"/>
                  <a:cs typeface="Segoe UI Historic" panose="020B0502040204020203" pitchFamily="34" charset="0"/>
                </a:rPr>
              </a:br>
              <a:r>
                <a:rPr lang="en-AU" sz="1200">
                  <a:latin typeface="Segoe UI Historic" panose="020B0502040204020203" pitchFamily="34" charset="0"/>
                  <a:ea typeface="Segoe UI Historic" panose="020B0502040204020203" pitchFamily="34" charset="0"/>
                  <a:cs typeface="Segoe UI Historic" panose="020B0502040204020203" pitchFamily="34" charset="0"/>
                  <a:hlinkClick r:id="rId4"/>
                </a:rPr>
                <a:t>https://www.uwa.edu.au/projects/mandeval</a:t>
              </a:r>
              <a:r>
                <a:rPr lang="en-AU" sz="1200">
                  <a:latin typeface="Segoe UI Historic" panose="020B0502040204020203" pitchFamily="34" charset="0"/>
                  <a:ea typeface="Segoe UI Historic" panose="020B0502040204020203" pitchFamily="34" charset="0"/>
                  <a:cs typeface="Segoe UI Historic" panose="020B0502040204020203" pitchFamily="34" charset="0"/>
                </a:rPr>
                <a:t> </a:t>
              </a:r>
            </a:p>
          </p:txBody>
        </p:sp>
      </p:grpSp>
    </p:spTree>
    <p:extLst>
      <p:ext uri="{BB962C8B-B14F-4D97-AF65-F5344CB8AC3E}">
        <p14:creationId xmlns:p14="http://schemas.microsoft.com/office/powerpoint/2010/main" val="2967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0"/>
            <a:ext cx="12192000" cy="162560"/>
          </a:xfrm>
          <a:prstGeom prst="rect">
            <a:avLst/>
          </a:prstGeom>
          <a:solidFill>
            <a:srgbClr val="26C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80CCB-5E43-B642-961C-485F41F12532}"/>
              </a:ext>
            </a:extLst>
          </p:cNvPr>
          <p:cNvSpPr txBox="1"/>
          <p:nvPr/>
        </p:nvSpPr>
        <p:spPr>
          <a:xfrm>
            <a:off x="578224" y="425667"/>
            <a:ext cx="6327124" cy="584775"/>
          </a:xfrm>
          <a:prstGeom prst="rect">
            <a:avLst/>
          </a:prstGeom>
          <a:noFill/>
        </p:spPr>
        <p:txBody>
          <a:bodyPr wrap="square" rtlCol="0">
            <a:spAutoFit/>
          </a:bodyPr>
          <a:lstStyle/>
          <a:p>
            <a:r>
              <a:rPr lang="en-US" sz="3200" b="1">
                <a:latin typeface="Century Gothic" panose="020B0502020202020204" pitchFamily="34" charset="0"/>
              </a:rPr>
              <a:t>Investigator team</a:t>
            </a:r>
          </a:p>
        </p:txBody>
      </p:sp>
      <p:sp>
        <p:nvSpPr>
          <p:cNvPr id="11" name="TextBox 10">
            <a:extLst>
              <a:ext uri="{FF2B5EF4-FFF2-40B4-BE49-F238E27FC236}">
                <a16:creationId xmlns:a16="http://schemas.microsoft.com/office/drawing/2014/main" id="{F7F5B352-19EA-EE45-B7DE-0BB487C6AA01}"/>
              </a:ext>
            </a:extLst>
          </p:cNvPr>
          <p:cNvSpPr txBox="1"/>
          <p:nvPr/>
        </p:nvSpPr>
        <p:spPr>
          <a:xfrm>
            <a:off x="578224" y="1237260"/>
            <a:ext cx="10999694" cy="5601533"/>
          </a:xfrm>
          <a:prstGeom prst="rect">
            <a:avLst/>
          </a:prstGeom>
          <a:noFill/>
        </p:spPr>
        <p:txBody>
          <a:bodyPr wrap="square" lIns="91440" tIns="45720" rIns="91440" bIns="45720" rtlCol="0" anchor="t">
            <a:spAutoFit/>
          </a:bodyPr>
          <a:lstStyle/>
          <a:p>
            <a:pPr>
              <a:spcAft>
                <a:spcPts val="600"/>
              </a:spcAft>
            </a:pPr>
            <a:r>
              <a:rPr lang="en-AU" sz="1600" dirty="0">
                <a:effectLst/>
                <a:latin typeface="Segoe UI Historic"/>
                <a:ea typeface="Segoe UI Historic"/>
                <a:cs typeface="Segoe UI Historic"/>
              </a:rPr>
              <a:t>The </a:t>
            </a:r>
            <a:r>
              <a:rPr lang="en-AU" sz="1600" dirty="0" err="1">
                <a:effectLst/>
                <a:latin typeface="Segoe UI Historic"/>
                <a:ea typeface="Segoe UI Historic"/>
                <a:cs typeface="Segoe UI Historic"/>
              </a:rPr>
              <a:t>MandEval</a:t>
            </a:r>
            <a:r>
              <a:rPr lang="en-AU" sz="1600" dirty="0">
                <a:effectLst/>
                <a:latin typeface="Segoe UI Historic"/>
                <a:ea typeface="Segoe UI Historic"/>
                <a:cs typeface="Segoe UI Historic"/>
              </a:rPr>
              <a:t> team is made up of early and mid-career researchers from Australia, the US, France and Italy. It includes</a:t>
            </a:r>
            <a:endParaRPr lang="en-US" dirty="0"/>
          </a:p>
          <a:p>
            <a:pPr>
              <a:spcAft>
                <a:spcPts val="600"/>
              </a:spcAft>
            </a:pPr>
            <a:r>
              <a:rPr lang="en-AU" sz="1600" dirty="0">
                <a:latin typeface="Segoe UI Historic"/>
                <a:ea typeface="Segoe UI Historic"/>
                <a:cs typeface="Segoe UI Historic"/>
              </a:rPr>
              <a:t> </a:t>
            </a:r>
            <a:r>
              <a:rPr lang="en-AU" sz="1600" b="1" dirty="0">
                <a:effectLst/>
                <a:latin typeface="Segoe UI Historic"/>
                <a:ea typeface="Segoe UI Historic"/>
                <a:cs typeface="Segoe UI Historic"/>
              </a:rPr>
              <a:t>Chief Investigators</a:t>
            </a:r>
            <a:r>
              <a:rPr lang="en-AU" sz="1600" dirty="0">
                <a:effectLst/>
                <a:latin typeface="Segoe UI Historic"/>
                <a:ea typeface="Segoe UI Historic"/>
                <a:cs typeface="Segoe UI Historic"/>
              </a:rPr>
              <a:t>:</a:t>
            </a:r>
            <a:endParaRPr lang="en-AU" dirty="0"/>
          </a:p>
          <a:p>
            <a:pPr marL="342900" lvl="0" indent="-342900">
              <a:buFont typeface="Calibri" panose="020F0502020204030204" pitchFamily="34" charset="0"/>
              <a:buChar char="-"/>
            </a:pPr>
            <a:r>
              <a:rPr lang="en-AU" sz="1600" dirty="0">
                <a:latin typeface="Segoe UI Historic"/>
                <a:ea typeface="Segoe UI Historic"/>
                <a:cs typeface="Segoe UI Historic"/>
              </a:rPr>
              <a:t>Katie Attwell</a:t>
            </a:r>
          </a:p>
          <a:p>
            <a:pPr marL="342900" lvl="0" indent="-342900">
              <a:buFont typeface="Calibri" panose="020F0502020204030204" pitchFamily="34" charset="0"/>
              <a:buChar char="-"/>
            </a:pPr>
            <a:r>
              <a:rPr lang="en-AU" sz="1600" dirty="0">
                <a:effectLst/>
                <a:latin typeface="Segoe UI Historic"/>
                <a:ea typeface="Segoe UI Historic"/>
                <a:cs typeface="Segoe UI Historic"/>
              </a:rPr>
              <a:t>Chris Blyth </a:t>
            </a:r>
          </a:p>
          <a:p>
            <a:pPr marL="342900" indent="-342900">
              <a:buFont typeface="Calibri" panose="020F0502020204030204" pitchFamily="34" charset="0"/>
              <a:buChar char="-"/>
            </a:pPr>
            <a:r>
              <a:rPr lang="en-AU" sz="1600" dirty="0">
                <a:latin typeface="Segoe UI Historic"/>
                <a:ea typeface="Segoe UI Historic"/>
                <a:cs typeface="Segoe UI Historic"/>
              </a:rPr>
              <a:t>Jess Kaufman </a:t>
            </a:r>
          </a:p>
          <a:p>
            <a:pPr marL="342900" lvl="0" indent="-342900">
              <a:buFont typeface="Calibri" panose="020F0502020204030204" pitchFamily="34" charset="0"/>
              <a:buChar char="-"/>
            </a:pPr>
            <a:r>
              <a:rPr lang="en-AU" sz="1600" dirty="0">
                <a:effectLst/>
                <a:latin typeface="Segoe UI Historic"/>
                <a:ea typeface="Segoe UI Historic"/>
                <a:cs typeface="Segoe UI Historic"/>
              </a:rPr>
              <a:t>Mesfin Genie</a:t>
            </a:r>
          </a:p>
          <a:p>
            <a:pPr marL="342900" lvl="0" indent="-342900">
              <a:buFont typeface="Calibri" panose="020F0502020204030204" pitchFamily="34" charset="0"/>
              <a:buChar char="-"/>
            </a:pPr>
            <a:r>
              <a:rPr lang="en-AU" sz="1600" dirty="0">
                <a:effectLst/>
                <a:latin typeface="Segoe UI Historic"/>
                <a:ea typeface="Segoe UI Historic"/>
                <a:cs typeface="Segoe UI Historic"/>
              </a:rPr>
              <a:t>Jeremy Ward</a:t>
            </a:r>
          </a:p>
          <a:p>
            <a:pPr marL="342900" lvl="0" indent="-342900">
              <a:buFont typeface="Calibri" panose="020F0502020204030204" pitchFamily="34" charset="0"/>
              <a:buChar char="-"/>
            </a:pPr>
            <a:r>
              <a:rPr lang="en-AU" sz="1600" dirty="0">
                <a:effectLst/>
                <a:latin typeface="Segoe UI Historic"/>
                <a:ea typeface="Segoe UI Historic"/>
                <a:cs typeface="Segoe UI Historic"/>
              </a:rPr>
              <a:t>Jane Williams</a:t>
            </a:r>
          </a:p>
          <a:p>
            <a:pPr marL="342900" lvl="0" indent="-342900">
              <a:buFont typeface="Calibri" panose="020F0502020204030204" pitchFamily="34" charset="0"/>
              <a:buChar char="-"/>
            </a:pPr>
            <a:r>
              <a:rPr lang="en-AU" sz="1600" dirty="0">
                <a:effectLst/>
                <a:latin typeface="Segoe UI Historic"/>
                <a:ea typeface="Segoe UI Historic"/>
                <a:cs typeface="Segoe UI Historic"/>
              </a:rPr>
              <a:t>Huong Le</a:t>
            </a:r>
          </a:p>
          <a:p>
            <a:pPr marL="342900" lvl="0" indent="-342900">
              <a:buFont typeface="Calibri" panose="020F0502020204030204" pitchFamily="34" charset="0"/>
              <a:buChar char="-"/>
            </a:pPr>
            <a:r>
              <a:rPr lang="en-AU" sz="1600" dirty="0">
                <a:effectLst/>
                <a:latin typeface="Segoe UI Historic"/>
                <a:ea typeface="Segoe UI Historic"/>
                <a:cs typeface="Segoe UI Historic"/>
              </a:rPr>
              <a:t>Marco Rizzi </a:t>
            </a:r>
          </a:p>
          <a:p>
            <a:pPr marL="342900" lvl="0" indent="-342900">
              <a:buFont typeface="Calibri" panose="020F0502020204030204" pitchFamily="34" charset="0"/>
              <a:buChar char="-"/>
            </a:pPr>
            <a:r>
              <a:rPr lang="en-AU" sz="1600" dirty="0">
                <a:effectLst/>
                <a:latin typeface="Segoe UI Historic"/>
                <a:ea typeface="Segoe UI Historic"/>
                <a:cs typeface="Segoe UI Historic"/>
              </a:rPr>
              <a:t>Annette Regan</a:t>
            </a:r>
          </a:p>
          <a:p>
            <a:pPr>
              <a:spcBef>
                <a:spcPts val="600"/>
              </a:spcBef>
              <a:spcAft>
                <a:spcPts val="600"/>
              </a:spcAft>
            </a:pPr>
            <a:r>
              <a:rPr lang="en-AU" sz="1600" b="1" dirty="0">
                <a:effectLst/>
                <a:latin typeface="Segoe UI Historic"/>
                <a:ea typeface="Segoe UI Historic"/>
                <a:cs typeface="Segoe UI Historic"/>
              </a:rPr>
              <a:t>Associate investigators</a:t>
            </a:r>
            <a:r>
              <a:rPr lang="en-AU" sz="1600" dirty="0">
                <a:effectLst/>
                <a:latin typeface="Segoe UI Historic"/>
                <a:ea typeface="Segoe UI Historic"/>
                <a:cs typeface="Segoe UI Historic"/>
              </a:rPr>
              <a:t>: </a:t>
            </a:r>
            <a:r>
              <a:rPr lang="en-AU" sz="1600" dirty="0">
                <a:latin typeface="Segoe UI Historic"/>
                <a:ea typeface="Segoe UI Historic"/>
                <a:cs typeface="Segoe UI Historic"/>
              </a:rPr>
              <a:t>Teresa Gavaruzzi, </a:t>
            </a:r>
            <a:r>
              <a:rPr lang="en-AU" sz="1600" dirty="0">
                <a:effectLst/>
                <a:latin typeface="Segoe UI Historic"/>
                <a:ea typeface="Segoe UI Historic"/>
                <a:cs typeface="Segoe UI Historic"/>
              </a:rPr>
              <a:t>Margie Danchin, Francesco Paolucci, Frank Beard, Bette Liu, Julie Leask, and Hannah Moore.</a:t>
            </a:r>
          </a:p>
          <a:p>
            <a:pPr>
              <a:spcBef>
                <a:spcPts val="600"/>
              </a:spcBef>
              <a:spcAft>
                <a:spcPts val="600"/>
              </a:spcAft>
            </a:pPr>
            <a:r>
              <a:rPr lang="en-AU" sz="1600" b="1" dirty="0">
                <a:effectLst/>
                <a:latin typeface="Segoe UI Historic"/>
                <a:ea typeface="Segoe UI Historic"/>
                <a:cs typeface="Segoe UI Historic"/>
              </a:rPr>
              <a:t>Staff and students:</a:t>
            </a:r>
            <a:r>
              <a:rPr lang="en-AU" sz="1600" b="1" dirty="0">
                <a:latin typeface="Segoe UI Historic"/>
                <a:ea typeface="Segoe UI Historic"/>
                <a:cs typeface="Segoe UI Historic"/>
              </a:rPr>
              <a:t> </a:t>
            </a:r>
            <a:r>
              <a:rPr lang="en-AU" sz="1600" dirty="0">
                <a:latin typeface="Segoe UI Historic"/>
                <a:ea typeface="Segoe UI Historic"/>
                <a:cs typeface="Segoe UI Historic"/>
              </a:rPr>
              <a:t> Shevaun Drislane, Hang Duong, Joshua Lake, Sophie Vasiliadis, Aregawi </a:t>
            </a:r>
            <a:r>
              <a:rPr lang="en-AU" sz="1600" dirty="0" err="1">
                <a:latin typeface="Segoe UI Historic"/>
                <a:ea typeface="Segoe UI Historic"/>
                <a:cs typeface="Segoe UI Historic"/>
              </a:rPr>
              <a:t>Gebremedin</a:t>
            </a:r>
            <a:r>
              <a:rPr lang="en-AU" sz="1600" dirty="0">
                <a:latin typeface="Segoe UI Historic"/>
                <a:ea typeface="Segoe UI Historic"/>
                <a:cs typeface="Segoe UI Historic"/>
              </a:rPr>
              <a:t>, Fabio Martinenghi, Alessia Dipalma, Yixuan Zhang, Bella Breden, Eliza Keays, Bianca Devsam, Demokrat Xhori, Anjali Pushkaran,  Amy Thomasson, Jessica Langdon, Anna Pochuev, and Lorena Herrero</a:t>
            </a:r>
            <a:endParaRPr lang="en-AU" sz="16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600"/>
              </a:spcBef>
              <a:spcAft>
                <a:spcPts val="600"/>
              </a:spcAft>
            </a:pPr>
            <a:r>
              <a:rPr lang="en-AU" sz="1600" b="1" dirty="0">
                <a:effectLst/>
                <a:latin typeface="Segoe UI Historic"/>
                <a:ea typeface="Segoe UI Historic"/>
                <a:cs typeface="Segoe UI Historic"/>
              </a:rPr>
              <a:t>Research partners</a:t>
            </a:r>
            <a:r>
              <a:rPr lang="en-AU" sz="1600" dirty="0">
                <a:latin typeface="Segoe UI Historic"/>
                <a:ea typeface="Segoe UI Historic"/>
                <a:cs typeface="Segoe UI Historic"/>
              </a:rPr>
              <a:t>: State / Territory Health Departments; Immunisation Foundation of Australia; </a:t>
            </a:r>
            <a:r>
              <a:rPr lang="en-AU" sz="1600" dirty="0" err="1">
                <a:latin typeface="Segoe UI Historic"/>
                <a:ea typeface="Segoe UI Historic"/>
                <a:cs typeface="Segoe UI Historic"/>
              </a:rPr>
              <a:t>PureProfile</a:t>
            </a:r>
            <a:endParaRPr lang="en-AU" sz="1600" dirty="0">
              <a:latin typeface="Segoe UI Historic"/>
              <a:ea typeface="Segoe UI Historic"/>
              <a:cs typeface="Segoe UI Historic"/>
            </a:endParaRPr>
          </a:p>
          <a:p>
            <a:pPr>
              <a:spcBef>
                <a:spcPts val="600"/>
              </a:spcBef>
              <a:spcAft>
                <a:spcPts val="600"/>
              </a:spcAft>
            </a:pPr>
            <a:endParaRPr lang="en-AU" sz="18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0F592227-23F1-7BB7-CABF-8C68DD1BD7B6}"/>
              </a:ext>
            </a:extLst>
          </p:cNvPr>
          <p:cNvPicPr>
            <a:picLocks noChangeAspect="1"/>
          </p:cNvPicPr>
          <p:nvPr/>
        </p:nvPicPr>
        <p:blipFill>
          <a:blip r:embed="rId2"/>
          <a:stretch>
            <a:fillRect/>
          </a:stretch>
        </p:blipFill>
        <p:spPr>
          <a:xfrm>
            <a:off x="10052940" y="230188"/>
            <a:ext cx="1905793" cy="970443"/>
          </a:xfrm>
          <a:prstGeom prst="rect">
            <a:avLst/>
          </a:prstGeom>
        </p:spPr>
      </p:pic>
    </p:spTree>
    <p:extLst>
      <p:ext uri="{BB962C8B-B14F-4D97-AF65-F5344CB8AC3E}">
        <p14:creationId xmlns:p14="http://schemas.microsoft.com/office/powerpoint/2010/main" val="202206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9081" b="9081"/>
          <a:stretch>
            <a:fillRect/>
          </a:stretch>
        </p:blipFill>
        <p:spPr>
          <a:xfrm>
            <a:off x="8137236" y="1533524"/>
            <a:ext cx="4054763" cy="4642319"/>
          </a:xfrm>
        </p:spPr>
      </p:pic>
      <p:sp>
        <p:nvSpPr>
          <p:cNvPr id="2" name="Title 1">
            <a:extLst>
              <a:ext uri="{FF2B5EF4-FFF2-40B4-BE49-F238E27FC236}">
                <a16:creationId xmlns:a16="http://schemas.microsoft.com/office/drawing/2014/main" id="{AE336B40-653C-9C4D-A81C-943633938291}"/>
              </a:ext>
            </a:extLst>
          </p:cNvPr>
          <p:cNvSpPr>
            <a:spLocks noGrp="1"/>
          </p:cNvSpPr>
          <p:nvPr>
            <p:ph type="ctrTitle"/>
          </p:nvPr>
        </p:nvSpPr>
        <p:spPr>
          <a:xfrm>
            <a:off x="191668" y="1268022"/>
            <a:ext cx="6905818" cy="1289051"/>
          </a:xfrm>
        </p:spPr>
        <p:txBody>
          <a:bodyPr/>
          <a:lstStyle/>
          <a:p>
            <a:r>
              <a:rPr lang="en-US"/>
              <a:t>Acknowledgement</a:t>
            </a:r>
          </a:p>
        </p:txBody>
      </p:sp>
      <p:sp>
        <p:nvSpPr>
          <p:cNvPr id="10" name="Subtitle 9">
            <a:extLst>
              <a:ext uri="{FF2B5EF4-FFF2-40B4-BE49-F238E27FC236}">
                <a16:creationId xmlns:a16="http://schemas.microsoft.com/office/drawing/2014/main" id="{8035D978-2519-0D4C-AE87-12DDC6ECE7AD}"/>
              </a:ext>
            </a:extLst>
          </p:cNvPr>
          <p:cNvSpPr>
            <a:spLocks noGrp="1"/>
          </p:cNvSpPr>
          <p:nvPr>
            <p:ph type="subTitle" idx="1"/>
          </p:nvPr>
        </p:nvSpPr>
        <p:spPr>
          <a:xfrm>
            <a:off x="236095" y="3577024"/>
            <a:ext cx="7901141" cy="2645148"/>
          </a:xfrm>
        </p:spPr>
        <p:txBody>
          <a:bodyPr numCol="1"/>
          <a:lstStyle/>
          <a:p>
            <a:r>
              <a:rPr lang="en-US" dirty="0"/>
              <a:t>I’m privileged to be on the land of the </a:t>
            </a:r>
            <a:r>
              <a:rPr lang="en-AU" dirty="0"/>
              <a:t>Whadjuk </a:t>
            </a:r>
            <a:r>
              <a:rPr lang="en-US" dirty="0"/>
              <a:t>people of the </a:t>
            </a:r>
            <a:r>
              <a:rPr lang="en-US" dirty="0" err="1"/>
              <a:t>Noongar</a:t>
            </a:r>
            <a:r>
              <a:rPr lang="en-US" dirty="0"/>
              <a:t> nation today. </a:t>
            </a:r>
            <a:r>
              <a:rPr lang="en-AU" dirty="0"/>
              <a:t>Whadjuk </a:t>
            </a:r>
            <a:r>
              <a:rPr lang="en-US" dirty="0"/>
              <a:t>people remain the spiritual and cultural custodians of their land, and continue to </a:t>
            </a:r>
            <a:r>
              <a:rPr lang="en-US" dirty="0" err="1"/>
              <a:t>practise</a:t>
            </a:r>
            <a:r>
              <a:rPr lang="en-US" dirty="0"/>
              <a:t> their values, languages, beliefs and knowledge. </a:t>
            </a:r>
          </a:p>
        </p:txBody>
      </p:sp>
      <p:sp>
        <p:nvSpPr>
          <p:cNvPr id="4" name="Text Placeholder 3">
            <a:extLst>
              <a:ext uri="{FF2B5EF4-FFF2-40B4-BE49-F238E27FC236}">
                <a16:creationId xmlns:a16="http://schemas.microsoft.com/office/drawing/2014/main" id="{C8778C07-7198-2D43-B0A3-F070242E6FFF}"/>
              </a:ext>
            </a:extLst>
          </p:cNvPr>
          <p:cNvSpPr>
            <a:spLocks noGrp="1"/>
          </p:cNvSpPr>
          <p:nvPr>
            <p:ph type="body" sz="quarter" idx="15"/>
          </p:nvPr>
        </p:nvSpPr>
        <p:spPr/>
        <p:txBody>
          <a:bodyPr/>
          <a:lstStyle/>
          <a:p>
            <a:r>
              <a:rPr lang="en-US"/>
              <a:t>of country</a:t>
            </a:r>
          </a:p>
        </p:txBody>
      </p:sp>
      <p:sp>
        <p:nvSpPr>
          <p:cNvPr id="26" name="TextBox 25">
            <a:extLst>
              <a:ext uri="{FF2B5EF4-FFF2-40B4-BE49-F238E27FC236}">
                <a16:creationId xmlns:a16="http://schemas.microsoft.com/office/drawing/2014/main" id="{07D03383-5F19-D144-B6D3-CFCDFFC4A3F4}"/>
              </a:ext>
            </a:extLst>
          </p:cNvPr>
          <p:cNvSpPr txBox="1"/>
          <p:nvPr/>
        </p:nvSpPr>
        <p:spPr>
          <a:xfrm>
            <a:off x="9411688" y="6329218"/>
            <a:ext cx="278031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Artist: Dr Richard Barry Walley OAM </a:t>
            </a:r>
          </a:p>
        </p:txBody>
      </p:sp>
    </p:spTree>
    <p:extLst>
      <p:ext uri="{BB962C8B-B14F-4D97-AF65-F5344CB8AC3E}">
        <p14:creationId xmlns:p14="http://schemas.microsoft.com/office/powerpoint/2010/main" val="391599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NSW Government responds to regional health inquiry report - The Buttery">
            <a:extLst>
              <a:ext uri="{FF2B5EF4-FFF2-40B4-BE49-F238E27FC236}">
                <a16:creationId xmlns:a16="http://schemas.microsoft.com/office/drawing/2014/main" id="{2F65F543-24CC-A7AA-9FAB-E86D63D51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689" y="5744218"/>
            <a:ext cx="1708745" cy="1104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company&#10;&#10;Description automatically generated">
            <a:extLst>
              <a:ext uri="{FF2B5EF4-FFF2-40B4-BE49-F238E27FC236}">
                <a16:creationId xmlns:a16="http://schemas.microsoft.com/office/drawing/2014/main" id="{D90F1A47-8AB4-F1E6-89B3-B55B8B6C4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1" y="3166452"/>
            <a:ext cx="2836026" cy="1612462"/>
          </a:xfrm>
          <a:prstGeom prst="rect">
            <a:avLst/>
          </a:prstGeom>
        </p:spPr>
      </p:pic>
      <p:pic>
        <p:nvPicPr>
          <p:cNvPr id="17" name="Picture 16">
            <a:extLst>
              <a:ext uri="{FF2B5EF4-FFF2-40B4-BE49-F238E27FC236}">
                <a16:creationId xmlns:a16="http://schemas.microsoft.com/office/drawing/2014/main" id="{7153BD40-B96D-EDA2-C86B-4ECD06CF14ED}"/>
              </a:ext>
            </a:extLst>
          </p:cNvPr>
          <p:cNvPicPr>
            <a:picLocks noChangeAspect="1"/>
          </p:cNvPicPr>
          <p:nvPr/>
        </p:nvPicPr>
        <p:blipFill>
          <a:blip r:embed="rId5"/>
          <a:stretch>
            <a:fillRect/>
          </a:stretch>
        </p:blipFill>
        <p:spPr>
          <a:xfrm>
            <a:off x="6801296" y="4765730"/>
            <a:ext cx="1697701" cy="1337775"/>
          </a:xfrm>
          <a:prstGeom prst="rect">
            <a:avLst/>
          </a:prstGeom>
        </p:spPr>
      </p:pic>
      <p:pic>
        <p:nvPicPr>
          <p:cNvPr id="2" name="Picture 2">
            <a:extLst>
              <a:ext uri="{FF2B5EF4-FFF2-40B4-BE49-F238E27FC236}">
                <a16:creationId xmlns:a16="http://schemas.microsoft.com/office/drawing/2014/main" id="{352E6800-CFBE-0FED-ED46-19D95D5927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1038" y="2685848"/>
            <a:ext cx="2201771" cy="762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background with red lines&#10;&#10;Description automatically generated">
            <a:extLst>
              <a:ext uri="{FF2B5EF4-FFF2-40B4-BE49-F238E27FC236}">
                <a16:creationId xmlns:a16="http://schemas.microsoft.com/office/drawing/2014/main" id="{B14F1D0B-1FD7-0A33-39A1-65E26DE67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0511" y="2525287"/>
            <a:ext cx="2259535" cy="1282331"/>
          </a:xfrm>
          <a:prstGeom prst="rect">
            <a:avLst/>
          </a:prstGeom>
        </p:spPr>
      </p:pic>
      <p:pic>
        <p:nvPicPr>
          <p:cNvPr id="12" name="Picture 11" descr="A logo with text on it&#10;&#10;Description automatically generated">
            <a:extLst>
              <a:ext uri="{FF2B5EF4-FFF2-40B4-BE49-F238E27FC236}">
                <a16:creationId xmlns:a16="http://schemas.microsoft.com/office/drawing/2014/main" id="{F674ECFB-A931-3CD6-CED9-DFA8DAB8D1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5719" y="4757430"/>
            <a:ext cx="1665095" cy="1231676"/>
          </a:xfrm>
          <a:prstGeom prst="rect">
            <a:avLst/>
          </a:prstGeom>
        </p:spPr>
      </p:pic>
      <p:pic>
        <p:nvPicPr>
          <p:cNvPr id="15" name="Picture 14" descr="A black text on a white background&#10;&#10;Description automatically generated">
            <a:extLst>
              <a:ext uri="{FF2B5EF4-FFF2-40B4-BE49-F238E27FC236}">
                <a16:creationId xmlns:a16="http://schemas.microsoft.com/office/drawing/2014/main" id="{D794DD5A-453C-46C7-A506-6E99FD2687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0585" y="2583354"/>
            <a:ext cx="3212785" cy="828898"/>
          </a:xfrm>
          <a:prstGeom prst="rect">
            <a:avLst/>
          </a:prstGeom>
        </p:spPr>
      </p:pic>
      <p:pic>
        <p:nvPicPr>
          <p:cNvPr id="18" name="Picture 17" descr="A logo with a knife and text&#10;&#10;Description automatically generated with medium confidence">
            <a:extLst>
              <a:ext uri="{FF2B5EF4-FFF2-40B4-BE49-F238E27FC236}">
                <a16:creationId xmlns:a16="http://schemas.microsoft.com/office/drawing/2014/main" id="{474726FA-F815-61D6-0005-CCEA9C6FFB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5719" y="3153268"/>
            <a:ext cx="3117049" cy="1871879"/>
          </a:xfrm>
          <a:prstGeom prst="rect">
            <a:avLst/>
          </a:prstGeom>
        </p:spPr>
      </p:pic>
      <p:pic>
        <p:nvPicPr>
          <p:cNvPr id="25" name="Picture 24">
            <a:extLst>
              <a:ext uri="{FF2B5EF4-FFF2-40B4-BE49-F238E27FC236}">
                <a16:creationId xmlns:a16="http://schemas.microsoft.com/office/drawing/2014/main" id="{99CA7526-A910-C499-F286-B4F2EFB16362}"/>
              </a:ext>
            </a:extLst>
          </p:cNvPr>
          <p:cNvPicPr>
            <a:picLocks noChangeAspect="1"/>
          </p:cNvPicPr>
          <p:nvPr/>
        </p:nvPicPr>
        <p:blipFill>
          <a:blip r:embed="rId11"/>
          <a:stretch>
            <a:fillRect/>
          </a:stretch>
        </p:blipFill>
        <p:spPr>
          <a:xfrm>
            <a:off x="3510456" y="3914288"/>
            <a:ext cx="2259534" cy="924206"/>
          </a:xfrm>
          <a:prstGeom prst="rect">
            <a:avLst/>
          </a:prstGeom>
        </p:spPr>
      </p:pic>
      <p:pic>
        <p:nvPicPr>
          <p:cNvPr id="3" name="Picture 2" descr="WA Health, Government of Western Australia">
            <a:extLst>
              <a:ext uri="{FF2B5EF4-FFF2-40B4-BE49-F238E27FC236}">
                <a16:creationId xmlns:a16="http://schemas.microsoft.com/office/drawing/2014/main" id="{C5BAE816-0E7C-6E15-D183-202E962C0FB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713" y="6035829"/>
            <a:ext cx="2999379" cy="7375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overnment of South Australia | Australia's Nature Hub">
            <a:extLst>
              <a:ext uri="{FF2B5EF4-FFF2-40B4-BE49-F238E27FC236}">
                <a16:creationId xmlns:a16="http://schemas.microsoft.com/office/drawing/2014/main" id="{9E9BB741-324E-C9EF-A897-1E0B4F761D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78591" y="4849755"/>
            <a:ext cx="914509" cy="9145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4345FF0B-BF10-D2D4-C7F4-F67A4D36B41F}"/>
              </a:ext>
            </a:extLst>
          </p:cNvPr>
          <p:cNvPicPr>
            <a:picLocks noChangeAspect="1"/>
          </p:cNvPicPr>
          <p:nvPr/>
        </p:nvPicPr>
        <p:blipFill>
          <a:blip r:embed="rId14"/>
          <a:stretch>
            <a:fillRect/>
          </a:stretch>
        </p:blipFill>
        <p:spPr>
          <a:xfrm>
            <a:off x="787436" y="4625784"/>
            <a:ext cx="1452300" cy="1534700"/>
          </a:xfrm>
          <a:prstGeom prst="rect">
            <a:avLst/>
          </a:prstGeom>
        </p:spPr>
      </p:pic>
      <p:pic>
        <p:nvPicPr>
          <p:cNvPr id="23" name="Picture 22" descr="Blue text on a white background&#10;&#10;Description automatically generated">
            <a:extLst>
              <a:ext uri="{FF2B5EF4-FFF2-40B4-BE49-F238E27FC236}">
                <a16:creationId xmlns:a16="http://schemas.microsoft.com/office/drawing/2014/main" id="{C7EE2333-1E62-B672-0EF5-B5A9E9E67F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2215" y="2580235"/>
            <a:ext cx="1960230" cy="644930"/>
          </a:xfrm>
          <a:prstGeom prst="rect">
            <a:avLst/>
          </a:prstGeom>
        </p:spPr>
      </p:pic>
      <p:pic>
        <p:nvPicPr>
          <p:cNvPr id="26" name="Picture 25" descr="WA Health, Government of Western Australia">
            <a:extLst>
              <a:ext uri="{FF2B5EF4-FFF2-40B4-BE49-F238E27FC236}">
                <a16:creationId xmlns:a16="http://schemas.microsoft.com/office/drawing/2014/main" id="{B07B5A16-E2FD-8B9F-7F74-5876F98781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2566" y="6035829"/>
            <a:ext cx="2999379" cy="7375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8F5BF7E2-7E7C-A6D5-E0CC-671D52769EE3}"/>
              </a:ext>
            </a:extLst>
          </p:cNvPr>
          <p:cNvPicPr>
            <a:picLocks noChangeAspect="1"/>
          </p:cNvPicPr>
          <p:nvPr/>
        </p:nvPicPr>
        <p:blipFill>
          <a:blip r:embed="rId16"/>
          <a:stretch>
            <a:fillRect/>
          </a:stretch>
        </p:blipFill>
        <p:spPr>
          <a:xfrm>
            <a:off x="8259942" y="6103505"/>
            <a:ext cx="1890787" cy="709994"/>
          </a:xfrm>
          <a:prstGeom prst="rect">
            <a:avLst/>
          </a:prstGeom>
        </p:spPr>
      </p:pic>
      <p:pic>
        <p:nvPicPr>
          <p:cNvPr id="29" name="Picture 28">
            <a:extLst>
              <a:ext uri="{FF2B5EF4-FFF2-40B4-BE49-F238E27FC236}">
                <a16:creationId xmlns:a16="http://schemas.microsoft.com/office/drawing/2014/main" id="{C3E7849A-1515-4BB1-6B5A-CFC5032ABBF6}"/>
              </a:ext>
            </a:extLst>
          </p:cNvPr>
          <p:cNvPicPr>
            <a:picLocks noChangeAspect="1"/>
          </p:cNvPicPr>
          <p:nvPr/>
        </p:nvPicPr>
        <p:blipFill>
          <a:blip r:embed="rId17"/>
          <a:stretch>
            <a:fillRect/>
          </a:stretch>
        </p:blipFill>
        <p:spPr>
          <a:xfrm>
            <a:off x="4658604" y="4567037"/>
            <a:ext cx="1895596" cy="1612461"/>
          </a:xfrm>
          <a:prstGeom prst="rect">
            <a:avLst/>
          </a:prstGeom>
        </p:spPr>
      </p:pic>
      <p:pic>
        <p:nvPicPr>
          <p:cNvPr id="4" name="Picture 3" descr="A logo with blue and green letters&#10;&#10;Description automatically generated">
            <a:extLst>
              <a:ext uri="{FF2B5EF4-FFF2-40B4-BE49-F238E27FC236}">
                <a16:creationId xmlns:a16="http://schemas.microsoft.com/office/drawing/2014/main" id="{BD728B45-8DD9-07AD-D3CC-C82D35547CC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43268" y="280978"/>
            <a:ext cx="4257410" cy="2167022"/>
          </a:xfrm>
          <a:prstGeom prst="rect">
            <a:avLst/>
          </a:prstGeom>
        </p:spPr>
      </p:pic>
      <p:pic>
        <p:nvPicPr>
          <p:cNvPr id="9" name="Picture 8">
            <a:extLst>
              <a:ext uri="{FF2B5EF4-FFF2-40B4-BE49-F238E27FC236}">
                <a16:creationId xmlns:a16="http://schemas.microsoft.com/office/drawing/2014/main" id="{DB7549DD-5C2D-FF89-2CC0-9AA580FAF7BB}"/>
              </a:ext>
            </a:extLst>
          </p:cNvPr>
          <p:cNvPicPr>
            <a:picLocks noChangeAspect="1"/>
          </p:cNvPicPr>
          <p:nvPr/>
        </p:nvPicPr>
        <p:blipFill>
          <a:blip r:embed="rId19"/>
          <a:stretch>
            <a:fillRect/>
          </a:stretch>
        </p:blipFill>
        <p:spPr>
          <a:xfrm>
            <a:off x="6845189" y="3393692"/>
            <a:ext cx="1981476" cy="1438475"/>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8DD43118-888C-FCC9-AAB4-CE7896336940}"/>
              </a:ext>
            </a:extLst>
          </p:cNvPr>
          <p:cNvPicPr>
            <a:picLocks noChangeAspect="1"/>
          </p:cNvPicPr>
          <p:nvPr/>
        </p:nvPicPr>
        <p:blipFill>
          <a:blip r:embed="rId20"/>
          <a:stretch>
            <a:fillRect/>
          </a:stretch>
        </p:blipFill>
        <p:spPr>
          <a:xfrm>
            <a:off x="2668906" y="5064533"/>
            <a:ext cx="1825809" cy="488553"/>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7CF33573-68E3-2575-1889-0A9C62BCAA56}"/>
              </a:ext>
            </a:extLst>
          </p:cNvPr>
          <p:cNvPicPr>
            <a:picLocks noChangeAspect="1"/>
          </p:cNvPicPr>
          <p:nvPr/>
        </p:nvPicPr>
        <p:blipFill>
          <a:blip r:embed="rId21"/>
          <a:stretch>
            <a:fillRect/>
          </a:stretch>
        </p:blipFill>
        <p:spPr>
          <a:xfrm>
            <a:off x="3698382" y="5955033"/>
            <a:ext cx="2603508" cy="774544"/>
          </a:xfrm>
          <a:prstGeom prst="rect">
            <a:avLst/>
          </a:prstGeom>
        </p:spPr>
      </p:pic>
    </p:spTree>
    <p:extLst>
      <p:ext uri="{BB962C8B-B14F-4D97-AF65-F5344CB8AC3E}">
        <p14:creationId xmlns:p14="http://schemas.microsoft.com/office/powerpoint/2010/main" val="24791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80CCB-5E43-B642-961C-485F41F12532}"/>
              </a:ext>
            </a:extLst>
          </p:cNvPr>
          <p:cNvSpPr txBox="1"/>
          <p:nvPr/>
        </p:nvSpPr>
        <p:spPr>
          <a:xfrm>
            <a:off x="578224" y="425667"/>
            <a:ext cx="6327124" cy="584775"/>
          </a:xfrm>
          <a:prstGeom prst="rect">
            <a:avLst/>
          </a:prstGeom>
          <a:noFill/>
        </p:spPr>
        <p:txBody>
          <a:bodyPr wrap="square" rtlCol="0">
            <a:spAutoFit/>
          </a:bodyPr>
          <a:lstStyle/>
          <a:p>
            <a:r>
              <a:rPr lang="en-US" sz="3200" b="1">
                <a:latin typeface="Century Gothic" panose="020B0502020202020204" pitchFamily="34" charset="0"/>
              </a:rPr>
              <a:t>Background </a:t>
            </a:r>
          </a:p>
        </p:txBody>
      </p:sp>
      <p:sp>
        <p:nvSpPr>
          <p:cNvPr id="11" name="TextBox 10">
            <a:extLst>
              <a:ext uri="{FF2B5EF4-FFF2-40B4-BE49-F238E27FC236}">
                <a16:creationId xmlns:a16="http://schemas.microsoft.com/office/drawing/2014/main" id="{F7F5B352-19EA-EE45-B7DE-0BB487C6AA01}"/>
              </a:ext>
            </a:extLst>
          </p:cNvPr>
          <p:cNvSpPr txBox="1"/>
          <p:nvPr/>
        </p:nvSpPr>
        <p:spPr>
          <a:xfrm>
            <a:off x="578224" y="1180816"/>
            <a:ext cx="11253694" cy="4491166"/>
          </a:xfrm>
          <a:prstGeom prst="rect">
            <a:avLst/>
          </a:prstGeom>
          <a:noFill/>
        </p:spPr>
        <p:txBody>
          <a:bodyPr wrap="square" lIns="91440" tIns="45720" rIns="91440" bIns="45720" rtlCol="0" anchor="t">
            <a:spAutoFit/>
          </a:bodyPr>
          <a:lstStyle/>
          <a:p>
            <a:pPr marL="285750" indent="-285750">
              <a:lnSpc>
                <a:spcPct val="110000"/>
              </a:lnSpc>
              <a:spcBef>
                <a:spcPts val="400"/>
              </a:spcBef>
              <a:buFont typeface="Arial" panose="020B0604020202020204" pitchFamily="34" charset="0"/>
              <a:buChar char="•"/>
            </a:pPr>
            <a:r>
              <a:rPr lang="en-AU" sz="2400" dirty="0">
                <a:latin typeface="Segoe UI Historic"/>
                <a:ea typeface="Segoe UI Historic"/>
                <a:cs typeface="Segoe UI Historic"/>
              </a:rPr>
              <a:t>COVID-19 vaccine mandates used in Australia, Italy, France, California, (UK)</a:t>
            </a:r>
            <a:endParaRPr lang="en-AU" dirty="0"/>
          </a:p>
          <a:p>
            <a:pPr marL="742950" lvl="1" indent="-285750">
              <a:lnSpc>
                <a:spcPct val="110000"/>
              </a:lnSpc>
              <a:spcBef>
                <a:spcPts val="400"/>
              </a:spcBef>
              <a:buFont typeface="Courier New" panose="020B0604020202020204" pitchFamily="34" charset="0"/>
              <a:buChar char="o"/>
            </a:pPr>
            <a:r>
              <a:rPr lang="en-AU" sz="2400" dirty="0">
                <a:latin typeface="Segoe UI Historic"/>
                <a:ea typeface="Segoe UI Historic"/>
                <a:cs typeface="Segoe UI Historic"/>
              </a:rPr>
              <a:t>Design, reach and implementation varied substantially</a:t>
            </a:r>
          </a:p>
          <a:p>
            <a:pPr marL="742950" lvl="1" indent="-285750">
              <a:lnSpc>
                <a:spcPct val="110000"/>
              </a:lnSpc>
              <a:spcBef>
                <a:spcPts val="400"/>
              </a:spcBef>
              <a:buFont typeface="Courier New" panose="020B0604020202020204" pitchFamily="34" charset="0"/>
              <a:buChar char="o"/>
            </a:pPr>
            <a:endParaRPr lang="en-AU" sz="2400" dirty="0">
              <a:latin typeface="Segoe UI Historic"/>
              <a:ea typeface="Segoe UI Historic"/>
              <a:cs typeface="Segoe UI Historic"/>
            </a:endParaRPr>
          </a:p>
          <a:p>
            <a:pPr marL="285750" indent="-285750">
              <a:lnSpc>
                <a:spcPct val="110000"/>
              </a:lnSpc>
              <a:spcBef>
                <a:spcPts val="400"/>
              </a:spcBef>
              <a:buFont typeface="Arial" panose="020B0604020202020204" pitchFamily="34" charset="0"/>
              <a:buChar char="•"/>
            </a:pPr>
            <a:r>
              <a:rPr lang="en-AU" sz="2400" dirty="0">
                <a:latin typeface="Segoe UI Historic"/>
                <a:ea typeface="Segoe UI Historic"/>
                <a:cs typeface="Segoe UI Historic"/>
              </a:rPr>
              <a:t>Key questions (that will influence future use of vaccine mandates) remain</a:t>
            </a:r>
          </a:p>
          <a:p>
            <a:pPr marL="742950" lvl="1" indent="-285750">
              <a:lnSpc>
                <a:spcPct val="110000"/>
              </a:lnSpc>
              <a:spcBef>
                <a:spcPts val="400"/>
              </a:spcBef>
              <a:buFont typeface="Courier New" panose="020B0604020202020204" pitchFamily="34" charset="0"/>
              <a:buChar char="o"/>
            </a:pPr>
            <a:r>
              <a:rPr lang="en-AU" sz="2400" dirty="0">
                <a:latin typeface="Segoe UI Historic"/>
                <a:ea typeface="Segoe UI Historic"/>
                <a:cs typeface="Segoe UI Historic"/>
              </a:rPr>
              <a:t>Did they work?</a:t>
            </a:r>
          </a:p>
          <a:p>
            <a:pPr marL="742950" lvl="1" indent="-285750">
              <a:lnSpc>
                <a:spcPct val="110000"/>
              </a:lnSpc>
              <a:spcBef>
                <a:spcPts val="400"/>
              </a:spcBef>
              <a:buFont typeface="Courier New" panose="020B0604020202020204" pitchFamily="34" charset="0"/>
              <a:buChar char="o"/>
            </a:pPr>
            <a:r>
              <a:rPr lang="en-AU" sz="2400" dirty="0">
                <a:latin typeface="Segoe UI Historic"/>
                <a:ea typeface="Segoe UI Historic"/>
                <a:cs typeface="Segoe UI Historic"/>
              </a:rPr>
              <a:t>Were they “good”, “effective”, “just”, or “proportional”?</a:t>
            </a:r>
            <a:endParaRPr lang="en-AU" dirty="0"/>
          </a:p>
          <a:p>
            <a:pPr marL="742950" lvl="1" indent="-285750">
              <a:lnSpc>
                <a:spcPct val="110000"/>
              </a:lnSpc>
              <a:spcBef>
                <a:spcPts val="400"/>
              </a:spcBef>
              <a:buFont typeface="Courier New" panose="020B0604020202020204" pitchFamily="34" charset="0"/>
              <a:buChar char="o"/>
            </a:pPr>
            <a:r>
              <a:rPr lang="en-AU" sz="2400" dirty="0">
                <a:latin typeface="Segoe UI Historic" panose="020B0502040204020203" pitchFamily="34" charset="0"/>
                <a:ea typeface="Segoe UI Historic" panose="020B0502040204020203" pitchFamily="34" charset="0"/>
                <a:cs typeface="Segoe UI Historic" panose="020B0502040204020203" pitchFamily="34" charset="0"/>
              </a:rPr>
              <a:t>What about unintended consequences and challenges?</a:t>
            </a:r>
          </a:p>
          <a:p>
            <a:pPr marL="742950" lvl="1" indent="-285750">
              <a:lnSpc>
                <a:spcPct val="110000"/>
              </a:lnSpc>
              <a:spcBef>
                <a:spcPts val="400"/>
              </a:spcBef>
              <a:buFont typeface="Courier New" panose="020B0604020202020204" pitchFamily="34" charset="0"/>
              <a:buChar char="o"/>
            </a:pPr>
            <a:endParaRPr lang="en-AU" sz="2400" dirty="0">
              <a:latin typeface="Segoe UI Historic"/>
              <a:ea typeface="Segoe UI Historic"/>
              <a:cs typeface="Segoe UI Historic"/>
            </a:endParaRPr>
          </a:p>
          <a:p>
            <a:pPr>
              <a:lnSpc>
                <a:spcPct val="110000"/>
              </a:lnSpc>
              <a:spcBef>
                <a:spcPts val="400"/>
              </a:spcBef>
            </a:pPr>
            <a:r>
              <a:rPr lang="en-AU" sz="2400" i="1" dirty="0">
                <a:latin typeface="Segoe UI Historic" panose="020B0502040204020203" pitchFamily="34" charset="0"/>
                <a:ea typeface="Segoe UI Historic" panose="020B0502040204020203" pitchFamily="34" charset="0"/>
                <a:cs typeface="Segoe UI Historic" panose="020B0502040204020203" pitchFamily="34" charset="0"/>
              </a:rPr>
              <a:t>How do we evaluate these policies effectively?</a:t>
            </a:r>
          </a:p>
          <a:p>
            <a:pPr>
              <a:lnSpc>
                <a:spcPct val="110000"/>
              </a:lnSpc>
              <a:spcBef>
                <a:spcPts val="400"/>
              </a:spcBef>
            </a:pPr>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F362203C-8483-5BEA-FB36-59537D0D3994}"/>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351542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2716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F5B352-19EA-EE45-B7DE-0BB487C6AA01}"/>
              </a:ext>
            </a:extLst>
          </p:cNvPr>
          <p:cNvSpPr txBox="1"/>
          <p:nvPr/>
        </p:nvSpPr>
        <p:spPr>
          <a:xfrm>
            <a:off x="126370" y="1602102"/>
            <a:ext cx="11618218" cy="5755422"/>
          </a:xfrm>
          <a:prstGeom prst="rect">
            <a:avLst/>
          </a:prstGeom>
          <a:noFill/>
        </p:spPr>
        <p:txBody>
          <a:bodyPr wrap="square" lIns="91440" tIns="45720" rIns="91440" bIns="45720" rtlCol="0" anchor="t">
            <a:spAutoFit/>
          </a:bodyPr>
          <a:lstStyle/>
          <a:p>
            <a:pPr lvl="0">
              <a:defRPr/>
            </a:pPr>
            <a:r>
              <a:rPr lang="en-AU" sz="5000" b="1" dirty="0">
                <a:solidFill>
                  <a:srgbClr val="43AA97"/>
                </a:solidFill>
                <a:latin typeface="Century Gothic" panose="020F0302020204030204"/>
                <a:sym typeface="UWA"/>
              </a:rPr>
              <a:t>Mandatory vaccination: </a:t>
            </a:r>
          </a:p>
          <a:p>
            <a:pPr lvl="0">
              <a:defRPr/>
            </a:pPr>
            <a:endParaRPr lang="en-AU" sz="5000" b="1" dirty="0">
              <a:solidFill>
                <a:srgbClr val="43AA97"/>
              </a:solidFill>
              <a:latin typeface="Century Gothic" panose="020F0302020204030204"/>
              <a:sym typeface="UWA"/>
            </a:endParaRPr>
          </a:p>
          <a:p>
            <a:pPr>
              <a:defRPr/>
            </a:pPr>
            <a:r>
              <a:rPr lang="en-US" sz="3600" dirty="0">
                <a:latin typeface="Century Gothic" panose="020F0302020204030204"/>
                <a:sym typeface="UWA"/>
              </a:rPr>
              <a:t>Vaccine mandates are defined as “interventions that impose consequences for non-vaccination and/or restore rights and provide benefits/privileges to vaccinated individuals.” </a:t>
            </a:r>
          </a:p>
          <a:p>
            <a:pPr>
              <a:defRPr/>
            </a:pPr>
            <a:endParaRPr lang="en-US" sz="3600" dirty="0">
              <a:latin typeface="Century Gothic" panose="020F0302020204030204"/>
              <a:sym typeface="UWA"/>
            </a:endParaRPr>
          </a:p>
          <a:p>
            <a:pPr>
              <a:defRPr/>
            </a:pPr>
            <a:r>
              <a:rPr lang="en-US" sz="2000" dirty="0">
                <a:latin typeface="Century Gothic" panose="020F0302020204030204"/>
                <a:sym typeface="UWA"/>
              </a:rPr>
              <a:t>(Duong and Attwell, </a:t>
            </a:r>
            <a:r>
              <a:rPr lang="en-US" sz="2000">
                <a:latin typeface="Century Gothic" panose="020F0302020204030204"/>
                <a:sym typeface="UWA"/>
              </a:rPr>
              <a:t>manuscript submitted, 2025)</a:t>
            </a:r>
            <a:endParaRPr lang="en-AU" sz="2000" dirty="0">
              <a:latin typeface="Segoe UI Historic" panose="020B0502040204020203" pitchFamily="34" charset="0"/>
              <a:ea typeface="Segoe UI Historic" panose="020B0502040204020203" pitchFamily="34" charset="0"/>
              <a:cs typeface="Segoe UI Historic" panose="020B0502040204020203" pitchFamily="34" charset="0"/>
            </a:endParaRPr>
          </a:p>
          <a:p>
            <a:pPr lvl="0">
              <a:defRPr/>
            </a:pPr>
            <a:endParaRPr lang="en-AU" sz="5000" dirty="0">
              <a:latin typeface="Century Gothic" panose="020F0302020204030204"/>
              <a:sym typeface="UWA"/>
            </a:endParaRPr>
          </a:p>
          <a:p>
            <a:r>
              <a:rPr lang="en-AU" dirty="0">
                <a:latin typeface="Segoe UI Historic" panose="020B0502040204020203" pitchFamily="34" charset="0"/>
                <a:ea typeface="Segoe UI Historic" panose="020B0502040204020203" pitchFamily="34" charset="0"/>
                <a:cs typeface="Segoe UI Historic" panose="020B0502040204020203" pitchFamily="34" charset="0"/>
              </a:rPr>
              <a:t> </a:t>
            </a:r>
          </a:p>
        </p:txBody>
      </p:sp>
      <p:pic>
        <p:nvPicPr>
          <p:cNvPr id="2" name="Picture 1">
            <a:extLst>
              <a:ext uri="{FF2B5EF4-FFF2-40B4-BE49-F238E27FC236}">
                <a16:creationId xmlns:a16="http://schemas.microsoft.com/office/drawing/2014/main" id="{F362203C-8483-5BEA-FB36-59537D0D3994}"/>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211103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4D1A-7424-48A6-2DDE-B67FD95FF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8B1E7-7E2B-95BB-CE1C-4A5411AA65A6}"/>
              </a:ext>
            </a:extLst>
          </p:cNvPr>
          <p:cNvSpPr>
            <a:spLocks noGrp="1"/>
          </p:cNvSpPr>
          <p:nvPr>
            <p:ph type="title"/>
          </p:nvPr>
        </p:nvSpPr>
        <p:spPr>
          <a:xfrm>
            <a:off x="581447" y="230188"/>
            <a:ext cx="9634608" cy="1325563"/>
          </a:xfrm>
        </p:spPr>
        <p:txBody>
          <a:bodyPr>
            <a:normAutofit/>
          </a:bodyPr>
          <a:lstStyle/>
          <a:p>
            <a:r>
              <a:rPr lang="en-AU" sz="3200" b="1">
                <a:latin typeface="Century Gothic" panose="020B0502020202020204" pitchFamily="34" charset="0"/>
              </a:rPr>
              <a:t>Cross-cutting questions</a:t>
            </a:r>
          </a:p>
        </p:txBody>
      </p:sp>
      <p:pic>
        <p:nvPicPr>
          <p:cNvPr id="6" name="Picture 5">
            <a:extLst>
              <a:ext uri="{FF2B5EF4-FFF2-40B4-BE49-F238E27FC236}">
                <a16:creationId xmlns:a16="http://schemas.microsoft.com/office/drawing/2014/main" id="{DD1C151B-3EBA-F5E0-536A-37C5ADF18631}"/>
              </a:ext>
            </a:extLst>
          </p:cNvPr>
          <p:cNvPicPr>
            <a:picLocks noChangeAspect="1"/>
          </p:cNvPicPr>
          <p:nvPr/>
        </p:nvPicPr>
        <p:blipFill>
          <a:blip r:embed="rId2"/>
          <a:stretch>
            <a:fillRect/>
          </a:stretch>
        </p:blipFill>
        <p:spPr>
          <a:xfrm>
            <a:off x="10052940" y="230188"/>
            <a:ext cx="1905793" cy="970443"/>
          </a:xfrm>
          <a:prstGeom prst="rect">
            <a:avLst/>
          </a:prstGeom>
        </p:spPr>
      </p:pic>
      <p:sp>
        <p:nvSpPr>
          <p:cNvPr id="7" name="Rectangle 6">
            <a:extLst>
              <a:ext uri="{FF2B5EF4-FFF2-40B4-BE49-F238E27FC236}">
                <a16:creationId xmlns:a16="http://schemas.microsoft.com/office/drawing/2014/main" id="{CE5B5160-B044-F880-ABBE-C7A5F8675049}"/>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195228E-FE74-C0CC-8E01-304027ED0AF6}"/>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D6D0F09-308B-CB4D-027D-A267EBFE15D6}"/>
              </a:ext>
            </a:extLst>
          </p:cNvPr>
          <p:cNvSpPr txBox="1"/>
          <p:nvPr/>
        </p:nvSpPr>
        <p:spPr>
          <a:xfrm>
            <a:off x="0" y="1435019"/>
            <a:ext cx="11900950" cy="5474256"/>
          </a:xfrm>
          <a:prstGeom prst="rect">
            <a:avLst/>
          </a:prstGeom>
          <a:noFill/>
        </p:spPr>
        <p:txBody>
          <a:bodyPr wrap="square" lIns="91440" tIns="45720" rIns="91440" bIns="45720" rtlCol="0" anchor="t">
            <a:spAutoFit/>
          </a:bodyPr>
          <a:lstStyle/>
          <a:p>
            <a:pPr lvl="1">
              <a:lnSpc>
                <a:spcPct val="110000"/>
              </a:lnSpc>
              <a:spcBef>
                <a:spcPts val="600"/>
              </a:spcBef>
            </a:pPr>
            <a:endParaRPr lang="en-AU" sz="2400" b="1" dirty="0">
              <a:latin typeface="Segoe UI Historic"/>
              <a:ea typeface="Calibri"/>
              <a:cs typeface="Calibri"/>
            </a:endParaRPr>
          </a:p>
          <a:p>
            <a:pPr marL="1371600" lvl="2" indent="-457200">
              <a:lnSpc>
                <a:spcPct val="110000"/>
              </a:lnSpc>
              <a:spcBef>
                <a:spcPts val="600"/>
              </a:spcBef>
              <a:buFont typeface="+mj-lt"/>
              <a:buAutoNum type="arabicPeriod"/>
            </a:pPr>
            <a:r>
              <a:rPr lang="en-AU" sz="2400" dirty="0">
                <a:latin typeface="Segoe UI Historic"/>
                <a:ea typeface="Calibri"/>
                <a:cs typeface="Calibri"/>
              </a:rPr>
              <a:t>What was the impact of the COVID mandate implementation and removal</a:t>
            </a:r>
          </a:p>
          <a:p>
            <a:pPr marL="1371600" lvl="2" indent="-457200">
              <a:lnSpc>
                <a:spcPct val="110000"/>
              </a:lnSpc>
              <a:spcBef>
                <a:spcPts val="600"/>
              </a:spcBef>
              <a:buAutoNum type="arabicPeriod"/>
            </a:pPr>
            <a:r>
              <a:rPr lang="en-AU" sz="2400" dirty="0">
                <a:latin typeface="Segoe UI Historic"/>
                <a:ea typeface="Calibri"/>
                <a:cs typeface="Calibri"/>
              </a:rPr>
              <a:t>What is the public’s willingness to entertain future broad-scale mandates, and in what situations?</a:t>
            </a:r>
            <a:endParaRPr lang="en-AU" dirty="0"/>
          </a:p>
          <a:p>
            <a:pPr marL="1371600" lvl="2" indent="-457200">
              <a:lnSpc>
                <a:spcPct val="110000"/>
              </a:lnSpc>
              <a:spcBef>
                <a:spcPts val="600"/>
              </a:spcBef>
              <a:buFont typeface="+mj-lt"/>
              <a:buAutoNum type="arabicPeriod"/>
            </a:pPr>
            <a:r>
              <a:rPr lang="en-AU" sz="2400" dirty="0">
                <a:latin typeface="Segoe UI Historic"/>
                <a:ea typeface="Calibri"/>
                <a:cs typeface="Calibri"/>
              </a:rPr>
              <a:t>How does timing of </a:t>
            </a:r>
            <a:r>
              <a:rPr lang="en-AU" sz="2400" b="1" dirty="0">
                <a:latin typeface="Segoe UI Historic"/>
                <a:ea typeface="Calibri"/>
                <a:cs typeface="Calibri"/>
              </a:rPr>
              <a:t>implementation</a:t>
            </a:r>
            <a:r>
              <a:rPr lang="en-AU" sz="2400" dirty="0">
                <a:latin typeface="Segoe UI Historic"/>
                <a:ea typeface="Calibri"/>
                <a:cs typeface="Calibri"/>
              </a:rPr>
              <a:t> and </a:t>
            </a:r>
            <a:r>
              <a:rPr lang="en-AU" sz="2400" b="1" dirty="0">
                <a:latin typeface="Segoe UI Historic"/>
                <a:ea typeface="Calibri"/>
                <a:cs typeface="Calibri"/>
              </a:rPr>
              <a:t>removal</a:t>
            </a:r>
            <a:r>
              <a:rPr lang="en-AU" sz="2400" dirty="0">
                <a:latin typeface="Segoe UI Historic"/>
                <a:ea typeface="Calibri"/>
                <a:cs typeface="Calibri"/>
              </a:rPr>
              <a:t> generate consequences (both intended and unintended?)</a:t>
            </a:r>
          </a:p>
          <a:p>
            <a:pPr marL="1371600" lvl="2" indent="-457200">
              <a:lnSpc>
                <a:spcPct val="110000"/>
              </a:lnSpc>
              <a:spcBef>
                <a:spcPts val="600"/>
              </a:spcBef>
              <a:buFont typeface="+mj-lt"/>
              <a:buAutoNum type="arabicPeriod"/>
            </a:pPr>
            <a:r>
              <a:rPr lang="en-AU" sz="2400" dirty="0">
                <a:latin typeface="Segoe UI Historic"/>
                <a:ea typeface="Calibri"/>
                <a:cs typeface="Calibri"/>
              </a:rPr>
              <a:t>What to do and what to avoid in design, implementation, communication, and promotion?</a:t>
            </a:r>
          </a:p>
          <a:p>
            <a:pPr marL="1371600" lvl="2" indent="-457200">
              <a:lnSpc>
                <a:spcPct val="110000"/>
              </a:lnSpc>
              <a:spcBef>
                <a:spcPts val="600"/>
              </a:spcBef>
              <a:buAutoNum type="arabicPeriod"/>
            </a:pPr>
            <a:r>
              <a:rPr lang="en-AU" sz="2400" dirty="0">
                <a:latin typeface="Segoe UI Historic"/>
                <a:ea typeface="Calibri"/>
                <a:cs typeface="Calibri"/>
              </a:rPr>
              <a:t>What is the ideal mechanism for accountability that preserves trust in government?</a:t>
            </a:r>
          </a:p>
          <a:p>
            <a:pPr marL="1371600" lvl="2" indent="-457200">
              <a:lnSpc>
                <a:spcPct val="110000"/>
              </a:lnSpc>
              <a:spcBef>
                <a:spcPts val="600"/>
              </a:spcBef>
              <a:buFont typeface="Calibri Light" panose="020F0302020204030204"/>
              <a:buAutoNum type="arabicPeriod"/>
            </a:pPr>
            <a:endParaRPr lang="en-AU" sz="2400" dirty="0">
              <a:latin typeface="Segoe UI Historic"/>
              <a:ea typeface="Calibri"/>
              <a:cs typeface="Calibri"/>
            </a:endParaRPr>
          </a:p>
          <a:p>
            <a:pPr lvl="1">
              <a:lnSpc>
                <a:spcPct val="110000"/>
              </a:lnSpc>
              <a:spcBef>
                <a:spcPts val="600"/>
              </a:spcBef>
            </a:pPr>
            <a:endParaRPr lang="en-AU" sz="2400" b="1" dirty="0">
              <a:latin typeface="Segoe UI Historic"/>
              <a:ea typeface="Calibri"/>
              <a:cs typeface="Calibri"/>
            </a:endParaRPr>
          </a:p>
        </p:txBody>
      </p:sp>
    </p:spTree>
    <p:extLst>
      <p:ext uri="{BB962C8B-B14F-4D97-AF65-F5344CB8AC3E}">
        <p14:creationId xmlns:p14="http://schemas.microsoft.com/office/powerpoint/2010/main" val="160135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80CCB-5E43-B642-961C-485F41F12532}"/>
              </a:ext>
            </a:extLst>
          </p:cNvPr>
          <p:cNvSpPr txBox="1"/>
          <p:nvPr/>
        </p:nvSpPr>
        <p:spPr>
          <a:xfrm>
            <a:off x="2397597" y="516926"/>
            <a:ext cx="6327124" cy="523220"/>
          </a:xfrm>
          <a:prstGeom prst="rect">
            <a:avLst/>
          </a:prstGeom>
          <a:noFill/>
        </p:spPr>
        <p:txBody>
          <a:bodyPr wrap="square" rtlCol="0">
            <a:spAutoFit/>
          </a:bodyPr>
          <a:lstStyle/>
          <a:p>
            <a:pPr algn="ctr"/>
            <a:r>
              <a:rPr lang="en-US" sz="2800" b="1" err="1">
                <a:solidFill>
                  <a:srgbClr val="57C7D7"/>
                </a:solidFill>
                <a:latin typeface="Calibri" panose="020F0502020204030204" pitchFamily="34" charset="0"/>
                <a:cs typeface="Calibri" panose="020F0502020204030204" pitchFamily="34" charset="0"/>
              </a:rPr>
              <a:t>MandEval</a:t>
            </a:r>
            <a:r>
              <a:rPr lang="en-US" sz="2800" b="1">
                <a:solidFill>
                  <a:srgbClr val="57C7D7"/>
                </a:solidFill>
                <a:latin typeface="Calibri" panose="020F0502020204030204" pitchFamily="34" charset="0"/>
                <a:cs typeface="Calibri" panose="020F0502020204030204" pitchFamily="34" charset="0"/>
              </a:rPr>
              <a:t>: 5 Studies at a glance </a:t>
            </a:r>
          </a:p>
        </p:txBody>
      </p:sp>
      <p:sp>
        <p:nvSpPr>
          <p:cNvPr id="11" name="TextBox 10">
            <a:extLst>
              <a:ext uri="{FF2B5EF4-FFF2-40B4-BE49-F238E27FC236}">
                <a16:creationId xmlns:a16="http://schemas.microsoft.com/office/drawing/2014/main" id="{F7F5B352-19EA-EE45-B7DE-0BB487C6AA01}"/>
              </a:ext>
            </a:extLst>
          </p:cNvPr>
          <p:cNvSpPr txBox="1"/>
          <p:nvPr/>
        </p:nvSpPr>
        <p:spPr>
          <a:xfrm>
            <a:off x="578224" y="1302328"/>
            <a:ext cx="11153873" cy="4632037"/>
          </a:xfrm>
          <a:prstGeom prst="rect">
            <a:avLst/>
          </a:prstGeom>
          <a:noFill/>
        </p:spPr>
        <p:txBody>
          <a:bodyPr wrap="square" lIns="91440" tIns="45720" rIns="91440" bIns="45720" rtlCol="0" anchor="t">
            <a:spAutoFit/>
          </a:bodyPr>
          <a:lstStyle/>
          <a:p>
            <a:pPr>
              <a:spcAft>
                <a:spcPts val="600"/>
              </a:spcAft>
            </a:pPr>
            <a:r>
              <a:rPr lang="en-AU" sz="2400" u="sng">
                <a:effectLst/>
                <a:latin typeface="Segoe UI Historic"/>
                <a:ea typeface="Times New Roman" panose="02020603050405020304" pitchFamily="18" charset="0"/>
                <a:cs typeface="Segoe UI Historic"/>
              </a:rPr>
              <a:t>Study one:</a:t>
            </a:r>
            <a:r>
              <a:rPr lang="en-AU" sz="2400">
                <a:latin typeface="Segoe UI Historic"/>
                <a:ea typeface="Times New Roman" panose="02020603050405020304" pitchFamily="18" charset="0"/>
                <a:cs typeface="Segoe UI Historic"/>
              </a:rPr>
              <a:t> Big data; all jurisdictions</a:t>
            </a:r>
            <a:endParaRPr lang="en-AU" sz="2400">
              <a:latin typeface="Segoe UI Historic"/>
              <a:ea typeface="Calibri" panose="020F0502020204030204" pitchFamily="34" charset="0"/>
              <a:cs typeface="Segoe UI Historic"/>
            </a:endParaRPr>
          </a:p>
          <a:p>
            <a:pPr lvl="0">
              <a:spcAft>
                <a:spcPts val="600"/>
              </a:spcAft>
            </a:pPr>
            <a:endParaRPr lang="en-AU" sz="1600">
              <a:effectLst/>
              <a:latin typeface="Segoe UI Historic"/>
              <a:ea typeface="Calibri" panose="020F0502020204030204" pitchFamily="34" charset="0"/>
              <a:cs typeface="Segoe UI Historic"/>
            </a:endParaRPr>
          </a:p>
          <a:p>
            <a:pPr lvl="0">
              <a:spcAft>
                <a:spcPts val="600"/>
              </a:spcAft>
            </a:pPr>
            <a:r>
              <a:rPr lang="en-AU" sz="2400" u="sng">
                <a:effectLst/>
                <a:latin typeface="Segoe UI Historic"/>
                <a:ea typeface="Times New Roman" panose="02020603050405020304" pitchFamily="18" charset="0"/>
                <a:cs typeface="Segoe UI Historic"/>
              </a:rPr>
              <a:t>Study two</a:t>
            </a:r>
            <a:r>
              <a:rPr lang="en-AU" sz="2400" u="sng">
                <a:latin typeface="Segoe UI Historic"/>
                <a:ea typeface="Times New Roman" panose="02020603050405020304" pitchFamily="18" charset="0"/>
                <a:cs typeface="Segoe UI Historic"/>
              </a:rPr>
              <a:t>:</a:t>
            </a:r>
            <a:r>
              <a:rPr lang="en-AU" sz="2400">
                <a:effectLst/>
                <a:latin typeface="Segoe UI Historic"/>
                <a:ea typeface="Times New Roman" panose="02020603050405020304" pitchFamily="18" charset="0"/>
                <a:cs typeface="Segoe UI Historic"/>
              </a:rPr>
              <a:t> </a:t>
            </a:r>
            <a:r>
              <a:rPr lang="en-AU" sz="2400">
                <a:latin typeface="Segoe UI Historic"/>
                <a:ea typeface="Times New Roman" panose="02020603050405020304" pitchFamily="18" charset="0"/>
                <a:cs typeface="Segoe UI Historic"/>
              </a:rPr>
              <a:t>Quantitative</a:t>
            </a:r>
            <a:r>
              <a:rPr lang="en-AU" sz="2400">
                <a:effectLst/>
                <a:latin typeface="Segoe UI Historic"/>
                <a:ea typeface="Times New Roman" panose="02020603050405020304" pitchFamily="18" charset="0"/>
                <a:cs typeface="Segoe UI Historic"/>
              </a:rPr>
              <a:t> surveys of groups affected by mandates</a:t>
            </a:r>
            <a:r>
              <a:rPr lang="en-AU" sz="2400">
                <a:latin typeface="Segoe UI Historic"/>
                <a:ea typeface="Times New Roman" panose="02020603050405020304" pitchFamily="18" charset="0"/>
                <a:cs typeface="Segoe UI Historic"/>
              </a:rPr>
              <a:t>;</a:t>
            </a:r>
            <a:r>
              <a:rPr lang="en-AU" sz="2400">
                <a:effectLst/>
                <a:latin typeface="Segoe UI Historic"/>
                <a:ea typeface="Times New Roman" panose="02020603050405020304" pitchFamily="18" charset="0"/>
                <a:cs typeface="Segoe UI Historic"/>
              </a:rPr>
              <a:t> all jurisdictions.</a:t>
            </a:r>
            <a:endParaRPr lang="en-AU" sz="2400">
              <a:effectLst/>
              <a:latin typeface="Segoe UI Historic"/>
              <a:ea typeface="Calibri" panose="020F0502020204030204" pitchFamily="34" charset="0"/>
              <a:cs typeface="Segoe UI Historic"/>
            </a:endParaRPr>
          </a:p>
          <a:p>
            <a:pPr>
              <a:spcAft>
                <a:spcPts val="600"/>
              </a:spcAft>
            </a:pPr>
            <a:endParaRPr lang="en-AU" sz="1600">
              <a:latin typeface="Segoe UI Historic"/>
              <a:ea typeface="Times New Roman" panose="02020603050405020304" pitchFamily="18" charset="0"/>
              <a:cs typeface="Segoe UI Historic"/>
            </a:endParaRPr>
          </a:p>
          <a:p>
            <a:pPr>
              <a:spcAft>
                <a:spcPts val="600"/>
              </a:spcAft>
            </a:pPr>
            <a:r>
              <a:rPr lang="en-AU" sz="2400" u="sng">
                <a:effectLst/>
                <a:latin typeface="Segoe UI Historic"/>
                <a:ea typeface="Times New Roman" panose="02020603050405020304" pitchFamily="18" charset="0"/>
                <a:cs typeface="Calibri"/>
              </a:rPr>
              <a:t>Study three</a:t>
            </a:r>
            <a:r>
              <a:rPr lang="en-AU" sz="2400" u="sng">
                <a:latin typeface="Segoe UI Historic"/>
                <a:ea typeface="Times New Roman" panose="02020603050405020304" pitchFamily="18" charset="0"/>
                <a:cs typeface="Calibri"/>
              </a:rPr>
              <a:t>:</a:t>
            </a:r>
            <a:r>
              <a:rPr lang="en-AU" sz="2400">
                <a:effectLst/>
                <a:latin typeface="Segoe UI Historic"/>
                <a:ea typeface="Times New Roman" panose="02020603050405020304" pitchFamily="18" charset="0"/>
                <a:cs typeface="Calibri"/>
              </a:rPr>
              <a:t> Qualitative methods; key groups at “pointy end” of mandates.</a:t>
            </a:r>
            <a:r>
              <a:rPr lang="en-AU" sz="2400">
                <a:latin typeface="Segoe UI Historic"/>
                <a:ea typeface="Times New Roman" panose="02020603050405020304" pitchFamily="18" charset="0"/>
                <a:cs typeface="Calibri"/>
              </a:rPr>
              <a:t> </a:t>
            </a:r>
            <a:endParaRPr lang="en-AU" sz="2400">
              <a:effectLst/>
              <a:latin typeface="Segoe UI Historic"/>
              <a:ea typeface="Calibri" panose="020F0502020204030204" pitchFamily="34" charset="0"/>
              <a:cs typeface="Segoe UI Historic"/>
            </a:endParaRPr>
          </a:p>
          <a:p>
            <a:pPr>
              <a:spcAft>
                <a:spcPts val="600"/>
              </a:spcAft>
            </a:pPr>
            <a:endParaRPr lang="en-AU" sz="1600">
              <a:latin typeface="Segoe UI Historic"/>
              <a:ea typeface="Times New Roman" panose="02020603050405020304" pitchFamily="18" charset="0"/>
              <a:cs typeface="Calibri"/>
            </a:endParaRPr>
          </a:p>
          <a:p>
            <a:pPr>
              <a:spcAft>
                <a:spcPts val="600"/>
              </a:spcAft>
            </a:pPr>
            <a:r>
              <a:rPr lang="en-AU" sz="2400" u="sng">
                <a:effectLst/>
                <a:latin typeface="Segoe UI Historic"/>
                <a:ea typeface="Times New Roman" panose="02020603050405020304" pitchFamily="18" charset="0"/>
                <a:cs typeface="Segoe UI Historic"/>
              </a:rPr>
              <a:t>Study four</a:t>
            </a:r>
            <a:r>
              <a:rPr lang="en-AU" sz="2400" u="sng">
                <a:latin typeface="Segoe UI Historic"/>
                <a:ea typeface="Times New Roman" panose="02020603050405020304" pitchFamily="18" charset="0"/>
                <a:cs typeface="Segoe UI Historic"/>
              </a:rPr>
              <a:t>:</a:t>
            </a:r>
            <a:r>
              <a:rPr lang="en-AU" sz="2400" b="1">
                <a:effectLst/>
                <a:latin typeface="Segoe UI Historic"/>
                <a:ea typeface="Times New Roman" panose="02020603050405020304" pitchFamily="18" charset="0"/>
                <a:cs typeface="Segoe UI Historic"/>
              </a:rPr>
              <a:t> </a:t>
            </a:r>
            <a:r>
              <a:rPr lang="en-AU" sz="2400">
                <a:latin typeface="Segoe UI Historic"/>
                <a:ea typeface="Times New Roman" panose="02020603050405020304" pitchFamily="18" charset="0"/>
                <a:cs typeface="Segoe UI Historic"/>
              </a:rPr>
              <a:t>Key</a:t>
            </a:r>
            <a:r>
              <a:rPr lang="en-AU" sz="2400">
                <a:effectLst/>
                <a:latin typeface="Segoe UI Historic"/>
                <a:ea typeface="Times New Roman" panose="02020603050405020304" pitchFamily="18" charset="0"/>
                <a:cs typeface="Segoe UI Historic"/>
              </a:rPr>
              <a:t> informant analysis of elected officials </a:t>
            </a:r>
            <a:r>
              <a:rPr lang="en-AU" sz="2400">
                <a:latin typeface="Segoe UI Historic"/>
                <a:ea typeface="Times New Roman" panose="02020603050405020304" pitchFamily="18" charset="0"/>
                <a:cs typeface="Segoe UI Historic"/>
              </a:rPr>
              <a:t>/ technical</a:t>
            </a:r>
            <a:r>
              <a:rPr lang="en-AU" sz="2400">
                <a:effectLst/>
                <a:latin typeface="Segoe UI Historic"/>
                <a:ea typeface="Times New Roman" panose="02020603050405020304" pitchFamily="18" charset="0"/>
                <a:cs typeface="Segoe UI Historic"/>
              </a:rPr>
              <a:t> experts </a:t>
            </a:r>
            <a:r>
              <a:rPr lang="en-AU" sz="2400">
                <a:latin typeface="Segoe UI Historic"/>
                <a:ea typeface="Times New Roman" panose="02020603050405020304" pitchFamily="18" charset="0"/>
                <a:cs typeface="Segoe UI Historic"/>
              </a:rPr>
              <a:t>in</a:t>
            </a:r>
            <a:r>
              <a:rPr lang="en-AU" sz="2400">
                <a:effectLst/>
                <a:latin typeface="Segoe UI Historic"/>
                <a:ea typeface="Times New Roman" panose="02020603050405020304" pitchFamily="18" charset="0"/>
                <a:cs typeface="Segoe UI Historic"/>
              </a:rPr>
              <a:t> Australian states</a:t>
            </a:r>
            <a:r>
              <a:rPr lang="en-AU" sz="2400">
                <a:latin typeface="Segoe UI Historic"/>
                <a:ea typeface="Times New Roman" panose="02020603050405020304" pitchFamily="18" charset="0"/>
                <a:cs typeface="Segoe UI Historic"/>
              </a:rPr>
              <a:t>,</a:t>
            </a:r>
            <a:r>
              <a:rPr lang="en-AU" sz="2400">
                <a:effectLst/>
                <a:latin typeface="Segoe UI Historic"/>
                <a:ea typeface="Times New Roman" panose="02020603050405020304" pitchFamily="18" charset="0"/>
                <a:cs typeface="Segoe UI Historic"/>
              </a:rPr>
              <a:t> Italy and France, </a:t>
            </a:r>
            <a:r>
              <a:rPr lang="en-AU" sz="2400">
                <a:latin typeface="Segoe UI Historic"/>
                <a:ea typeface="Times New Roman" panose="02020603050405020304" pitchFamily="18" charset="0"/>
                <a:cs typeface="Segoe UI Historic"/>
              </a:rPr>
              <a:t>UK</a:t>
            </a:r>
            <a:r>
              <a:rPr lang="en-AU" sz="2400">
                <a:effectLst/>
                <a:latin typeface="Segoe UI Historic"/>
                <a:ea typeface="Times New Roman" panose="02020603050405020304" pitchFamily="18" charset="0"/>
                <a:cs typeface="Segoe UI Historic"/>
              </a:rPr>
              <a:t>.</a:t>
            </a:r>
            <a:r>
              <a:rPr lang="en-AU" sz="2400">
                <a:latin typeface="Segoe UI Historic"/>
                <a:ea typeface="Times New Roman" panose="02020603050405020304" pitchFamily="18" charset="0"/>
                <a:cs typeface="Segoe UI Historic"/>
              </a:rPr>
              <a:t> </a:t>
            </a:r>
            <a:endParaRPr lang="en-AU" sz="2400">
              <a:latin typeface="Segoe UI Historic"/>
              <a:ea typeface="Calibri"/>
              <a:cs typeface="Segoe UI Historic"/>
            </a:endParaRPr>
          </a:p>
          <a:p>
            <a:pPr>
              <a:spcAft>
                <a:spcPts val="600"/>
              </a:spcAft>
            </a:pPr>
            <a:endParaRPr lang="en-AU" sz="1600">
              <a:latin typeface="Segoe UI Historic"/>
              <a:ea typeface="Calibri"/>
              <a:cs typeface="Segoe UI Historic"/>
            </a:endParaRPr>
          </a:p>
          <a:p>
            <a:pPr>
              <a:spcAft>
                <a:spcPts val="600"/>
              </a:spcAft>
            </a:pPr>
            <a:r>
              <a:rPr lang="en-AU" sz="2400" u="sng">
                <a:effectLst/>
                <a:latin typeface="Segoe UI Historic"/>
                <a:ea typeface="Times New Roman" panose="02020603050405020304" pitchFamily="18" charset="0"/>
                <a:cs typeface="Segoe UI Historic"/>
              </a:rPr>
              <a:t>Study five</a:t>
            </a:r>
            <a:r>
              <a:rPr lang="en-AU" sz="2400" u="sng">
                <a:latin typeface="Segoe UI Historic"/>
                <a:ea typeface="Times New Roman" panose="02020603050405020304" pitchFamily="18" charset="0"/>
                <a:cs typeface="Segoe UI Historic"/>
              </a:rPr>
              <a:t>:</a:t>
            </a:r>
            <a:r>
              <a:rPr lang="en-AU" sz="2400">
                <a:effectLst/>
                <a:latin typeface="Segoe UI Historic"/>
                <a:ea typeface="Times New Roman" panose="02020603050405020304" pitchFamily="18" charset="0"/>
                <a:cs typeface="Segoe UI Historic"/>
              </a:rPr>
              <a:t> </a:t>
            </a:r>
            <a:r>
              <a:rPr lang="en-AU" sz="2400">
                <a:latin typeface="Segoe UI Historic"/>
                <a:ea typeface="Times New Roman" panose="02020603050405020304" pitchFamily="18" charset="0"/>
                <a:cs typeface="Segoe UI Historic"/>
              </a:rPr>
              <a:t>Legal</a:t>
            </a:r>
            <a:r>
              <a:rPr lang="en-AU" sz="2400">
                <a:effectLst/>
                <a:latin typeface="Segoe UI Historic"/>
                <a:ea typeface="Times New Roman" panose="02020603050405020304" pitchFamily="18" charset="0"/>
                <a:cs typeface="Segoe UI Historic"/>
              </a:rPr>
              <a:t> analysis and </a:t>
            </a:r>
            <a:r>
              <a:rPr lang="en-AU" sz="2400">
                <a:latin typeface="Segoe UI Historic"/>
                <a:ea typeface="Times New Roman" panose="02020603050405020304" pitchFamily="18" charset="0"/>
                <a:cs typeface="Segoe UI Historic"/>
              </a:rPr>
              <a:t>construction of an</a:t>
            </a:r>
            <a:r>
              <a:rPr lang="en-AU" sz="2400">
                <a:effectLst/>
                <a:latin typeface="Segoe UI Historic"/>
                <a:ea typeface="Times New Roman" panose="02020603050405020304" pitchFamily="18" charset="0"/>
                <a:cs typeface="Segoe UI Historic"/>
              </a:rPr>
              <a:t> online observatory of superior court cases.</a:t>
            </a:r>
            <a:r>
              <a:rPr lang="en-AU" sz="2400">
                <a:latin typeface="Segoe UI Historic"/>
                <a:ea typeface="Times New Roman" panose="02020603050405020304" pitchFamily="18" charset="0"/>
                <a:cs typeface="Segoe UI Historic"/>
              </a:rPr>
              <a:t> </a:t>
            </a:r>
            <a:endParaRPr lang="en-AU" sz="2400">
              <a:effectLst/>
              <a:latin typeface="Segoe UI Historic"/>
              <a:ea typeface="Times New Roman" panose="02020603050405020304" pitchFamily="18" charset="0"/>
              <a:cs typeface="Segoe UI Historic"/>
            </a:endParaRPr>
          </a:p>
          <a:p>
            <a:pPr lvl="0"/>
            <a:endParaRPr lang="en-AU">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C01DFABE-0D67-CFE6-FDA6-30CE03DBF615}"/>
              </a:ext>
            </a:extLst>
          </p:cNvPr>
          <p:cNvPicPr>
            <a:picLocks noChangeAspect="1"/>
          </p:cNvPicPr>
          <p:nvPr/>
        </p:nvPicPr>
        <p:blipFill>
          <a:blip r:embed="rId3"/>
          <a:stretch>
            <a:fillRect/>
          </a:stretch>
        </p:blipFill>
        <p:spPr>
          <a:xfrm>
            <a:off x="10052940" y="230188"/>
            <a:ext cx="1905793" cy="970443"/>
          </a:xfrm>
          <a:prstGeom prst="rect">
            <a:avLst/>
          </a:prstGeom>
        </p:spPr>
      </p:pic>
    </p:spTree>
    <p:extLst>
      <p:ext uri="{BB962C8B-B14F-4D97-AF65-F5344CB8AC3E}">
        <p14:creationId xmlns:p14="http://schemas.microsoft.com/office/powerpoint/2010/main" val="175494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80CCB-5E43-B642-961C-485F41F12532}"/>
              </a:ext>
            </a:extLst>
          </p:cNvPr>
          <p:cNvSpPr txBox="1"/>
          <p:nvPr/>
        </p:nvSpPr>
        <p:spPr>
          <a:xfrm>
            <a:off x="578224" y="425667"/>
            <a:ext cx="6327124" cy="584775"/>
          </a:xfrm>
          <a:prstGeom prst="rect">
            <a:avLst/>
          </a:prstGeom>
          <a:noFill/>
        </p:spPr>
        <p:txBody>
          <a:bodyPr wrap="square" lIns="91440" tIns="45720" rIns="91440" bIns="45720" rtlCol="0" anchor="t">
            <a:spAutoFit/>
          </a:bodyPr>
          <a:lstStyle/>
          <a:p>
            <a:r>
              <a:rPr lang="en-US" sz="3200" b="1">
                <a:latin typeface="Century Gothic"/>
              </a:rPr>
              <a:t>Policy Repository</a:t>
            </a:r>
            <a:endParaRPr lang="en-US" sz="3200" b="1">
              <a:latin typeface="Century Gothic" panose="020B0502020202020204" pitchFamily="34" charset="0"/>
            </a:endParaRPr>
          </a:p>
        </p:txBody>
      </p:sp>
      <p:pic>
        <p:nvPicPr>
          <p:cNvPr id="2" name="Picture 1">
            <a:extLst>
              <a:ext uri="{FF2B5EF4-FFF2-40B4-BE49-F238E27FC236}">
                <a16:creationId xmlns:a16="http://schemas.microsoft.com/office/drawing/2014/main" id="{F362203C-8483-5BEA-FB36-59537D0D3994}"/>
              </a:ext>
            </a:extLst>
          </p:cNvPr>
          <p:cNvPicPr>
            <a:picLocks noChangeAspect="1"/>
          </p:cNvPicPr>
          <p:nvPr/>
        </p:nvPicPr>
        <p:blipFill>
          <a:blip r:embed="rId2"/>
          <a:stretch>
            <a:fillRect/>
          </a:stretch>
        </p:blipFill>
        <p:spPr>
          <a:xfrm>
            <a:off x="10044551" y="214688"/>
            <a:ext cx="1905793" cy="970443"/>
          </a:xfrm>
          <a:prstGeom prst="rect">
            <a:avLst/>
          </a:prstGeom>
        </p:spPr>
      </p:pic>
      <p:sp>
        <p:nvSpPr>
          <p:cNvPr id="3" name="TextBox 3">
            <a:extLst>
              <a:ext uri="{FF2B5EF4-FFF2-40B4-BE49-F238E27FC236}">
                <a16:creationId xmlns:a16="http://schemas.microsoft.com/office/drawing/2014/main" id="{C852F12F-5500-8F2F-48AD-34B771332D7F}"/>
              </a:ext>
            </a:extLst>
          </p:cNvPr>
          <p:cNvSpPr txBox="1"/>
          <p:nvPr/>
        </p:nvSpPr>
        <p:spPr>
          <a:xfrm>
            <a:off x="501060" y="1191194"/>
            <a:ext cx="11187056" cy="4993483"/>
          </a:xfrm>
          <a:prstGeom prst="rect">
            <a:avLst/>
          </a:prstGeom>
          <a:solidFill>
            <a:srgbClr val="40A996">
              <a:alpha val="25098"/>
            </a:srgbClr>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Bef>
                <a:spcPts val="600"/>
              </a:spcBef>
            </a:pPr>
            <a:r>
              <a:rPr lang="en-AU" sz="2100" u="sng" dirty="0">
                <a:solidFill>
                  <a:prstClr val="black"/>
                </a:solidFill>
                <a:latin typeface="Segoe UI Historic"/>
                <a:ea typeface="Segoe UI Historic"/>
                <a:cs typeface="Segoe UI Historic"/>
              </a:rPr>
              <a:t>A new requirement</a:t>
            </a:r>
            <a:r>
              <a:rPr lang="en-AU" sz="2100" dirty="0">
                <a:solidFill>
                  <a:prstClr val="black"/>
                </a:solidFill>
                <a:latin typeface="Segoe UI Historic"/>
                <a:ea typeface="Segoe UI Historic"/>
                <a:cs typeface="Segoe UI Historic"/>
              </a:rPr>
              <a:t>: After the first all team meeting in February 2024 the team realised a</a:t>
            </a:r>
            <a:r>
              <a:rPr lang="en-AU" sz="2100" dirty="0">
                <a:solidFill>
                  <a:prstClr val="black"/>
                </a:solidFill>
                <a:latin typeface="Segoe UI Historic"/>
                <a:ea typeface="+mn-lt"/>
                <a:cs typeface="+mn-lt"/>
              </a:rPr>
              <a:t> "</a:t>
            </a:r>
            <a:r>
              <a:rPr lang="en-AU" sz="2100" b="1" dirty="0">
                <a:solidFill>
                  <a:prstClr val="black"/>
                </a:solidFill>
                <a:latin typeface="Segoe UI Historic"/>
                <a:ea typeface="+mn-lt"/>
                <a:cs typeface="+mn-lt"/>
              </a:rPr>
              <a:t>shopping list" </a:t>
            </a:r>
            <a:r>
              <a:rPr lang="en-AU" sz="2100" dirty="0">
                <a:solidFill>
                  <a:prstClr val="black"/>
                </a:solidFill>
                <a:latin typeface="Segoe UI Historic"/>
                <a:ea typeface="+mn-lt"/>
                <a:cs typeface="+mn-lt"/>
              </a:rPr>
              <a:t>was needed that included all relevant details about vaccine mandates in each jurisdiction. This is essential for constructing our policy variables and so we built the 'policy repository’ to cover all Australian states/territories, Italy, France, and California.</a:t>
            </a:r>
            <a:endParaRPr lang="en-AU" sz="2100" dirty="0">
              <a:solidFill>
                <a:prstClr val="black"/>
              </a:solidFill>
              <a:latin typeface="Segoe UI Historic"/>
              <a:ea typeface="Calibri"/>
              <a:cs typeface="Calibri"/>
            </a:endParaRPr>
          </a:p>
          <a:p>
            <a:pPr>
              <a:lnSpc>
                <a:spcPct val="110000"/>
              </a:lnSpc>
              <a:spcBef>
                <a:spcPts val="600"/>
              </a:spcBef>
            </a:pPr>
            <a:endParaRPr lang="en-AU" sz="2100" dirty="0">
              <a:solidFill>
                <a:prstClr val="black"/>
              </a:solidFill>
              <a:latin typeface="Segoe UI Historic"/>
              <a:ea typeface="Segoe UI Historic"/>
              <a:cs typeface="Segoe UI Historic"/>
            </a:endParaRPr>
          </a:p>
          <a:p>
            <a:pPr>
              <a:lnSpc>
                <a:spcPct val="110000"/>
              </a:lnSpc>
              <a:spcBef>
                <a:spcPts val="600"/>
              </a:spcBef>
            </a:pPr>
            <a:r>
              <a:rPr lang="en-AU" sz="2100" u="sng" dirty="0">
                <a:solidFill>
                  <a:prstClr val="black"/>
                </a:solidFill>
                <a:latin typeface="Segoe UI Historic"/>
                <a:ea typeface="Segoe UI Historic"/>
                <a:cs typeface="Segoe UI Historic"/>
              </a:rPr>
              <a:t>How we built it:</a:t>
            </a:r>
            <a:r>
              <a:rPr lang="en-AU" sz="2100" dirty="0">
                <a:solidFill>
                  <a:prstClr val="black"/>
                </a:solidFill>
                <a:latin typeface="Segoe UI Historic"/>
                <a:ea typeface="Segoe UI Historic"/>
                <a:cs typeface="Segoe UI Historic"/>
              </a:rPr>
              <a:t> Desk research, information from key informant interviews (Study 4). We categorised directions / policies into some of the following categories: </a:t>
            </a:r>
            <a:r>
              <a:rPr lang="en-AU" sz="2100" i="1" dirty="0">
                <a:solidFill>
                  <a:prstClr val="black"/>
                </a:solidFill>
                <a:latin typeface="Segoe UI Historic"/>
                <a:ea typeface="Segoe UI Historic"/>
                <a:cs typeface="Segoe UI Historic"/>
              </a:rPr>
              <a:t>announcement date, published date, enforcement date, type, policy target (e.g. health worker), mandate requirement, exemption, communication, vaccine eligibility/availability, ATAGI recommendation. </a:t>
            </a:r>
            <a:r>
              <a:rPr lang="en-AU" sz="2100" dirty="0">
                <a:solidFill>
                  <a:prstClr val="black"/>
                </a:solidFill>
                <a:latin typeface="Segoe UI Historic"/>
                <a:ea typeface="Segoe UI Historic"/>
                <a:cs typeface="Segoe UI Historic"/>
              </a:rPr>
              <a:t>Information was entered into a spreadsheet, coded and added to EndNote.</a:t>
            </a:r>
          </a:p>
          <a:p>
            <a:pPr>
              <a:lnSpc>
                <a:spcPct val="110000"/>
              </a:lnSpc>
              <a:spcBef>
                <a:spcPts val="600"/>
              </a:spcBef>
            </a:pPr>
            <a:endParaRPr lang="en-AU" sz="2100" dirty="0">
              <a:solidFill>
                <a:prstClr val="black"/>
              </a:solidFill>
              <a:latin typeface="Segoe UI Historic"/>
              <a:ea typeface="Segoe UI Historic"/>
              <a:cs typeface="Segoe UI Historic"/>
            </a:endParaRPr>
          </a:p>
          <a:p>
            <a:pPr>
              <a:lnSpc>
                <a:spcPct val="110000"/>
              </a:lnSpc>
              <a:spcBef>
                <a:spcPts val="600"/>
              </a:spcBef>
            </a:pPr>
            <a:r>
              <a:rPr lang="en-AU" sz="2100" u="sng" dirty="0">
                <a:solidFill>
                  <a:prstClr val="black"/>
                </a:solidFill>
                <a:latin typeface="Segoe UI Historic"/>
                <a:ea typeface="Segoe UI Historic"/>
                <a:cs typeface="Segoe UI Historic"/>
              </a:rPr>
              <a:t>Publication plans</a:t>
            </a:r>
            <a:r>
              <a:rPr lang="en-AU" sz="2100" dirty="0">
                <a:solidFill>
                  <a:prstClr val="black"/>
                </a:solidFill>
                <a:latin typeface="Segoe UI Historic"/>
                <a:ea typeface="Segoe UI Historic"/>
                <a:cs typeface="Segoe UI Historic"/>
              </a:rPr>
              <a:t>: Once finalised the team will potentially add it to the </a:t>
            </a:r>
            <a:r>
              <a:rPr lang="en-AU" sz="2100" dirty="0" err="1">
                <a:solidFill>
                  <a:prstClr val="black"/>
                </a:solidFill>
                <a:latin typeface="Segoe UI Historic"/>
                <a:ea typeface="Segoe UI Historic"/>
                <a:cs typeface="Segoe UI Historic"/>
              </a:rPr>
              <a:t>MandEval</a:t>
            </a:r>
            <a:r>
              <a:rPr lang="en-AU" sz="2100" dirty="0">
                <a:solidFill>
                  <a:prstClr val="black"/>
                </a:solidFill>
                <a:latin typeface="Segoe UI Historic"/>
                <a:ea typeface="Segoe UI Historic"/>
                <a:cs typeface="Segoe UI Historic"/>
              </a:rPr>
              <a:t> website and/or publish in a journal.</a:t>
            </a:r>
          </a:p>
        </p:txBody>
      </p:sp>
    </p:spTree>
    <p:extLst>
      <p:ext uri="{BB962C8B-B14F-4D97-AF65-F5344CB8AC3E}">
        <p14:creationId xmlns:p14="http://schemas.microsoft.com/office/powerpoint/2010/main" val="130722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with blue and green colors&#10;&#10;AI-generated content may be incorrect.">
            <a:extLst>
              <a:ext uri="{FF2B5EF4-FFF2-40B4-BE49-F238E27FC236}">
                <a16:creationId xmlns:a16="http://schemas.microsoft.com/office/drawing/2014/main" id="{C01DFABE-0D67-CFE6-FDA6-30CE03DBF615}"/>
              </a:ext>
            </a:extLst>
          </p:cNvPr>
          <p:cNvPicPr>
            <a:picLocks noChangeAspect="1"/>
          </p:cNvPicPr>
          <p:nvPr/>
        </p:nvPicPr>
        <p:blipFill>
          <a:blip r:embed="rId3"/>
          <a:stretch>
            <a:fillRect/>
          </a:stretch>
        </p:blipFill>
        <p:spPr>
          <a:xfrm>
            <a:off x="10052940" y="230188"/>
            <a:ext cx="1905793" cy="970443"/>
          </a:xfrm>
          <a:prstGeom prst="rect">
            <a:avLst/>
          </a:prstGeom>
        </p:spPr>
      </p:pic>
      <p:sp>
        <p:nvSpPr>
          <p:cNvPr id="5" name="TextBox 4">
            <a:extLst>
              <a:ext uri="{FF2B5EF4-FFF2-40B4-BE49-F238E27FC236}">
                <a16:creationId xmlns:a16="http://schemas.microsoft.com/office/drawing/2014/main" id="{807F6964-0E8D-589A-F9E0-CEFF3E46B119}"/>
              </a:ext>
            </a:extLst>
          </p:cNvPr>
          <p:cNvSpPr txBox="1"/>
          <p:nvPr/>
        </p:nvSpPr>
        <p:spPr>
          <a:xfrm>
            <a:off x="2168815" y="544719"/>
            <a:ext cx="6327124" cy="523220"/>
          </a:xfrm>
          <a:prstGeom prst="rect">
            <a:avLst/>
          </a:prstGeom>
          <a:noFill/>
        </p:spPr>
        <p:txBody>
          <a:bodyPr wrap="square" rtlCol="0">
            <a:spAutoFit/>
          </a:bodyPr>
          <a:lstStyle/>
          <a:p>
            <a:pPr algn="ctr"/>
            <a:r>
              <a:rPr lang="en-US" sz="2800" b="1">
                <a:latin typeface="Calibri" panose="020F0502020204030204" pitchFamily="34" charset="0"/>
                <a:cs typeface="Calibri" panose="020F0502020204030204" pitchFamily="34" charset="0"/>
              </a:rPr>
              <a:t>Study 1: Big data analysis</a:t>
            </a:r>
          </a:p>
        </p:txBody>
      </p:sp>
      <p:graphicFrame>
        <p:nvGraphicFramePr>
          <p:cNvPr id="9" name="TextBox 2">
            <a:extLst>
              <a:ext uri="{FF2B5EF4-FFF2-40B4-BE49-F238E27FC236}">
                <a16:creationId xmlns:a16="http://schemas.microsoft.com/office/drawing/2014/main" id="{317DDC65-34A1-8EBB-AB9F-EACB824CD1B4}"/>
              </a:ext>
            </a:extLst>
          </p:cNvPr>
          <p:cNvGraphicFramePr/>
          <p:nvPr/>
        </p:nvGraphicFramePr>
        <p:xfrm>
          <a:off x="415319" y="1200631"/>
          <a:ext cx="11543414" cy="4708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982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255E-4664-0933-6596-EE075DB22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C7E2F-D2EC-7389-AA7D-B6F46BF9C26F}"/>
              </a:ext>
            </a:extLst>
          </p:cNvPr>
          <p:cNvSpPr>
            <a:spLocks noGrp="1"/>
          </p:cNvSpPr>
          <p:nvPr>
            <p:ph type="title"/>
          </p:nvPr>
        </p:nvSpPr>
        <p:spPr>
          <a:xfrm>
            <a:off x="581447" y="230188"/>
            <a:ext cx="9634608" cy="1325563"/>
          </a:xfrm>
        </p:spPr>
        <p:txBody>
          <a:bodyPr>
            <a:normAutofit/>
          </a:bodyPr>
          <a:lstStyle/>
          <a:p>
            <a:r>
              <a:rPr lang="en-GB" sz="2800" b="1" dirty="0">
                <a:latin typeface="+mn-lt"/>
              </a:rPr>
              <a:t>Sub-study 1: Aggregate Jurisdiction-level Analysis </a:t>
            </a:r>
            <a:r>
              <a:rPr lang="en-US" sz="2800" b="1" dirty="0">
                <a:latin typeface="+mn-lt"/>
              </a:rPr>
              <a:t>from Italy, France, and California</a:t>
            </a:r>
            <a:endParaRPr lang="en-AU" sz="2800" b="1" dirty="0">
              <a:latin typeface="+mn-lt"/>
            </a:endParaRPr>
          </a:p>
        </p:txBody>
      </p:sp>
      <p:pic>
        <p:nvPicPr>
          <p:cNvPr id="6" name="Picture 5">
            <a:extLst>
              <a:ext uri="{FF2B5EF4-FFF2-40B4-BE49-F238E27FC236}">
                <a16:creationId xmlns:a16="http://schemas.microsoft.com/office/drawing/2014/main" id="{668BD8DC-9CCB-0D65-72F6-5BC2813CEEB1}"/>
              </a:ext>
            </a:extLst>
          </p:cNvPr>
          <p:cNvPicPr>
            <a:picLocks noChangeAspect="1"/>
          </p:cNvPicPr>
          <p:nvPr/>
        </p:nvPicPr>
        <p:blipFill>
          <a:blip r:embed="rId2"/>
          <a:stretch>
            <a:fillRect/>
          </a:stretch>
        </p:blipFill>
        <p:spPr>
          <a:xfrm>
            <a:off x="10052940" y="230188"/>
            <a:ext cx="1905793" cy="970443"/>
          </a:xfrm>
          <a:prstGeom prst="rect">
            <a:avLst/>
          </a:prstGeom>
        </p:spPr>
      </p:pic>
      <p:sp>
        <p:nvSpPr>
          <p:cNvPr id="7" name="Rectangle 6">
            <a:extLst>
              <a:ext uri="{FF2B5EF4-FFF2-40B4-BE49-F238E27FC236}">
                <a16:creationId xmlns:a16="http://schemas.microsoft.com/office/drawing/2014/main" id="{1F1DE2CE-05DE-7224-02DF-EE9896DB3C2A}"/>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8C4E9FD-F557-59E7-0A77-3DFD1B14180C}"/>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FA3C16D-9920-DAC1-A8D5-0CCF56E629BA}"/>
              </a:ext>
            </a:extLst>
          </p:cNvPr>
          <p:cNvSpPr txBox="1"/>
          <p:nvPr/>
        </p:nvSpPr>
        <p:spPr>
          <a:xfrm>
            <a:off x="370114" y="1053366"/>
            <a:ext cx="11821885" cy="5990486"/>
          </a:xfrm>
          <a:prstGeom prst="rect">
            <a:avLst/>
          </a:prstGeom>
          <a:noFill/>
        </p:spPr>
        <p:txBody>
          <a:bodyPr wrap="square" lIns="91440" tIns="45720" rIns="91440" bIns="45720" rtlCol="0" anchor="t">
            <a:spAutoFit/>
          </a:bodyPr>
          <a:lstStyle/>
          <a:p>
            <a:pPr lvl="1">
              <a:lnSpc>
                <a:spcPct val="110000"/>
              </a:lnSpc>
              <a:spcBef>
                <a:spcPts val="600"/>
              </a:spcBef>
            </a:pPr>
            <a:endParaRPr lang="en-AU" sz="2000" b="1" dirty="0">
              <a:latin typeface="Segoe UI Historic"/>
              <a:ea typeface="Calibri"/>
              <a:cs typeface="Calibri"/>
            </a:endParaRPr>
          </a:p>
          <a:p>
            <a:r>
              <a:rPr lang="en-US" sz="2400" b="1" dirty="0"/>
              <a:t>Aim:</a:t>
            </a:r>
            <a:endParaRPr lang="en-US" sz="2400" dirty="0"/>
          </a:p>
          <a:p>
            <a:pPr marL="285750" indent="-285750">
              <a:buFont typeface="Wingdings" panose="05000000000000000000" pitchFamily="2" charset="2"/>
              <a:buChar char="§"/>
            </a:pPr>
            <a:r>
              <a:rPr lang="en-US" sz="2400" dirty="0"/>
              <a:t>Governments introduced mandates to boost uptake with varied design, timing, and scope across jurisdictions.</a:t>
            </a:r>
          </a:p>
          <a:p>
            <a:pPr marL="285750" indent="-285750">
              <a:buFont typeface="Wingdings" panose="05000000000000000000" pitchFamily="2" charset="2"/>
              <a:buChar char="§"/>
            </a:pPr>
            <a:r>
              <a:rPr lang="en-US" sz="2400" dirty="0"/>
              <a:t>Aim to examine the effect of mandate announcements and removals on uptake in Italy, France, and California 2021-2 </a:t>
            </a:r>
          </a:p>
          <a:p>
            <a:endParaRPr lang="en-US" sz="2400" b="1" dirty="0"/>
          </a:p>
          <a:p>
            <a:r>
              <a:rPr lang="en-US" sz="2400" b="1" dirty="0"/>
              <a:t>Methods</a:t>
            </a:r>
            <a:endParaRPr lang="en-US" sz="2400" dirty="0"/>
          </a:p>
          <a:p>
            <a:pPr marL="285750" indent="-285750">
              <a:buFont typeface="Wingdings" panose="05000000000000000000" pitchFamily="2" charset="2"/>
              <a:buChar char="§"/>
            </a:pPr>
            <a:r>
              <a:rPr lang="en-US" sz="2400" b="1" dirty="0"/>
              <a:t>Interrupted Time Series (ITS)</a:t>
            </a:r>
            <a:r>
              <a:rPr lang="en-US" sz="2400" dirty="0"/>
              <a:t> using </a:t>
            </a:r>
            <a:r>
              <a:rPr lang="en-US" sz="2400" i="1" dirty="0"/>
              <a:t>Our World in Data</a:t>
            </a:r>
            <a:r>
              <a:rPr lang="en-US" sz="2400" dirty="0"/>
              <a:t> and </a:t>
            </a:r>
            <a:r>
              <a:rPr lang="en-US" sz="2400" i="1" dirty="0"/>
              <a:t>Oxford COVID-19 Government Response Tracker</a:t>
            </a:r>
            <a:r>
              <a:rPr lang="en-US" sz="2400" dirty="0"/>
              <a:t> datasets.</a:t>
            </a:r>
          </a:p>
          <a:p>
            <a:endParaRPr lang="en-US" sz="2400" b="1" dirty="0"/>
          </a:p>
          <a:p>
            <a:r>
              <a:rPr lang="en-US" sz="2400" b="1" dirty="0"/>
              <a:t>Key Findings</a:t>
            </a:r>
            <a:endParaRPr lang="en-US" sz="2400" dirty="0"/>
          </a:p>
          <a:p>
            <a:pPr marL="285750" indent="-285750">
              <a:buFont typeface="Wingdings" panose="05000000000000000000" pitchFamily="2" charset="2"/>
              <a:buChar char="§"/>
            </a:pPr>
            <a:r>
              <a:rPr lang="en-US" sz="2400" dirty="0"/>
              <a:t>Announcements were linked to immediate increases in first-dose vaccine uptake</a:t>
            </a:r>
          </a:p>
          <a:p>
            <a:pPr marL="285750" indent="-285750">
              <a:buFont typeface="Wingdings" panose="05000000000000000000" pitchFamily="2" charset="2"/>
              <a:buChar char="§"/>
            </a:pPr>
            <a:r>
              <a:rPr lang="en-US" sz="2400" dirty="0"/>
              <a:t>Removals generally coincided with declines in booster uptake </a:t>
            </a:r>
          </a:p>
          <a:p>
            <a:pPr marL="285750" indent="-285750">
              <a:buFont typeface="Wingdings" panose="05000000000000000000" pitchFamily="2" charset="2"/>
              <a:buChar char="§"/>
            </a:pPr>
            <a:r>
              <a:rPr lang="en-US" sz="2400" dirty="0"/>
              <a:t>Mandates effectively increased vaccination during critical phases.</a:t>
            </a:r>
          </a:p>
          <a:p>
            <a:pPr lvl="1">
              <a:lnSpc>
                <a:spcPct val="110000"/>
              </a:lnSpc>
              <a:spcBef>
                <a:spcPts val="600"/>
              </a:spcBef>
            </a:pPr>
            <a:endParaRPr lang="en-AU" sz="2000" b="1" dirty="0">
              <a:latin typeface="Segoe UI Historic"/>
              <a:ea typeface="Calibri"/>
              <a:cs typeface="Calibri"/>
            </a:endParaRPr>
          </a:p>
        </p:txBody>
      </p:sp>
    </p:spTree>
    <p:extLst>
      <p:ext uri="{BB962C8B-B14F-4D97-AF65-F5344CB8AC3E}">
        <p14:creationId xmlns:p14="http://schemas.microsoft.com/office/powerpoint/2010/main" val="2949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CC39DCA612F1458BFAEC805C29E350" ma:contentTypeVersion="15" ma:contentTypeDescription="Create a new document." ma:contentTypeScope="" ma:versionID="3a07c65f106908e4765e61c5b478da87">
  <xsd:schema xmlns:xsd="http://www.w3.org/2001/XMLSchema" xmlns:xs="http://www.w3.org/2001/XMLSchema" xmlns:p="http://schemas.microsoft.com/office/2006/metadata/properties" xmlns:ns2="1d03fb06-7674-4c1d-bc08-be45380732a6" xmlns:ns3="e312a848-e044-4c87-b0a3-ebc3fd6d0f0d" targetNamespace="http://schemas.microsoft.com/office/2006/metadata/properties" ma:root="true" ma:fieldsID="692422fdce85dd3ac1d9afe3ef3e24a6" ns2:_="" ns3:_="">
    <xsd:import namespace="1d03fb06-7674-4c1d-bc08-be45380732a6"/>
    <xsd:import namespace="e312a848-e044-4c87-b0a3-ebc3fd6d0f0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3fb06-7674-4c1d-bc08-be4538073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85113c5-7036-4ae5-b6c9-3bc4b8da47f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12a848-e044-4c87-b0a3-ebc3fd6d0f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bc56a2d-9138-49aa-82fe-7ad4486ffc1d}" ma:internalName="TaxCatchAll" ma:showField="CatchAllData" ma:web="e312a848-e044-4c87-b0a3-ebc3fd6d0f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03fb06-7674-4c1d-bc08-be45380732a6">
      <Terms xmlns="http://schemas.microsoft.com/office/infopath/2007/PartnerControls"/>
    </lcf76f155ced4ddcb4097134ff3c332f>
    <TaxCatchAll xmlns="e312a848-e044-4c87-b0a3-ebc3fd6d0f0d" xsi:nil="true"/>
  </documentManagement>
</p:properties>
</file>

<file path=customXml/itemProps1.xml><?xml version="1.0" encoding="utf-8"?>
<ds:datastoreItem xmlns:ds="http://schemas.openxmlformats.org/officeDocument/2006/customXml" ds:itemID="{090406D3-520A-4553-92CE-813657CA4DAA}">
  <ds:schemaRefs>
    <ds:schemaRef ds:uri="http://schemas.microsoft.com/sharepoint/v3/contenttype/forms"/>
  </ds:schemaRefs>
</ds:datastoreItem>
</file>

<file path=customXml/itemProps2.xml><?xml version="1.0" encoding="utf-8"?>
<ds:datastoreItem xmlns:ds="http://schemas.openxmlformats.org/officeDocument/2006/customXml" ds:itemID="{94B2767F-B480-4285-BA0D-E758FDFA8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3fb06-7674-4c1d-bc08-be45380732a6"/>
    <ds:schemaRef ds:uri="e312a848-e044-4c87-b0a3-ebc3fd6d0f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3D73BE-AC04-4F04-A32C-8776CBEBC9D5}">
  <ds:schemaRefs>
    <ds:schemaRef ds:uri="1d03fb06-7674-4c1d-bc08-be45380732a6"/>
    <ds:schemaRef ds:uri="9897cdbf-f6e8-48ac-9d3a-b4573c9d2faa"/>
    <ds:schemaRef ds:uri="e312a848-e044-4c87-b0a3-ebc3fd6d0f0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1230</TotalTime>
  <Words>2095</Words>
  <Application>Microsoft Office PowerPoint</Application>
  <PresentationFormat>Widescreen</PresentationFormat>
  <Paragraphs>194</Paragraphs>
  <Slides>20</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Century Gothic</vt:lpstr>
      <vt:lpstr>Courier New</vt:lpstr>
      <vt:lpstr>Palatino</vt:lpstr>
      <vt:lpstr>Palatino Linotype</vt:lpstr>
      <vt:lpstr>Segoe UI Historic</vt:lpstr>
      <vt:lpstr>Wingdings</vt:lpstr>
      <vt:lpstr>Office Theme</vt:lpstr>
      <vt:lpstr>PowerPoint Presentation</vt:lpstr>
      <vt:lpstr>Acknowledgement</vt:lpstr>
      <vt:lpstr>PowerPoint Presentation</vt:lpstr>
      <vt:lpstr>PowerPoint Presentation</vt:lpstr>
      <vt:lpstr>Cross-cutting questions</vt:lpstr>
      <vt:lpstr>PowerPoint Presentation</vt:lpstr>
      <vt:lpstr>PowerPoint Presentation</vt:lpstr>
      <vt:lpstr>PowerPoint Presentation</vt:lpstr>
      <vt:lpstr>Sub-study 1: Aggregate Jurisdiction-level Analysis from Italy, France, and California</vt:lpstr>
      <vt:lpstr>Sub-study 1: Vaccinating Now or Later</vt:lpstr>
      <vt:lpstr>Study 2A: Discrete Choice Experiment</vt:lpstr>
      <vt:lpstr>Study 2A: Discrete Choice Experiment Findings</vt:lpstr>
      <vt:lpstr>Study 2B: Population Attitudes Survey</vt:lpstr>
      <vt:lpstr>Study 3: Qualitative Analysis of Unrecognised Stakeholders</vt:lpstr>
      <vt:lpstr>PowerPoint Presentation</vt:lpstr>
      <vt:lpstr>PowerPoint Presentation</vt:lpstr>
      <vt:lpstr>PowerPoint Presentation</vt:lpstr>
      <vt:lpstr>Next steps for MandEval (halfway point)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Chiappalone</dc:creator>
  <cp:lastModifiedBy>Katie Attwell</cp:lastModifiedBy>
  <cp:revision>153</cp:revision>
  <dcterms:created xsi:type="dcterms:W3CDTF">2020-11-04T02:09:48Z</dcterms:created>
  <dcterms:modified xsi:type="dcterms:W3CDTF">2025-11-10T03:27:22Z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0x01010012CC39DCA612F1458BFAEC805C29E350</vt:lpwstr>
  </property>
  <property fmtid="{D5CDD505-2E9C-101B-9397-08002B2CF9AE}" pid="3" name="MediaServiceImageTags">
    <vt:lpwstr/>
  </property>
</Properties>
</file>