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handoutMasterIdLst>
    <p:handoutMasterId r:id="rId30"/>
  </p:handoutMasterIdLst>
  <p:sldIdLst>
    <p:sldId id="259" r:id="rId6"/>
    <p:sldId id="264" r:id="rId7"/>
    <p:sldId id="492" r:id="rId8"/>
    <p:sldId id="493" r:id="rId9"/>
    <p:sldId id="505" r:id="rId10"/>
    <p:sldId id="507" r:id="rId11"/>
    <p:sldId id="290" r:id="rId12"/>
    <p:sldId id="496" r:id="rId13"/>
    <p:sldId id="294" r:id="rId14"/>
    <p:sldId id="295" r:id="rId15"/>
    <p:sldId id="284" r:id="rId16"/>
    <p:sldId id="509" r:id="rId17"/>
    <p:sldId id="508" r:id="rId18"/>
    <p:sldId id="289" r:id="rId19"/>
    <p:sldId id="296" r:id="rId20"/>
    <p:sldId id="263" r:id="rId21"/>
    <p:sldId id="285" r:id="rId22"/>
    <p:sldId id="500" r:id="rId23"/>
    <p:sldId id="501" r:id="rId24"/>
    <p:sldId id="502" r:id="rId25"/>
    <p:sldId id="503" r:id="rId26"/>
    <p:sldId id="504" r:id="rId27"/>
    <p:sldId id="49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69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57" autoAdjust="0"/>
    <p:restoredTop sz="54342" autoAdjust="0"/>
  </p:normalViewPr>
  <p:slideViewPr>
    <p:cSldViewPr snapToGrid="0">
      <p:cViewPr varScale="1">
        <p:scale>
          <a:sx n="35" d="100"/>
          <a:sy n="35" d="100"/>
        </p:scale>
        <p:origin x="1236" y="36"/>
      </p:cViewPr>
      <p:guideLst>
        <p:guide orient="horz" pos="2160"/>
        <p:guide pos="3840"/>
      </p:guideLst>
    </p:cSldViewPr>
  </p:slideViewPr>
  <p:outlineViewPr>
    <p:cViewPr>
      <p:scale>
        <a:sx n="33" d="100"/>
        <a:sy n="33" d="100"/>
      </p:scale>
      <p:origin x="0" y="0"/>
    </p:cViewPr>
  </p:outlineViewPr>
  <p:notesTextViewPr>
    <p:cViewPr>
      <p:scale>
        <a:sx n="150" d="100"/>
        <a:sy n="150" d="100"/>
      </p:scale>
      <p:origin x="0" y="-368"/>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63FB2F-5EE2-44F5-81EB-BBAC05757E7A}" type="doc">
      <dgm:prSet loTypeId="urn:microsoft.com/office/officeart/2005/8/layout/hProcess9" loCatId="process" qsTypeId="urn:microsoft.com/office/officeart/2005/8/quickstyle/simple1" qsCatId="simple" csTypeId="urn:microsoft.com/office/officeart/2005/8/colors/accent1_2" csCatId="accent1" phldr="1"/>
      <dgm:spPr/>
    </dgm:pt>
    <dgm:pt modelId="{38233DCD-347A-4075-A498-1F7B7140F157}">
      <dgm:prSet phldrT="[Text]" custT="1"/>
      <dgm:spPr/>
      <dgm:t>
        <a:bodyPr/>
        <a:lstStyle/>
        <a:p>
          <a:r>
            <a:rPr lang="en-AU" sz="1800" dirty="0">
              <a:latin typeface="Arial" panose="020B0604020202020204" pitchFamily="34" charset="0"/>
              <a:cs typeface="Arial" panose="020B0604020202020204" pitchFamily="34" charset="0"/>
            </a:rPr>
            <a:t>Immunisation stakeholders </a:t>
          </a:r>
          <a:r>
            <a:rPr lang="en-AU" sz="1800" dirty="0">
              <a:solidFill>
                <a:schemeClr val="tx1"/>
              </a:solidFill>
              <a:latin typeface="Arial" panose="020B0604020202020204" pitchFamily="34" charset="0"/>
              <a:cs typeface="Arial" panose="020B0604020202020204" pitchFamily="34" charset="0"/>
            </a:rPr>
            <a:t>implement</a:t>
          </a:r>
          <a:r>
            <a:rPr lang="en-AU" sz="1800" dirty="0">
              <a:latin typeface="Arial" panose="020B0604020202020204" pitchFamily="34" charset="0"/>
              <a:cs typeface="Arial" panose="020B0604020202020204" pitchFamily="34" charset="0"/>
            </a:rPr>
            <a:t> strategic actions</a:t>
          </a:r>
        </a:p>
      </dgm:t>
    </dgm:pt>
    <dgm:pt modelId="{E4012360-1E25-4F2B-842F-7DA94F7A28BA}" type="parTrans" cxnId="{0D3A8812-EE7B-4CA8-8FBA-353137044708}">
      <dgm:prSet/>
      <dgm:spPr/>
      <dgm:t>
        <a:bodyPr/>
        <a:lstStyle/>
        <a:p>
          <a:endParaRPr lang="en-AU" sz="2000">
            <a:latin typeface="Arial" panose="020B0604020202020204" pitchFamily="34" charset="0"/>
            <a:cs typeface="Arial" panose="020B0604020202020204" pitchFamily="34" charset="0"/>
          </a:endParaRPr>
        </a:p>
      </dgm:t>
    </dgm:pt>
    <dgm:pt modelId="{631FE1C8-B519-4723-979E-81DAF701A0A5}" type="sibTrans" cxnId="{0D3A8812-EE7B-4CA8-8FBA-353137044708}">
      <dgm:prSet/>
      <dgm:spPr/>
      <dgm:t>
        <a:bodyPr/>
        <a:lstStyle/>
        <a:p>
          <a:endParaRPr lang="en-AU" sz="2000">
            <a:latin typeface="Arial" panose="020B0604020202020204" pitchFamily="34" charset="0"/>
            <a:cs typeface="Arial" panose="020B0604020202020204" pitchFamily="34" charset="0"/>
          </a:endParaRPr>
        </a:p>
      </dgm:t>
    </dgm:pt>
    <dgm:pt modelId="{B28568C1-D00B-4F02-993D-59EF11E16FDD}">
      <dgm:prSet phldrT="[Text]" custT="1"/>
      <dgm:spPr/>
      <dgm:t>
        <a:bodyPr/>
        <a:lstStyle/>
        <a:p>
          <a:r>
            <a:rPr lang="en-AU" sz="1800" dirty="0">
              <a:latin typeface="Arial" panose="020B0604020202020204" pitchFamily="34" charset="0"/>
              <a:cs typeface="Arial" panose="020B0604020202020204" pitchFamily="34" charset="0"/>
            </a:rPr>
            <a:t>Department of Health </a:t>
          </a:r>
          <a:r>
            <a:rPr lang="en-AU" sz="1800" dirty="0">
              <a:solidFill>
                <a:schemeClr val="tx1"/>
              </a:solidFill>
              <a:latin typeface="Arial" panose="020B0604020202020204" pitchFamily="34" charset="0"/>
              <a:cs typeface="Arial" panose="020B0604020202020204" pitchFamily="34" charset="0"/>
            </a:rPr>
            <a:t>monitors </a:t>
          </a:r>
          <a:r>
            <a:rPr lang="en-AU" sz="1800" dirty="0">
              <a:latin typeface="Arial" panose="020B0604020202020204" pitchFamily="34" charset="0"/>
              <a:cs typeface="Arial" panose="020B0604020202020204" pitchFamily="34" charset="0"/>
            </a:rPr>
            <a:t>implementation</a:t>
          </a:r>
        </a:p>
      </dgm:t>
    </dgm:pt>
    <dgm:pt modelId="{F476CE7D-E365-459A-8725-F09C3D6A0C07}" type="parTrans" cxnId="{6F2A6178-D382-442A-BA43-35067419CCF8}">
      <dgm:prSet/>
      <dgm:spPr/>
      <dgm:t>
        <a:bodyPr/>
        <a:lstStyle/>
        <a:p>
          <a:endParaRPr lang="en-AU" sz="2000">
            <a:latin typeface="Arial" panose="020B0604020202020204" pitchFamily="34" charset="0"/>
            <a:cs typeface="Arial" panose="020B0604020202020204" pitchFamily="34" charset="0"/>
          </a:endParaRPr>
        </a:p>
      </dgm:t>
    </dgm:pt>
    <dgm:pt modelId="{1E7F636E-B08D-4B02-B8A9-6E49362403B5}" type="sibTrans" cxnId="{6F2A6178-D382-442A-BA43-35067419CCF8}">
      <dgm:prSet/>
      <dgm:spPr/>
      <dgm:t>
        <a:bodyPr/>
        <a:lstStyle/>
        <a:p>
          <a:endParaRPr lang="en-AU" sz="2000">
            <a:latin typeface="Arial" panose="020B0604020202020204" pitchFamily="34" charset="0"/>
            <a:cs typeface="Arial" panose="020B0604020202020204" pitchFamily="34" charset="0"/>
          </a:endParaRPr>
        </a:p>
      </dgm:t>
    </dgm:pt>
    <dgm:pt modelId="{5A223519-6AFA-4CFA-9E1E-AE266D0A2B7A}">
      <dgm:prSet phldrT="[Text]" custT="1"/>
      <dgm:spPr/>
      <dgm:t>
        <a:bodyPr/>
        <a:lstStyle/>
        <a:p>
          <a:r>
            <a:rPr lang="en-AU" sz="1800" dirty="0">
              <a:latin typeface="Arial" panose="020B0604020202020204" pitchFamily="34" charset="0"/>
              <a:cs typeface="Arial" panose="020B0604020202020204" pitchFamily="34" charset="0"/>
            </a:rPr>
            <a:t>Strengths and areas of growth are </a:t>
          </a:r>
          <a:r>
            <a:rPr lang="en-AU" sz="1800" dirty="0">
              <a:solidFill>
                <a:schemeClr val="tx1"/>
              </a:solidFill>
              <a:latin typeface="Arial" panose="020B0604020202020204" pitchFamily="34" charset="0"/>
              <a:cs typeface="Arial" panose="020B0604020202020204" pitchFamily="34" charset="0"/>
            </a:rPr>
            <a:t>identified </a:t>
          </a:r>
        </a:p>
      </dgm:t>
    </dgm:pt>
    <dgm:pt modelId="{4CE3FEB4-A720-4B0F-9732-D3090D0B074D}" type="parTrans" cxnId="{4F438E50-FFDE-4B0A-AD95-599187BE4274}">
      <dgm:prSet/>
      <dgm:spPr/>
      <dgm:t>
        <a:bodyPr/>
        <a:lstStyle/>
        <a:p>
          <a:endParaRPr lang="en-AU" sz="2000">
            <a:latin typeface="Arial" panose="020B0604020202020204" pitchFamily="34" charset="0"/>
            <a:cs typeface="Arial" panose="020B0604020202020204" pitchFamily="34" charset="0"/>
          </a:endParaRPr>
        </a:p>
      </dgm:t>
    </dgm:pt>
    <dgm:pt modelId="{9EA43A4F-F3EF-4AEF-A4CC-94D273C9BA9B}" type="sibTrans" cxnId="{4F438E50-FFDE-4B0A-AD95-599187BE4274}">
      <dgm:prSet/>
      <dgm:spPr/>
      <dgm:t>
        <a:bodyPr/>
        <a:lstStyle/>
        <a:p>
          <a:endParaRPr lang="en-AU" sz="2000">
            <a:latin typeface="Arial" panose="020B0604020202020204" pitchFamily="34" charset="0"/>
            <a:cs typeface="Arial" panose="020B0604020202020204" pitchFamily="34" charset="0"/>
          </a:endParaRPr>
        </a:p>
      </dgm:t>
    </dgm:pt>
    <dgm:pt modelId="{4C59E787-3927-442F-BB72-CF898C09E010}">
      <dgm:prSet phldrT="[Text]" custT="1"/>
      <dgm:spPr/>
      <dgm:t>
        <a:bodyPr/>
        <a:lstStyle/>
        <a:p>
          <a:r>
            <a:rPr lang="en-AU" sz="1800" dirty="0">
              <a:latin typeface="Arial" panose="020B0604020202020204" pitchFamily="34" charset="0"/>
              <a:cs typeface="Arial" panose="020B0604020202020204" pitchFamily="34" charset="0"/>
            </a:rPr>
            <a:t>Stakeholders adjust </a:t>
          </a:r>
          <a:r>
            <a:rPr lang="en-AU" sz="1800" dirty="0">
              <a:solidFill>
                <a:schemeClr val="tx1"/>
              </a:solidFill>
              <a:latin typeface="Arial" panose="020B0604020202020204" pitchFamily="34" charset="0"/>
              <a:cs typeface="Arial" panose="020B0604020202020204" pitchFamily="34" charset="0"/>
            </a:rPr>
            <a:t>activities</a:t>
          </a:r>
          <a:r>
            <a:rPr lang="en-AU" sz="1800" dirty="0">
              <a:latin typeface="Arial" panose="020B0604020202020204" pitchFamily="34" charset="0"/>
              <a:cs typeface="Arial" panose="020B0604020202020204" pitchFamily="34" charset="0"/>
            </a:rPr>
            <a:t> accordingly</a:t>
          </a:r>
        </a:p>
      </dgm:t>
    </dgm:pt>
    <dgm:pt modelId="{F66E5ADE-909C-424E-A1CF-14DE1191FAEF}" type="parTrans" cxnId="{43E19A74-93C9-490A-8B82-D7BD1E6E989C}">
      <dgm:prSet/>
      <dgm:spPr/>
      <dgm:t>
        <a:bodyPr/>
        <a:lstStyle/>
        <a:p>
          <a:endParaRPr lang="en-AU" sz="2000">
            <a:latin typeface="Arial" panose="020B0604020202020204" pitchFamily="34" charset="0"/>
            <a:cs typeface="Arial" panose="020B0604020202020204" pitchFamily="34" charset="0"/>
          </a:endParaRPr>
        </a:p>
      </dgm:t>
    </dgm:pt>
    <dgm:pt modelId="{55926CD9-A952-4115-93BC-04D491B0D086}" type="sibTrans" cxnId="{43E19A74-93C9-490A-8B82-D7BD1E6E989C}">
      <dgm:prSet/>
      <dgm:spPr/>
      <dgm:t>
        <a:bodyPr/>
        <a:lstStyle/>
        <a:p>
          <a:endParaRPr lang="en-AU" sz="2000">
            <a:latin typeface="Arial" panose="020B0604020202020204" pitchFamily="34" charset="0"/>
            <a:cs typeface="Arial" panose="020B0604020202020204" pitchFamily="34" charset="0"/>
          </a:endParaRPr>
        </a:p>
      </dgm:t>
    </dgm:pt>
    <dgm:pt modelId="{BC8535B4-7164-49D7-B635-4034289F9E0C}">
      <dgm:prSet phldrT="[Text]" custT="1"/>
      <dgm:spPr/>
      <dgm:t>
        <a:bodyPr/>
        <a:lstStyle/>
        <a:p>
          <a:r>
            <a:rPr lang="en-AU" sz="1800" dirty="0">
              <a:latin typeface="Arial" panose="020B0604020202020204" pitchFamily="34" charset="0"/>
              <a:cs typeface="Arial" panose="020B0604020202020204" pitchFamily="34" charset="0"/>
            </a:rPr>
            <a:t>Sustained </a:t>
          </a:r>
          <a:r>
            <a:rPr lang="en-AU" sz="1800" dirty="0">
              <a:solidFill>
                <a:schemeClr val="tx1"/>
              </a:solidFill>
              <a:latin typeface="Arial" panose="020B0604020202020204" pitchFamily="34" charset="0"/>
              <a:cs typeface="Arial" panose="020B0604020202020204" pitchFamily="34" charset="0"/>
            </a:rPr>
            <a:t>progress</a:t>
          </a:r>
          <a:r>
            <a:rPr lang="en-AU" sz="1800" dirty="0">
              <a:latin typeface="Arial" panose="020B0604020202020204" pitchFamily="34" charset="0"/>
              <a:cs typeface="Arial" panose="020B0604020202020204" pitchFamily="34" charset="0"/>
            </a:rPr>
            <a:t> continues</a:t>
          </a:r>
        </a:p>
      </dgm:t>
    </dgm:pt>
    <dgm:pt modelId="{854005E3-4346-4A4C-8336-56215F2CDCFB}" type="parTrans" cxnId="{B5D46C77-A6B2-4481-AA39-7468F3CB0A67}">
      <dgm:prSet/>
      <dgm:spPr/>
      <dgm:t>
        <a:bodyPr/>
        <a:lstStyle/>
        <a:p>
          <a:endParaRPr lang="en-AU"/>
        </a:p>
      </dgm:t>
    </dgm:pt>
    <dgm:pt modelId="{E3B4DDE9-D12A-47FC-A833-C2DC4D105DDB}" type="sibTrans" cxnId="{B5D46C77-A6B2-4481-AA39-7468F3CB0A67}">
      <dgm:prSet/>
      <dgm:spPr/>
      <dgm:t>
        <a:bodyPr/>
        <a:lstStyle/>
        <a:p>
          <a:endParaRPr lang="en-AU"/>
        </a:p>
      </dgm:t>
    </dgm:pt>
    <dgm:pt modelId="{31AE015E-1426-4EE7-9FA8-E0B61224F998}" type="pres">
      <dgm:prSet presAssocID="{C363FB2F-5EE2-44F5-81EB-BBAC05757E7A}" presName="CompostProcess" presStyleCnt="0">
        <dgm:presLayoutVars>
          <dgm:dir/>
          <dgm:resizeHandles val="exact"/>
        </dgm:presLayoutVars>
      </dgm:prSet>
      <dgm:spPr/>
    </dgm:pt>
    <dgm:pt modelId="{36366B9F-A7AC-4A0A-92AD-A9C164D34A5F}" type="pres">
      <dgm:prSet presAssocID="{C363FB2F-5EE2-44F5-81EB-BBAC05757E7A}" presName="arrow" presStyleLbl="bgShp" presStyleIdx="0" presStyleCnt="1" custLinFactNeighborX="0" custLinFactNeighborY="2597"/>
      <dgm:spPr/>
    </dgm:pt>
    <dgm:pt modelId="{30A2FDCC-B28C-43A1-B32A-98CF856ED1BA}" type="pres">
      <dgm:prSet presAssocID="{C363FB2F-5EE2-44F5-81EB-BBAC05757E7A}" presName="linearProcess" presStyleCnt="0"/>
      <dgm:spPr/>
    </dgm:pt>
    <dgm:pt modelId="{987F3E3A-DF5F-4B8E-9B2B-9A1DA5C0EF0F}" type="pres">
      <dgm:prSet presAssocID="{38233DCD-347A-4075-A498-1F7B7140F157}" presName="textNode" presStyleLbl="node1" presStyleIdx="0" presStyleCnt="5">
        <dgm:presLayoutVars>
          <dgm:bulletEnabled val="1"/>
        </dgm:presLayoutVars>
      </dgm:prSet>
      <dgm:spPr/>
    </dgm:pt>
    <dgm:pt modelId="{11B67ECB-DFF5-40F0-BB42-228BA003CA08}" type="pres">
      <dgm:prSet presAssocID="{631FE1C8-B519-4723-979E-81DAF701A0A5}" presName="sibTrans" presStyleCnt="0"/>
      <dgm:spPr/>
    </dgm:pt>
    <dgm:pt modelId="{606BD271-49E0-41DE-8828-9709491A94DB}" type="pres">
      <dgm:prSet presAssocID="{B28568C1-D00B-4F02-993D-59EF11E16FDD}" presName="textNode" presStyleLbl="node1" presStyleIdx="1" presStyleCnt="5">
        <dgm:presLayoutVars>
          <dgm:bulletEnabled val="1"/>
        </dgm:presLayoutVars>
      </dgm:prSet>
      <dgm:spPr/>
    </dgm:pt>
    <dgm:pt modelId="{B4831C0B-FC19-4618-8D6D-734B8476A55A}" type="pres">
      <dgm:prSet presAssocID="{1E7F636E-B08D-4B02-B8A9-6E49362403B5}" presName="sibTrans" presStyleCnt="0"/>
      <dgm:spPr/>
    </dgm:pt>
    <dgm:pt modelId="{5682C63C-BE1D-4C93-8824-3BD30BB8C0DA}" type="pres">
      <dgm:prSet presAssocID="{5A223519-6AFA-4CFA-9E1E-AE266D0A2B7A}" presName="textNode" presStyleLbl="node1" presStyleIdx="2" presStyleCnt="5">
        <dgm:presLayoutVars>
          <dgm:bulletEnabled val="1"/>
        </dgm:presLayoutVars>
      </dgm:prSet>
      <dgm:spPr/>
    </dgm:pt>
    <dgm:pt modelId="{B4D635CE-4A8A-4C7C-93B6-CE3CB2A5C414}" type="pres">
      <dgm:prSet presAssocID="{9EA43A4F-F3EF-4AEF-A4CC-94D273C9BA9B}" presName="sibTrans" presStyleCnt="0"/>
      <dgm:spPr/>
    </dgm:pt>
    <dgm:pt modelId="{CEB02FE9-4F9F-425E-A562-9B66B5F98E57}" type="pres">
      <dgm:prSet presAssocID="{4C59E787-3927-442F-BB72-CF898C09E010}" presName="textNode" presStyleLbl="node1" presStyleIdx="3" presStyleCnt="5">
        <dgm:presLayoutVars>
          <dgm:bulletEnabled val="1"/>
        </dgm:presLayoutVars>
      </dgm:prSet>
      <dgm:spPr/>
    </dgm:pt>
    <dgm:pt modelId="{CCA9B209-0B1A-42CE-AE4E-52B4997CBE60}" type="pres">
      <dgm:prSet presAssocID="{55926CD9-A952-4115-93BC-04D491B0D086}" presName="sibTrans" presStyleCnt="0"/>
      <dgm:spPr/>
    </dgm:pt>
    <dgm:pt modelId="{FAFE3C09-779B-4F21-85DC-581EF5742906}" type="pres">
      <dgm:prSet presAssocID="{BC8535B4-7164-49D7-B635-4034289F9E0C}" presName="textNode" presStyleLbl="node1" presStyleIdx="4" presStyleCnt="5">
        <dgm:presLayoutVars>
          <dgm:bulletEnabled val="1"/>
        </dgm:presLayoutVars>
      </dgm:prSet>
      <dgm:spPr/>
    </dgm:pt>
  </dgm:ptLst>
  <dgm:cxnLst>
    <dgm:cxn modelId="{0D3A8812-EE7B-4CA8-8FBA-353137044708}" srcId="{C363FB2F-5EE2-44F5-81EB-BBAC05757E7A}" destId="{38233DCD-347A-4075-A498-1F7B7140F157}" srcOrd="0" destOrd="0" parTransId="{E4012360-1E25-4F2B-842F-7DA94F7A28BA}" sibTransId="{631FE1C8-B519-4723-979E-81DAF701A0A5}"/>
    <dgm:cxn modelId="{6A53DB43-8550-404E-8188-563327C25F90}" type="presOf" srcId="{B28568C1-D00B-4F02-993D-59EF11E16FDD}" destId="{606BD271-49E0-41DE-8828-9709491A94DB}" srcOrd="0" destOrd="0" presId="urn:microsoft.com/office/officeart/2005/8/layout/hProcess9"/>
    <dgm:cxn modelId="{4F438E50-FFDE-4B0A-AD95-599187BE4274}" srcId="{C363FB2F-5EE2-44F5-81EB-BBAC05757E7A}" destId="{5A223519-6AFA-4CFA-9E1E-AE266D0A2B7A}" srcOrd="2" destOrd="0" parTransId="{4CE3FEB4-A720-4B0F-9732-D3090D0B074D}" sibTransId="{9EA43A4F-F3EF-4AEF-A4CC-94D273C9BA9B}"/>
    <dgm:cxn modelId="{3E748A51-B6B2-47E8-B379-C8F6EBD6B022}" type="presOf" srcId="{4C59E787-3927-442F-BB72-CF898C09E010}" destId="{CEB02FE9-4F9F-425E-A562-9B66B5F98E57}" srcOrd="0" destOrd="0" presId="urn:microsoft.com/office/officeart/2005/8/layout/hProcess9"/>
    <dgm:cxn modelId="{43E19A74-93C9-490A-8B82-D7BD1E6E989C}" srcId="{C363FB2F-5EE2-44F5-81EB-BBAC05757E7A}" destId="{4C59E787-3927-442F-BB72-CF898C09E010}" srcOrd="3" destOrd="0" parTransId="{F66E5ADE-909C-424E-A1CF-14DE1191FAEF}" sibTransId="{55926CD9-A952-4115-93BC-04D491B0D086}"/>
    <dgm:cxn modelId="{B5D46C77-A6B2-4481-AA39-7468F3CB0A67}" srcId="{C363FB2F-5EE2-44F5-81EB-BBAC05757E7A}" destId="{BC8535B4-7164-49D7-B635-4034289F9E0C}" srcOrd="4" destOrd="0" parTransId="{854005E3-4346-4A4C-8336-56215F2CDCFB}" sibTransId="{E3B4DDE9-D12A-47FC-A833-C2DC4D105DDB}"/>
    <dgm:cxn modelId="{6F2A6178-D382-442A-BA43-35067419CCF8}" srcId="{C363FB2F-5EE2-44F5-81EB-BBAC05757E7A}" destId="{B28568C1-D00B-4F02-993D-59EF11E16FDD}" srcOrd="1" destOrd="0" parTransId="{F476CE7D-E365-459A-8725-F09C3D6A0C07}" sibTransId="{1E7F636E-B08D-4B02-B8A9-6E49362403B5}"/>
    <dgm:cxn modelId="{17F3568D-CFEE-465B-AC63-193629E7B00A}" type="presOf" srcId="{BC8535B4-7164-49D7-B635-4034289F9E0C}" destId="{FAFE3C09-779B-4F21-85DC-581EF5742906}" srcOrd="0" destOrd="0" presId="urn:microsoft.com/office/officeart/2005/8/layout/hProcess9"/>
    <dgm:cxn modelId="{0350729E-131E-46F8-BF4A-3C30CF370287}" type="presOf" srcId="{38233DCD-347A-4075-A498-1F7B7140F157}" destId="{987F3E3A-DF5F-4B8E-9B2B-9A1DA5C0EF0F}" srcOrd="0" destOrd="0" presId="urn:microsoft.com/office/officeart/2005/8/layout/hProcess9"/>
    <dgm:cxn modelId="{ACF182CD-E9A4-4266-B58E-15E05A75DB9E}" type="presOf" srcId="{5A223519-6AFA-4CFA-9E1E-AE266D0A2B7A}" destId="{5682C63C-BE1D-4C93-8824-3BD30BB8C0DA}" srcOrd="0" destOrd="0" presId="urn:microsoft.com/office/officeart/2005/8/layout/hProcess9"/>
    <dgm:cxn modelId="{A1F10F9F-8D08-4705-B9C1-0436636B0A42}" type="presOf" srcId="{C363FB2F-5EE2-44F5-81EB-BBAC05757E7A}" destId="{31AE015E-1426-4EE7-9FA8-E0B61224F998}" srcOrd="0" destOrd="0" presId="urn:microsoft.com/office/officeart/2005/8/layout/hProcess9"/>
    <dgm:cxn modelId="{BBDA48CD-0E6D-472F-8041-2299D010F3BE}" type="presParOf" srcId="{31AE015E-1426-4EE7-9FA8-E0B61224F998}" destId="{36366B9F-A7AC-4A0A-92AD-A9C164D34A5F}" srcOrd="0" destOrd="0" presId="urn:microsoft.com/office/officeart/2005/8/layout/hProcess9"/>
    <dgm:cxn modelId="{E63A68A3-775C-43CF-BDA5-2ABFA0A0A1FB}" type="presParOf" srcId="{31AE015E-1426-4EE7-9FA8-E0B61224F998}" destId="{30A2FDCC-B28C-43A1-B32A-98CF856ED1BA}" srcOrd="1" destOrd="0" presId="urn:microsoft.com/office/officeart/2005/8/layout/hProcess9"/>
    <dgm:cxn modelId="{127028CB-1183-4DFB-8B51-FD5733A54900}" type="presParOf" srcId="{30A2FDCC-B28C-43A1-B32A-98CF856ED1BA}" destId="{987F3E3A-DF5F-4B8E-9B2B-9A1DA5C0EF0F}" srcOrd="0" destOrd="0" presId="urn:microsoft.com/office/officeart/2005/8/layout/hProcess9"/>
    <dgm:cxn modelId="{6860B1A8-7785-49B9-81A2-2939FC4A937A}" type="presParOf" srcId="{30A2FDCC-B28C-43A1-B32A-98CF856ED1BA}" destId="{11B67ECB-DFF5-40F0-BB42-228BA003CA08}" srcOrd="1" destOrd="0" presId="urn:microsoft.com/office/officeart/2005/8/layout/hProcess9"/>
    <dgm:cxn modelId="{D050D9C3-F97C-461D-9FA9-F7A160B5205E}" type="presParOf" srcId="{30A2FDCC-B28C-43A1-B32A-98CF856ED1BA}" destId="{606BD271-49E0-41DE-8828-9709491A94DB}" srcOrd="2" destOrd="0" presId="urn:microsoft.com/office/officeart/2005/8/layout/hProcess9"/>
    <dgm:cxn modelId="{B9B7E81D-C76D-44ED-8DE5-6EE1221A724F}" type="presParOf" srcId="{30A2FDCC-B28C-43A1-B32A-98CF856ED1BA}" destId="{B4831C0B-FC19-4618-8D6D-734B8476A55A}" srcOrd="3" destOrd="0" presId="urn:microsoft.com/office/officeart/2005/8/layout/hProcess9"/>
    <dgm:cxn modelId="{F1795189-32C5-4AA5-B2F0-50F65CA2591A}" type="presParOf" srcId="{30A2FDCC-B28C-43A1-B32A-98CF856ED1BA}" destId="{5682C63C-BE1D-4C93-8824-3BD30BB8C0DA}" srcOrd="4" destOrd="0" presId="urn:microsoft.com/office/officeart/2005/8/layout/hProcess9"/>
    <dgm:cxn modelId="{D9A1A6CC-E4F3-4446-A3CB-77957ECD114B}" type="presParOf" srcId="{30A2FDCC-B28C-43A1-B32A-98CF856ED1BA}" destId="{B4D635CE-4A8A-4C7C-93B6-CE3CB2A5C414}" srcOrd="5" destOrd="0" presId="urn:microsoft.com/office/officeart/2005/8/layout/hProcess9"/>
    <dgm:cxn modelId="{295D564A-903D-48B3-84F3-65C65EEB17A7}" type="presParOf" srcId="{30A2FDCC-B28C-43A1-B32A-98CF856ED1BA}" destId="{CEB02FE9-4F9F-425E-A562-9B66B5F98E57}" srcOrd="6" destOrd="0" presId="urn:microsoft.com/office/officeart/2005/8/layout/hProcess9"/>
    <dgm:cxn modelId="{651755F3-26D0-4035-A5E9-663F0B1D2C43}" type="presParOf" srcId="{30A2FDCC-B28C-43A1-B32A-98CF856ED1BA}" destId="{CCA9B209-0B1A-42CE-AE4E-52B4997CBE60}" srcOrd="7" destOrd="0" presId="urn:microsoft.com/office/officeart/2005/8/layout/hProcess9"/>
    <dgm:cxn modelId="{A9101F5F-81E5-4A9B-A2A2-FB7F34162F7F}" type="presParOf" srcId="{30A2FDCC-B28C-43A1-B32A-98CF856ED1BA}" destId="{FAFE3C09-779B-4F21-85DC-581EF5742906}"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047DF0-8D67-464B-BFEA-4CCF4A9D09F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AU"/>
        </a:p>
      </dgm:t>
    </dgm:pt>
    <dgm:pt modelId="{C3FFC9E5-0D47-4C17-AA8C-41BB8804862D}">
      <dgm:prSet phldrT="[Text]" custT="1"/>
      <dgm:spPr>
        <a:solidFill>
          <a:schemeClr val="accent3"/>
        </a:solidFill>
      </dgm:spPr>
      <dgm:t>
        <a:bodyPr/>
        <a:lstStyle/>
        <a:p>
          <a:r>
            <a:rPr lang="en-AU" sz="1600" b="1" dirty="0">
              <a:latin typeface="Arial" panose="020B0604020202020204" pitchFamily="34" charset="0"/>
              <a:cs typeface="Arial" panose="020B0604020202020204" pitchFamily="34" charset="0"/>
            </a:rPr>
            <a:t>Stakeholders report activities</a:t>
          </a:r>
        </a:p>
      </dgm:t>
    </dgm:pt>
    <dgm:pt modelId="{CEBFE80E-0224-4AE4-95D0-113DF7E4D923}" type="parTrans" cxnId="{032D9FAB-66D4-4A3C-BF70-74B834B2DE16}">
      <dgm:prSet/>
      <dgm:spPr/>
      <dgm:t>
        <a:bodyPr/>
        <a:lstStyle/>
        <a:p>
          <a:endParaRPr lang="en-AU" sz="1600" b="1">
            <a:latin typeface="Arial" panose="020B0604020202020204" pitchFamily="34" charset="0"/>
            <a:cs typeface="Arial" panose="020B0604020202020204" pitchFamily="34" charset="0"/>
          </a:endParaRPr>
        </a:p>
      </dgm:t>
    </dgm:pt>
    <dgm:pt modelId="{E16D3986-122E-4C2A-9799-64C0F8ADE225}" type="sibTrans" cxnId="{032D9FAB-66D4-4A3C-BF70-74B834B2DE16}">
      <dgm:prSet custT="1"/>
      <dgm:spPr>
        <a:solidFill>
          <a:schemeClr val="accent3">
            <a:lumMod val="20000"/>
            <a:lumOff val="80000"/>
          </a:schemeClr>
        </a:solidFill>
      </dgm:spPr>
      <dgm:t>
        <a:bodyPr/>
        <a:lstStyle/>
        <a:p>
          <a:endParaRPr lang="en-AU" sz="1600" b="1">
            <a:latin typeface="Arial" panose="020B0604020202020204" pitchFamily="34" charset="0"/>
            <a:cs typeface="Arial" panose="020B0604020202020204" pitchFamily="34" charset="0"/>
          </a:endParaRPr>
        </a:p>
      </dgm:t>
    </dgm:pt>
    <dgm:pt modelId="{AA1D76F6-5FCD-4DA2-AC09-811F4C2DE0E6}">
      <dgm:prSet phldrT="[Text]" custT="1"/>
      <dgm:spPr>
        <a:solidFill>
          <a:schemeClr val="accent3"/>
        </a:solidFill>
      </dgm:spPr>
      <dgm:t>
        <a:bodyPr/>
        <a:lstStyle/>
        <a:p>
          <a:r>
            <a:rPr lang="en-AU" sz="1600" b="1" dirty="0">
              <a:latin typeface="Arial" panose="020B0604020202020204" pitchFamily="34" charset="0"/>
              <a:cs typeface="Arial" panose="020B0604020202020204" pitchFamily="34" charset="0"/>
            </a:rPr>
            <a:t>Implementation monitoring report tabled WA Immunisation Advisory Committee (WAIAC)</a:t>
          </a:r>
        </a:p>
      </dgm:t>
    </dgm:pt>
    <dgm:pt modelId="{63EAE02A-A9C8-4A1B-BECA-8C6B10DABC11}" type="parTrans" cxnId="{3C7B88BC-63B3-442E-9F5C-F434D7E99E9A}">
      <dgm:prSet/>
      <dgm:spPr/>
      <dgm:t>
        <a:bodyPr/>
        <a:lstStyle/>
        <a:p>
          <a:endParaRPr lang="en-AU" sz="1600" b="1">
            <a:latin typeface="Arial" panose="020B0604020202020204" pitchFamily="34" charset="0"/>
            <a:cs typeface="Arial" panose="020B0604020202020204" pitchFamily="34" charset="0"/>
          </a:endParaRPr>
        </a:p>
      </dgm:t>
    </dgm:pt>
    <dgm:pt modelId="{86D12AC0-44C5-445F-A139-ACE0C22C70AA}" type="sibTrans" cxnId="{3C7B88BC-63B3-442E-9F5C-F434D7E99E9A}">
      <dgm:prSet custT="1"/>
      <dgm:spPr>
        <a:solidFill>
          <a:schemeClr val="accent3">
            <a:lumMod val="20000"/>
            <a:lumOff val="80000"/>
          </a:schemeClr>
        </a:solidFill>
      </dgm:spPr>
      <dgm:t>
        <a:bodyPr/>
        <a:lstStyle/>
        <a:p>
          <a:endParaRPr lang="en-AU" sz="1600" b="1">
            <a:latin typeface="Arial" panose="020B0604020202020204" pitchFamily="34" charset="0"/>
            <a:cs typeface="Arial" panose="020B0604020202020204" pitchFamily="34" charset="0"/>
          </a:endParaRPr>
        </a:p>
      </dgm:t>
    </dgm:pt>
    <dgm:pt modelId="{453B11AA-D158-4ABC-882E-8C5D60E8472F}">
      <dgm:prSet phldrT="[Text]" custT="1"/>
      <dgm:spPr>
        <a:solidFill>
          <a:schemeClr val="accent3"/>
        </a:solidFill>
      </dgm:spPr>
      <dgm:t>
        <a:bodyPr/>
        <a:lstStyle/>
        <a:p>
          <a:r>
            <a:rPr lang="en-AU" sz="1600" b="1" dirty="0">
              <a:latin typeface="Arial" panose="020B0604020202020204" pitchFamily="34" charset="0"/>
              <a:cs typeface="Arial" panose="020B0604020202020204" pitchFamily="34" charset="0"/>
            </a:rPr>
            <a:t>Actions for WAIAC members derived from recommendations</a:t>
          </a:r>
        </a:p>
      </dgm:t>
    </dgm:pt>
    <dgm:pt modelId="{508C9F28-C1BC-4BDE-B0D9-9675C4A4ABF4}" type="parTrans" cxnId="{DE9F1116-9DD9-477D-B319-5EDD845CCE5D}">
      <dgm:prSet/>
      <dgm:spPr/>
      <dgm:t>
        <a:bodyPr/>
        <a:lstStyle/>
        <a:p>
          <a:endParaRPr lang="en-AU" sz="1600"/>
        </a:p>
      </dgm:t>
    </dgm:pt>
    <dgm:pt modelId="{CEFD5DE5-5928-4992-9FB7-A938602448C1}" type="sibTrans" cxnId="{DE9F1116-9DD9-477D-B319-5EDD845CCE5D}">
      <dgm:prSet/>
      <dgm:spPr/>
      <dgm:t>
        <a:bodyPr/>
        <a:lstStyle/>
        <a:p>
          <a:endParaRPr lang="en-AU" sz="1600"/>
        </a:p>
      </dgm:t>
    </dgm:pt>
    <dgm:pt modelId="{227F4D40-7330-40A9-A753-D9BB26C6D66F}">
      <dgm:prSet phldrT="[Text]" custT="1"/>
      <dgm:spPr>
        <a:solidFill>
          <a:schemeClr val="accent3"/>
        </a:solidFill>
      </dgm:spPr>
      <dgm:t>
        <a:bodyPr/>
        <a:lstStyle/>
        <a:p>
          <a:r>
            <a:rPr lang="en-AU" sz="1600" b="1">
              <a:latin typeface="Arial" panose="020B0604020202020204" pitchFamily="34" charset="0"/>
              <a:cs typeface="Arial" panose="020B0604020202020204" pitchFamily="34" charset="0"/>
            </a:rPr>
            <a:t>CDCD collates reports, develop recommendations</a:t>
          </a:r>
          <a:endParaRPr lang="en-AU" sz="1600" b="1" dirty="0">
            <a:latin typeface="Arial" panose="020B0604020202020204" pitchFamily="34" charset="0"/>
            <a:cs typeface="Arial" panose="020B0604020202020204" pitchFamily="34" charset="0"/>
          </a:endParaRPr>
        </a:p>
      </dgm:t>
    </dgm:pt>
    <dgm:pt modelId="{1FA4D41E-20B2-47C2-830C-D63B4F65614C}" type="parTrans" cxnId="{3507EFF4-C277-4282-88F0-B5154A82A60A}">
      <dgm:prSet/>
      <dgm:spPr/>
      <dgm:t>
        <a:bodyPr/>
        <a:lstStyle/>
        <a:p>
          <a:endParaRPr lang="en-AU"/>
        </a:p>
      </dgm:t>
    </dgm:pt>
    <dgm:pt modelId="{727AED53-1E37-42C9-8511-070459AEB55D}" type="sibTrans" cxnId="{3507EFF4-C277-4282-88F0-B5154A82A60A}">
      <dgm:prSet/>
      <dgm:spPr>
        <a:solidFill>
          <a:schemeClr val="accent3">
            <a:lumMod val="20000"/>
            <a:lumOff val="80000"/>
          </a:schemeClr>
        </a:solidFill>
      </dgm:spPr>
      <dgm:t>
        <a:bodyPr/>
        <a:lstStyle/>
        <a:p>
          <a:endParaRPr lang="en-AU"/>
        </a:p>
      </dgm:t>
    </dgm:pt>
    <dgm:pt modelId="{4639C1B6-C773-46FE-8077-C8295822A972}" type="pres">
      <dgm:prSet presAssocID="{5D047DF0-8D67-464B-BFEA-4CCF4A9D09FD}" presName="Name0" presStyleCnt="0">
        <dgm:presLayoutVars>
          <dgm:dir/>
          <dgm:resizeHandles val="exact"/>
        </dgm:presLayoutVars>
      </dgm:prSet>
      <dgm:spPr/>
    </dgm:pt>
    <dgm:pt modelId="{2E4E5D3A-2805-4420-9F02-80AC5FDF346C}" type="pres">
      <dgm:prSet presAssocID="{C3FFC9E5-0D47-4C17-AA8C-41BB8804862D}" presName="node" presStyleLbl="node1" presStyleIdx="0" presStyleCnt="4">
        <dgm:presLayoutVars>
          <dgm:bulletEnabled val="1"/>
        </dgm:presLayoutVars>
      </dgm:prSet>
      <dgm:spPr/>
    </dgm:pt>
    <dgm:pt modelId="{0AEA9485-D43D-429C-922A-E658A01D1BF2}" type="pres">
      <dgm:prSet presAssocID="{E16D3986-122E-4C2A-9799-64C0F8ADE225}" presName="sibTrans" presStyleLbl="sibTrans2D1" presStyleIdx="0" presStyleCnt="3"/>
      <dgm:spPr/>
    </dgm:pt>
    <dgm:pt modelId="{176494F2-15ED-4B47-902F-06625C092939}" type="pres">
      <dgm:prSet presAssocID="{E16D3986-122E-4C2A-9799-64C0F8ADE225}" presName="connectorText" presStyleLbl="sibTrans2D1" presStyleIdx="0" presStyleCnt="3"/>
      <dgm:spPr/>
    </dgm:pt>
    <dgm:pt modelId="{89C231F5-09D5-4230-80A5-9782460D3BEB}" type="pres">
      <dgm:prSet presAssocID="{227F4D40-7330-40A9-A753-D9BB26C6D66F}" presName="node" presStyleLbl="node1" presStyleIdx="1" presStyleCnt="4">
        <dgm:presLayoutVars>
          <dgm:bulletEnabled val="1"/>
        </dgm:presLayoutVars>
      </dgm:prSet>
      <dgm:spPr/>
    </dgm:pt>
    <dgm:pt modelId="{5E927A68-2167-47FC-9B2C-7924D323873B}" type="pres">
      <dgm:prSet presAssocID="{727AED53-1E37-42C9-8511-070459AEB55D}" presName="sibTrans" presStyleLbl="sibTrans2D1" presStyleIdx="1" presStyleCnt="3"/>
      <dgm:spPr/>
    </dgm:pt>
    <dgm:pt modelId="{2EA515AE-FF91-4FF5-ABF4-AEEEF4692935}" type="pres">
      <dgm:prSet presAssocID="{727AED53-1E37-42C9-8511-070459AEB55D}" presName="connectorText" presStyleLbl="sibTrans2D1" presStyleIdx="1" presStyleCnt="3"/>
      <dgm:spPr/>
    </dgm:pt>
    <dgm:pt modelId="{BC9C116B-C39A-4A8D-A469-611F850A1F7B}" type="pres">
      <dgm:prSet presAssocID="{AA1D76F6-5FCD-4DA2-AC09-811F4C2DE0E6}" presName="node" presStyleLbl="node1" presStyleIdx="2" presStyleCnt="4">
        <dgm:presLayoutVars>
          <dgm:bulletEnabled val="1"/>
        </dgm:presLayoutVars>
      </dgm:prSet>
      <dgm:spPr/>
    </dgm:pt>
    <dgm:pt modelId="{66D99380-02DB-414A-BB4A-7FBE7A8FA3E7}" type="pres">
      <dgm:prSet presAssocID="{86D12AC0-44C5-445F-A139-ACE0C22C70AA}" presName="sibTrans" presStyleLbl="sibTrans2D1" presStyleIdx="2" presStyleCnt="3"/>
      <dgm:spPr/>
    </dgm:pt>
    <dgm:pt modelId="{87E290D3-2801-46D7-A479-0E034392F791}" type="pres">
      <dgm:prSet presAssocID="{86D12AC0-44C5-445F-A139-ACE0C22C70AA}" presName="connectorText" presStyleLbl="sibTrans2D1" presStyleIdx="2" presStyleCnt="3"/>
      <dgm:spPr/>
    </dgm:pt>
    <dgm:pt modelId="{E97A79DA-67F3-4F00-9B9D-E8580C5B3EA9}" type="pres">
      <dgm:prSet presAssocID="{453B11AA-D158-4ABC-882E-8C5D60E8472F}" presName="node" presStyleLbl="node1" presStyleIdx="3" presStyleCnt="4">
        <dgm:presLayoutVars>
          <dgm:bulletEnabled val="1"/>
        </dgm:presLayoutVars>
      </dgm:prSet>
      <dgm:spPr/>
    </dgm:pt>
  </dgm:ptLst>
  <dgm:cxnLst>
    <dgm:cxn modelId="{BE760806-29E4-4F49-BF5B-9A06A05238E5}" type="presOf" srcId="{727AED53-1E37-42C9-8511-070459AEB55D}" destId="{2EA515AE-FF91-4FF5-ABF4-AEEEF4692935}" srcOrd="1" destOrd="0" presId="urn:microsoft.com/office/officeart/2005/8/layout/process1"/>
    <dgm:cxn modelId="{CE980408-ABAF-498E-9A6B-457F499959EE}" type="presOf" srcId="{E16D3986-122E-4C2A-9799-64C0F8ADE225}" destId="{176494F2-15ED-4B47-902F-06625C092939}" srcOrd="1" destOrd="0" presId="urn:microsoft.com/office/officeart/2005/8/layout/process1"/>
    <dgm:cxn modelId="{FCECC315-1965-405A-BB85-D846352B46D2}" type="presOf" srcId="{AA1D76F6-5FCD-4DA2-AC09-811F4C2DE0E6}" destId="{BC9C116B-C39A-4A8D-A469-611F850A1F7B}" srcOrd="0" destOrd="0" presId="urn:microsoft.com/office/officeart/2005/8/layout/process1"/>
    <dgm:cxn modelId="{DE9F1116-9DD9-477D-B319-5EDD845CCE5D}" srcId="{5D047DF0-8D67-464B-BFEA-4CCF4A9D09FD}" destId="{453B11AA-D158-4ABC-882E-8C5D60E8472F}" srcOrd="3" destOrd="0" parTransId="{508C9F28-C1BC-4BDE-B0D9-9675C4A4ABF4}" sibTransId="{CEFD5DE5-5928-4992-9FB7-A938602448C1}"/>
    <dgm:cxn modelId="{92812C26-D76C-41E2-BDC0-41719B8CBD89}" type="presOf" srcId="{86D12AC0-44C5-445F-A139-ACE0C22C70AA}" destId="{66D99380-02DB-414A-BB4A-7FBE7A8FA3E7}" srcOrd="0" destOrd="0" presId="urn:microsoft.com/office/officeart/2005/8/layout/process1"/>
    <dgm:cxn modelId="{A4A14B3F-CA08-4DFE-9978-24C25431E9AC}" type="presOf" srcId="{C3FFC9E5-0D47-4C17-AA8C-41BB8804862D}" destId="{2E4E5D3A-2805-4420-9F02-80AC5FDF346C}" srcOrd="0" destOrd="0" presId="urn:microsoft.com/office/officeart/2005/8/layout/process1"/>
    <dgm:cxn modelId="{AFD61567-4228-4632-8D0A-79C1721F9687}" type="presOf" srcId="{E16D3986-122E-4C2A-9799-64C0F8ADE225}" destId="{0AEA9485-D43D-429C-922A-E658A01D1BF2}" srcOrd="0" destOrd="0" presId="urn:microsoft.com/office/officeart/2005/8/layout/process1"/>
    <dgm:cxn modelId="{032D9FAB-66D4-4A3C-BF70-74B834B2DE16}" srcId="{5D047DF0-8D67-464B-BFEA-4CCF4A9D09FD}" destId="{C3FFC9E5-0D47-4C17-AA8C-41BB8804862D}" srcOrd="0" destOrd="0" parTransId="{CEBFE80E-0224-4AE4-95D0-113DF7E4D923}" sibTransId="{E16D3986-122E-4C2A-9799-64C0F8ADE225}"/>
    <dgm:cxn modelId="{3C7B88BC-63B3-442E-9F5C-F434D7E99E9A}" srcId="{5D047DF0-8D67-464B-BFEA-4CCF4A9D09FD}" destId="{AA1D76F6-5FCD-4DA2-AC09-811F4C2DE0E6}" srcOrd="2" destOrd="0" parTransId="{63EAE02A-A9C8-4A1B-BECA-8C6B10DABC11}" sibTransId="{86D12AC0-44C5-445F-A139-ACE0C22C70AA}"/>
    <dgm:cxn modelId="{311F4EE4-6EF3-44FB-BE45-9802E64532DB}" type="presOf" srcId="{727AED53-1E37-42C9-8511-070459AEB55D}" destId="{5E927A68-2167-47FC-9B2C-7924D323873B}" srcOrd="0" destOrd="0" presId="urn:microsoft.com/office/officeart/2005/8/layout/process1"/>
    <dgm:cxn modelId="{BB2FABEC-73F5-4828-94A7-044AEFC6CCC6}" type="presOf" srcId="{5D047DF0-8D67-464B-BFEA-4CCF4A9D09FD}" destId="{4639C1B6-C773-46FE-8077-C8295822A972}" srcOrd="0" destOrd="0" presId="urn:microsoft.com/office/officeart/2005/8/layout/process1"/>
    <dgm:cxn modelId="{5EFA32CF-7AB0-4B23-810E-15EE1DD437C9}" type="presOf" srcId="{453B11AA-D158-4ABC-882E-8C5D60E8472F}" destId="{E97A79DA-67F3-4F00-9B9D-E8580C5B3EA9}" srcOrd="0" destOrd="0" presId="urn:microsoft.com/office/officeart/2005/8/layout/process1"/>
    <dgm:cxn modelId="{3507EFF4-C277-4282-88F0-B5154A82A60A}" srcId="{5D047DF0-8D67-464B-BFEA-4CCF4A9D09FD}" destId="{227F4D40-7330-40A9-A753-D9BB26C6D66F}" srcOrd="1" destOrd="0" parTransId="{1FA4D41E-20B2-47C2-830C-D63B4F65614C}" sibTransId="{727AED53-1E37-42C9-8511-070459AEB55D}"/>
    <dgm:cxn modelId="{79445EDC-E91A-4AA8-916F-E8F4BB2CC6A6}" type="presOf" srcId="{227F4D40-7330-40A9-A753-D9BB26C6D66F}" destId="{89C231F5-09D5-4230-80A5-9782460D3BEB}" srcOrd="0" destOrd="0" presId="urn:microsoft.com/office/officeart/2005/8/layout/process1"/>
    <dgm:cxn modelId="{8FFCDEFC-93AC-49D3-8CCF-FA4ED930FC0B}" type="presOf" srcId="{86D12AC0-44C5-445F-A139-ACE0C22C70AA}" destId="{87E290D3-2801-46D7-A479-0E034392F791}" srcOrd="1" destOrd="0" presId="urn:microsoft.com/office/officeart/2005/8/layout/process1"/>
    <dgm:cxn modelId="{8EC073A4-01E7-42C9-8EC6-9B6E7B1AF826}" type="presParOf" srcId="{4639C1B6-C773-46FE-8077-C8295822A972}" destId="{2E4E5D3A-2805-4420-9F02-80AC5FDF346C}" srcOrd="0" destOrd="0" presId="urn:microsoft.com/office/officeart/2005/8/layout/process1"/>
    <dgm:cxn modelId="{0B0A60C9-BD7D-4EC5-9B6F-3B23C10A6B1C}" type="presParOf" srcId="{4639C1B6-C773-46FE-8077-C8295822A972}" destId="{0AEA9485-D43D-429C-922A-E658A01D1BF2}" srcOrd="1" destOrd="0" presId="urn:microsoft.com/office/officeart/2005/8/layout/process1"/>
    <dgm:cxn modelId="{D141D9B7-821E-4146-B760-3CA387450F4F}" type="presParOf" srcId="{0AEA9485-D43D-429C-922A-E658A01D1BF2}" destId="{176494F2-15ED-4B47-902F-06625C092939}" srcOrd="0" destOrd="0" presId="urn:microsoft.com/office/officeart/2005/8/layout/process1"/>
    <dgm:cxn modelId="{D6548093-E304-4B89-A7F2-419B07EB3CD3}" type="presParOf" srcId="{4639C1B6-C773-46FE-8077-C8295822A972}" destId="{89C231F5-09D5-4230-80A5-9782460D3BEB}" srcOrd="2" destOrd="0" presId="urn:microsoft.com/office/officeart/2005/8/layout/process1"/>
    <dgm:cxn modelId="{DD82C650-2DA9-4266-A591-A0149AC106F9}" type="presParOf" srcId="{4639C1B6-C773-46FE-8077-C8295822A972}" destId="{5E927A68-2167-47FC-9B2C-7924D323873B}" srcOrd="3" destOrd="0" presId="urn:microsoft.com/office/officeart/2005/8/layout/process1"/>
    <dgm:cxn modelId="{2FE3969B-6975-4308-9985-ED1AD7C3A5BB}" type="presParOf" srcId="{5E927A68-2167-47FC-9B2C-7924D323873B}" destId="{2EA515AE-FF91-4FF5-ABF4-AEEEF4692935}" srcOrd="0" destOrd="0" presId="urn:microsoft.com/office/officeart/2005/8/layout/process1"/>
    <dgm:cxn modelId="{B4A16710-10BD-419D-B901-F58709FCA8CA}" type="presParOf" srcId="{4639C1B6-C773-46FE-8077-C8295822A972}" destId="{BC9C116B-C39A-4A8D-A469-611F850A1F7B}" srcOrd="4" destOrd="0" presId="urn:microsoft.com/office/officeart/2005/8/layout/process1"/>
    <dgm:cxn modelId="{0B56EA62-08F8-4482-B994-004946B34302}" type="presParOf" srcId="{4639C1B6-C773-46FE-8077-C8295822A972}" destId="{66D99380-02DB-414A-BB4A-7FBE7A8FA3E7}" srcOrd="5" destOrd="0" presId="urn:microsoft.com/office/officeart/2005/8/layout/process1"/>
    <dgm:cxn modelId="{71F5367B-36CC-4726-9C2B-99AC8975E5A1}" type="presParOf" srcId="{66D99380-02DB-414A-BB4A-7FBE7A8FA3E7}" destId="{87E290D3-2801-46D7-A479-0E034392F791}" srcOrd="0" destOrd="0" presId="urn:microsoft.com/office/officeart/2005/8/layout/process1"/>
    <dgm:cxn modelId="{569E6A58-55A9-4892-B8A9-96E7A2347C14}" type="presParOf" srcId="{4639C1B6-C773-46FE-8077-C8295822A972}" destId="{E97A79DA-67F3-4F00-9B9D-E8580C5B3EA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66B9F-A7AC-4A0A-92AD-A9C164D34A5F}">
      <dsp:nvSpPr>
        <dsp:cNvPr id="0" name=""/>
        <dsp:cNvSpPr/>
      </dsp:nvSpPr>
      <dsp:spPr>
        <a:xfrm>
          <a:off x="814237" y="0"/>
          <a:ext cx="9228020" cy="47083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7F3E3A-DF5F-4B8E-9B2B-9A1DA5C0EF0F}">
      <dsp:nvSpPr>
        <dsp:cNvPr id="0" name=""/>
        <dsp:cNvSpPr/>
      </dsp:nvSpPr>
      <dsp:spPr>
        <a:xfrm>
          <a:off x="3180" y="1412507"/>
          <a:ext cx="1914729" cy="18833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Immunisation stakeholders </a:t>
          </a:r>
          <a:r>
            <a:rPr lang="en-AU" sz="1800" kern="1200" dirty="0">
              <a:solidFill>
                <a:schemeClr val="tx1"/>
              </a:solidFill>
              <a:latin typeface="Arial" panose="020B0604020202020204" pitchFamily="34" charset="0"/>
              <a:cs typeface="Arial" panose="020B0604020202020204" pitchFamily="34" charset="0"/>
            </a:rPr>
            <a:t>implement</a:t>
          </a:r>
          <a:r>
            <a:rPr lang="en-AU" sz="1800" kern="1200" dirty="0">
              <a:latin typeface="Arial" panose="020B0604020202020204" pitchFamily="34" charset="0"/>
              <a:cs typeface="Arial" panose="020B0604020202020204" pitchFamily="34" charset="0"/>
            </a:rPr>
            <a:t> strategic actions</a:t>
          </a:r>
        </a:p>
      </dsp:txBody>
      <dsp:txXfrm>
        <a:off x="95117" y="1504444"/>
        <a:ext cx="1730855" cy="1699469"/>
      </dsp:txXfrm>
    </dsp:sp>
    <dsp:sp modelId="{606BD271-49E0-41DE-8828-9709491A94DB}">
      <dsp:nvSpPr>
        <dsp:cNvPr id="0" name=""/>
        <dsp:cNvSpPr/>
      </dsp:nvSpPr>
      <dsp:spPr>
        <a:xfrm>
          <a:off x="2237031" y="1412507"/>
          <a:ext cx="1914729" cy="18833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Department of Health </a:t>
          </a:r>
          <a:r>
            <a:rPr lang="en-AU" sz="1800" kern="1200" dirty="0">
              <a:solidFill>
                <a:schemeClr val="tx1"/>
              </a:solidFill>
              <a:latin typeface="Arial" panose="020B0604020202020204" pitchFamily="34" charset="0"/>
              <a:cs typeface="Arial" panose="020B0604020202020204" pitchFamily="34" charset="0"/>
            </a:rPr>
            <a:t>monitors </a:t>
          </a:r>
          <a:r>
            <a:rPr lang="en-AU" sz="1800" kern="1200" dirty="0">
              <a:latin typeface="Arial" panose="020B0604020202020204" pitchFamily="34" charset="0"/>
              <a:cs typeface="Arial" panose="020B0604020202020204" pitchFamily="34" charset="0"/>
            </a:rPr>
            <a:t>implementation</a:t>
          </a:r>
        </a:p>
      </dsp:txBody>
      <dsp:txXfrm>
        <a:off x="2328968" y="1504444"/>
        <a:ext cx="1730855" cy="1699469"/>
      </dsp:txXfrm>
    </dsp:sp>
    <dsp:sp modelId="{5682C63C-BE1D-4C93-8824-3BD30BB8C0DA}">
      <dsp:nvSpPr>
        <dsp:cNvPr id="0" name=""/>
        <dsp:cNvSpPr/>
      </dsp:nvSpPr>
      <dsp:spPr>
        <a:xfrm>
          <a:off x="4470882" y="1412507"/>
          <a:ext cx="1914729" cy="18833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Strengths and areas of growth are </a:t>
          </a:r>
          <a:r>
            <a:rPr lang="en-AU" sz="1800" kern="1200" dirty="0">
              <a:solidFill>
                <a:schemeClr val="tx1"/>
              </a:solidFill>
              <a:latin typeface="Arial" panose="020B0604020202020204" pitchFamily="34" charset="0"/>
              <a:cs typeface="Arial" panose="020B0604020202020204" pitchFamily="34" charset="0"/>
            </a:rPr>
            <a:t>identified </a:t>
          </a:r>
        </a:p>
      </dsp:txBody>
      <dsp:txXfrm>
        <a:off x="4562819" y="1504444"/>
        <a:ext cx="1730855" cy="1699469"/>
      </dsp:txXfrm>
    </dsp:sp>
    <dsp:sp modelId="{CEB02FE9-4F9F-425E-A562-9B66B5F98E57}">
      <dsp:nvSpPr>
        <dsp:cNvPr id="0" name=""/>
        <dsp:cNvSpPr/>
      </dsp:nvSpPr>
      <dsp:spPr>
        <a:xfrm>
          <a:off x="6704733" y="1412507"/>
          <a:ext cx="1914729" cy="18833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Stakeholders adjust </a:t>
          </a:r>
          <a:r>
            <a:rPr lang="en-AU" sz="1800" kern="1200" dirty="0">
              <a:solidFill>
                <a:schemeClr val="tx1"/>
              </a:solidFill>
              <a:latin typeface="Arial" panose="020B0604020202020204" pitchFamily="34" charset="0"/>
              <a:cs typeface="Arial" panose="020B0604020202020204" pitchFamily="34" charset="0"/>
            </a:rPr>
            <a:t>activities</a:t>
          </a:r>
          <a:r>
            <a:rPr lang="en-AU" sz="1800" kern="1200" dirty="0">
              <a:latin typeface="Arial" panose="020B0604020202020204" pitchFamily="34" charset="0"/>
              <a:cs typeface="Arial" panose="020B0604020202020204" pitchFamily="34" charset="0"/>
            </a:rPr>
            <a:t> accordingly</a:t>
          </a:r>
        </a:p>
      </dsp:txBody>
      <dsp:txXfrm>
        <a:off x="6796670" y="1504444"/>
        <a:ext cx="1730855" cy="1699469"/>
      </dsp:txXfrm>
    </dsp:sp>
    <dsp:sp modelId="{FAFE3C09-779B-4F21-85DC-581EF5742906}">
      <dsp:nvSpPr>
        <dsp:cNvPr id="0" name=""/>
        <dsp:cNvSpPr/>
      </dsp:nvSpPr>
      <dsp:spPr>
        <a:xfrm>
          <a:off x="8938584" y="1412507"/>
          <a:ext cx="1914729" cy="18833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Sustained </a:t>
          </a:r>
          <a:r>
            <a:rPr lang="en-AU" sz="1800" kern="1200" dirty="0">
              <a:solidFill>
                <a:schemeClr val="tx1"/>
              </a:solidFill>
              <a:latin typeface="Arial" panose="020B0604020202020204" pitchFamily="34" charset="0"/>
              <a:cs typeface="Arial" panose="020B0604020202020204" pitchFamily="34" charset="0"/>
            </a:rPr>
            <a:t>progress</a:t>
          </a:r>
          <a:r>
            <a:rPr lang="en-AU" sz="1800" kern="1200" dirty="0">
              <a:latin typeface="Arial" panose="020B0604020202020204" pitchFamily="34" charset="0"/>
              <a:cs typeface="Arial" panose="020B0604020202020204" pitchFamily="34" charset="0"/>
            </a:rPr>
            <a:t> continues</a:t>
          </a:r>
        </a:p>
      </dsp:txBody>
      <dsp:txXfrm>
        <a:off x="9030521" y="1504444"/>
        <a:ext cx="1730855" cy="1699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E5D3A-2805-4420-9F02-80AC5FDF346C}">
      <dsp:nvSpPr>
        <dsp:cNvPr id="0" name=""/>
        <dsp:cNvSpPr/>
      </dsp:nvSpPr>
      <dsp:spPr>
        <a:xfrm>
          <a:off x="4686" y="1288725"/>
          <a:ext cx="2048964" cy="1748022"/>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dirty="0">
              <a:latin typeface="Arial" panose="020B0604020202020204" pitchFamily="34" charset="0"/>
              <a:cs typeface="Arial" panose="020B0604020202020204" pitchFamily="34" charset="0"/>
            </a:rPr>
            <a:t>Stakeholders report activities</a:t>
          </a:r>
        </a:p>
      </dsp:txBody>
      <dsp:txXfrm>
        <a:off x="55884" y="1339923"/>
        <a:ext cx="1946568" cy="1645626"/>
      </dsp:txXfrm>
    </dsp:sp>
    <dsp:sp modelId="{0AEA9485-D43D-429C-922A-E658A01D1BF2}">
      <dsp:nvSpPr>
        <dsp:cNvPr id="0" name=""/>
        <dsp:cNvSpPr/>
      </dsp:nvSpPr>
      <dsp:spPr>
        <a:xfrm>
          <a:off x="2258547" y="1908664"/>
          <a:ext cx="434380" cy="508143"/>
        </a:xfrm>
        <a:prstGeom prst="rightArrow">
          <a:avLst>
            <a:gd name="adj1" fmla="val 60000"/>
            <a:gd name="adj2" fmla="val 5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AU" sz="1600" b="1" kern="1200">
            <a:latin typeface="Arial" panose="020B0604020202020204" pitchFamily="34" charset="0"/>
            <a:cs typeface="Arial" panose="020B0604020202020204" pitchFamily="34" charset="0"/>
          </a:endParaRPr>
        </a:p>
      </dsp:txBody>
      <dsp:txXfrm>
        <a:off x="2258547" y="2010293"/>
        <a:ext cx="304066" cy="304885"/>
      </dsp:txXfrm>
    </dsp:sp>
    <dsp:sp modelId="{89C231F5-09D5-4230-80A5-9782460D3BEB}">
      <dsp:nvSpPr>
        <dsp:cNvPr id="0" name=""/>
        <dsp:cNvSpPr/>
      </dsp:nvSpPr>
      <dsp:spPr>
        <a:xfrm>
          <a:off x="2873236" y="1288725"/>
          <a:ext cx="2048964" cy="1748022"/>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a:latin typeface="Arial" panose="020B0604020202020204" pitchFamily="34" charset="0"/>
              <a:cs typeface="Arial" panose="020B0604020202020204" pitchFamily="34" charset="0"/>
            </a:rPr>
            <a:t>CDCD collates reports, develop recommendations</a:t>
          </a:r>
          <a:endParaRPr lang="en-AU" sz="1600" b="1" kern="1200" dirty="0">
            <a:latin typeface="Arial" panose="020B0604020202020204" pitchFamily="34" charset="0"/>
            <a:cs typeface="Arial" panose="020B0604020202020204" pitchFamily="34" charset="0"/>
          </a:endParaRPr>
        </a:p>
      </dsp:txBody>
      <dsp:txXfrm>
        <a:off x="2924434" y="1339923"/>
        <a:ext cx="1946568" cy="1645626"/>
      </dsp:txXfrm>
    </dsp:sp>
    <dsp:sp modelId="{5E927A68-2167-47FC-9B2C-7924D323873B}">
      <dsp:nvSpPr>
        <dsp:cNvPr id="0" name=""/>
        <dsp:cNvSpPr/>
      </dsp:nvSpPr>
      <dsp:spPr>
        <a:xfrm>
          <a:off x="5127098" y="1908664"/>
          <a:ext cx="434380" cy="508143"/>
        </a:xfrm>
        <a:prstGeom prst="rightArrow">
          <a:avLst>
            <a:gd name="adj1" fmla="val 60000"/>
            <a:gd name="adj2" fmla="val 5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a:p>
      </dsp:txBody>
      <dsp:txXfrm>
        <a:off x="5127098" y="2010293"/>
        <a:ext cx="304066" cy="304885"/>
      </dsp:txXfrm>
    </dsp:sp>
    <dsp:sp modelId="{BC9C116B-C39A-4A8D-A469-611F850A1F7B}">
      <dsp:nvSpPr>
        <dsp:cNvPr id="0" name=""/>
        <dsp:cNvSpPr/>
      </dsp:nvSpPr>
      <dsp:spPr>
        <a:xfrm>
          <a:off x="5741787" y="1288725"/>
          <a:ext cx="2048964" cy="1748022"/>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dirty="0">
              <a:latin typeface="Arial" panose="020B0604020202020204" pitchFamily="34" charset="0"/>
              <a:cs typeface="Arial" panose="020B0604020202020204" pitchFamily="34" charset="0"/>
            </a:rPr>
            <a:t>Implementation monitoring report tabled WA Immunisation Advisory Committee (WAIAC)</a:t>
          </a:r>
        </a:p>
      </dsp:txBody>
      <dsp:txXfrm>
        <a:off x="5792985" y="1339923"/>
        <a:ext cx="1946568" cy="1645626"/>
      </dsp:txXfrm>
    </dsp:sp>
    <dsp:sp modelId="{66D99380-02DB-414A-BB4A-7FBE7A8FA3E7}">
      <dsp:nvSpPr>
        <dsp:cNvPr id="0" name=""/>
        <dsp:cNvSpPr/>
      </dsp:nvSpPr>
      <dsp:spPr>
        <a:xfrm>
          <a:off x="7995648" y="1908664"/>
          <a:ext cx="434380" cy="508143"/>
        </a:xfrm>
        <a:prstGeom prst="rightArrow">
          <a:avLst>
            <a:gd name="adj1" fmla="val 60000"/>
            <a:gd name="adj2" fmla="val 5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AU" sz="1600" b="1" kern="1200">
            <a:latin typeface="Arial" panose="020B0604020202020204" pitchFamily="34" charset="0"/>
            <a:cs typeface="Arial" panose="020B0604020202020204" pitchFamily="34" charset="0"/>
          </a:endParaRPr>
        </a:p>
      </dsp:txBody>
      <dsp:txXfrm>
        <a:off x="7995648" y="2010293"/>
        <a:ext cx="304066" cy="304885"/>
      </dsp:txXfrm>
    </dsp:sp>
    <dsp:sp modelId="{E97A79DA-67F3-4F00-9B9D-E8580C5B3EA9}">
      <dsp:nvSpPr>
        <dsp:cNvPr id="0" name=""/>
        <dsp:cNvSpPr/>
      </dsp:nvSpPr>
      <dsp:spPr>
        <a:xfrm>
          <a:off x="8610337" y="1288725"/>
          <a:ext cx="2048964" cy="1748022"/>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dirty="0">
              <a:latin typeface="Arial" panose="020B0604020202020204" pitchFamily="34" charset="0"/>
              <a:cs typeface="Arial" panose="020B0604020202020204" pitchFamily="34" charset="0"/>
            </a:rPr>
            <a:t>Actions for WAIAC members derived from recommendations</a:t>
          </a:r>
        </a:p>
      </dsp:txBody>
      <dsp:txXfrm>
        <a:off x="8661535" y="1339923"/>
        <a:ext cx="1946568" cy="16456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D1F022-B332-7261-1DA7-56604094BC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F63C7200-0AB8-C716-34BC-447CDF68F6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DDFBDA-6792-4237-A745-325A009B43BF}" type="datetimeFigureOut">
              <a:rPr lang="en-AU" smtClean="0"/>
              <a:t>12/11/2025</a:t>
            </a:fld>
            <a:endParaRPr lang="en-AU"/>
          </a:p>
        </p:txBody>
      </p:sp>
      <p:sp>
        <p:nvSpPr>
          <p:cNvPr id="4" name="Footer Placeholder 3">
            <a:extLst>
              <a:ext uri="{FF2B5EF4-FFF2-40B4-BE49-F238E27FC236}">
                <a16:creationId xmlns:a16="http://schemas.microsoft.com/office/drawing/2014/main" id="{95AF017C-4263-4B91-B320-82B88EB185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BFBB967C-C898-2661-4E67-EECC255A9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96CF6B-D7C5-4267-92D1-CFF40C99AEB7}" type="slidenum">
              <a:rPr lang="en-AU" smtClean="0"/>
              <a:t>‹#›</a:t>
            </a:fld>
            <a:endParaRPr lang="en-AU"/>
          </a:p>
        </p:txBody>
      </p:sp>
    </p:spTree>
    <p:extLst>
      <p:ext uri="{BB962C8B-B14F-4D97-AF65-F5344CB8AC3E}">
        <p14:creationId xmlns:p14="http://schemas.microsoft.com/office/powerpoint/2010/main" val="3616742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DCE64-3FB8-42F1-97E3-4E189BFE430E}" type="datetimeFigureOut">
              <a:rPr lang="en-AU" smtClean="0"/>
              <a:t>12/11/2025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0E103-8144-4A5C-B5D9-039C0057059F}" type="slidenum">
              <a:rPr lang="en-AU" smtClean="0"/>
              <a:t>‹#›</a:t>
            </a:fld>
            <a:endParaRPr lang="en-AU"/>
          </a:p>
        </p:txBody>
      </p:sp>
    </p:spTree>
    <p:extLst>
      <p:ext uri="{BB962C8B-B14F-4D97-AF65-F5344CB8AC3E}">
        <p14:creationId xmlns:p14="http://schemas.microsoft.com/office/powerpoint/2010/main" val="882322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 you Jo-Anne for an excellent presentation, and leading the significant work that the Program has undertaken in 2025. </a:t>
            </a:r>
          </a:p>
          <a:p>
            <a:r>
              <a:rPr lang="en-AU" dirty="0"/>
              <a:t>My name is Rebekah Hart and I work closely with Jo-Anne on all things strategy and policy in the Immunisation Program. It is my pleasure to give a presentation today on the Western Australian Immunisation Strategy 2024-2028.</a:t>
            </a:r>
          </a:p>
        </p:txBody>
      </p:sp>
      <p:sp>
        <p:nvSpPr>
          <p:cNvPr id="4" name="Slide Number Placeholder 3"/>
          <p:cNvSpPr>
            <a:spLocks noGrp="1"/>
          </p:cNvSpPr>
          <p:nvPr>
            <p:ph type="sldNum" sz="quarter" idx="5"/>
          </p:nvPr>
        </p:nvSpPr>
        <p:spPr/>
        <p:txBody>
          <a:bodyPr/>
          <a:lstStyle/>
          <a:p>
            <a:fld id="{FE50E103-8144-4A5C-B5D9-039C0057059F}" type="slidenum">
              <a:rPr lang="en-AU" smtClean="0"/>
              <a:t>1</a:t>
            </a:fld>
            <a:endParaRPr lang="en-AU"/>
          </a:p>
        </p:txBody>
      </p:sp>
    </p:spTree>
    <p:extLst>
      <p:ext uri="{BB962C8B-B14F-4D97-AF65-F5344CB8AC3E}">
        <p14:creationId xmlns:p14="http://schemas.microsoft.com/office/powerpoint/2010/main" val="708886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EC974-F304-6BD9-7C08-CB3B9335AD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A091D-1C49-CDEA-E977-D77ACC26FF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34FBC-3849-6E48-727A-20172A8FDFE0}"/>
              </a:ext>
            </a:extLst>
          </p:cNvPr>
          <p:cNvSpPr>
            <a:spLocks noGrp="1"/>
          </p:cNvSpPr>
          <p:nvPr>
            <p:ph type="body" idx="1"/>
          </p:nvPr>
        </p:nvSpPr>
        <p:spPr/>
        <p:txBody>
          <a:bodyPr/>
          <a:lstStyle/>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How is implementation monitoring conducted? </a:t>
            </a:r>
            <a:r>
              <a:rPr lang="en-AU" sz="1200" b="1" dirty="0">
                <a:latin typeface="Arial" panose="020B0604020202020204" pitchFamily="34" charset="0"/>
                <a:cs typeface="Arial" panose="020B0604020202020204" pitchFamily="34" charset="0"/>
              </a:rPr>
              <a:t>Press enter.</a:t>
            </a: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Biannually, we invite stakeholders to report activities against the strategic actions.</a:t>
            </a: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These stakeholders include, but are not limited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Child and Adolescent Health Service </a:t>
            </a:r>
          </a:p>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Communicable Disease Control Directorate, here are the department </a:t>
            </a:r>
          </a:p>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Western Australian Country Health Service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North Metropolitan Health Service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Western Australian Primary Health Alliance </a:t>
            </a:r>
            <a:r>
              <a:rPr lang="en-AU" sz="1200" b="1" dirty="0">
                <a:latin typeface="Arial" panose="020B0604020202020204" pitchFamily="34" charset="0"/>
                <a:cs typeface="Arial" panose="020B0604020202020204" pitchFamily="34" charset="0"/>
              </a:rPr>
              <a:t>Press enter.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CDCD collates these reports, summarises observations, and develops recommendations. </a:t>
            </a:r>
            <a:r>
              <a:rPr lang="en-AU" sz="1200" b="1" dirty="0">
                <a:latin typeface="Arial" panose="020B0604020202020204" pitchFamily="34" charset="0"/>
                <a:cs typeface="Arial" panose="020B0604020202020204" pitchFamily="34" charset="0"/>
              </a:rPr>
              <a:t>Press enter.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output of this is the implementation monitoring report, which is tabled at the WA Immunisation Advisory Committee meeting. </a:t>
            </a:r>
            <a:r>
              <a:rPr lang="en-AU" sz="1200" b="1" dirty="0">
                <a:latin typeface="Arial" panose="020B0604020202020204" pitchFamily="34" charset="0"/>
                <a:cs typeface="Arial" panose="020B0604020202020204" pitchFamily="34" charset="0"/>
              </a:rPr>
              <a:t>Press enter.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Actions for the members are derived from the report’s recommendations. </a:t>
            </a:r>
            <a:r>
              <a:rPr lang="en-AU" sz="1200" b="1" dirty="0">
                <a:latin typeface="Arial" panose="020B0604020202020204" pitchFamily="34" charset="0"/>
                <a:cs typeface="Arial" panose="020B0604020202020204" pitchFamily="34" charset="0"/>
              </a:rPr>
              <a:t>Pres enter.</a:t>
            </a:r>
          </a:p>
          <a:p>
            <a:pPr marL="0" indent="0">
              <a:buFont typeface="Arial" panose="020B0604020202020204" pitchFamily="34" charset="0"/>
              <a:buNone/>
            </a:pPr>
            <a:endParaRPr lang="en-AU" sz="1200"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b="0" dirty="0">
                <a:latin typeface="Arial" panose="020B0604020202020204" pitchFamily="34" charset="0"/>
                <a:cs typeface="Arial" panose="020B0604020202020204" pitchFamily="34" charset="0"/>
              </a:rPr>
              <a:t>Additionally, the Aboriginal Immunisation Network Steering Committee provides feedback to the WAIAC on activities targeted toward Aboriginal people. </a:t>
            </a:r>
            <a:r>
              <a:rPr lang="en-AU" sz="1200" b="1" dirty="0">
                <a:latin typeface="Arial" panose="020B0604020202020204" pitchFamily="34" charset="0"/>
                <a:cs typeface="Arial" panose="020B0604020202020204" pitchFamily="34" charset="0"/>
              </a:rPr>
              <a:t>Press enter.</a:t>
            </a:r>
          </a:p>
          <a:p>
            <a:endParaRPr lang="en-AU" dirty="0"/>
          </a:p>
        </p:txBody>
      </p:sp>
      <p:sp>
        <p:nvSpPr>
          <p:cNvPr id="4" name="Slide Number Placeholder 3">
            <a:extLst>
              <a:ext uri="{FF2B5EF4-FFF2-40B4-BE49-F238E27FC236}">
                <a16:creationId xmlns:a16="http://schemas.microsoft.com/office/drawing/2014/main" id="{7F0EBA42-220E-F139-AFB2-5C19A37E6EE4}"/>
              </a:ext>
            </a:extLst>
          </p:cNvPr>
          <p:cNvSpPr>
            <a:spLocks noGrp="1"/>
          </p:cNvSpPr>
          <p:nvPr>
            <p:ph type="sldNum" sz="quarter" idx="5"/>
          </p:nvPr>
        </p:nvSpPr>
        <p:spPr/>
        <p:txBody>
          <a:bodyPr/>
          <a:lstStyle/>
          <a:p>
            <a:fld id="{FE50E103-8144-4A5C-B5D9-039C0057059F}" type="slidenum">
              <a:rPr lang="en-AU" smtClean="0"/>
              <a:t>10</a:t>
            </a:fld>
            <a:endParaRPr lang="en-AU"/>
          </a:p>
        </p:txBody>
      </p:sp>
    </p:spTree>
    <p:extLst>
      <p:ext uri="{BB962C8B-B14F-4D97-AF65-F5344CB8AC3E}">
        <p14:creationId xmlns:p14="http://schemas.microsoft.com/office/powerpoint/2010/main" val="876800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78B62-E5BF-1B5B-9C99-BBB95C26F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FC1139-C25B-EF5C-F543-A173168094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36903F-4601-D768-35AC-4B6674341CC0}"/>
              </a:ext>
            </a:extLst>
          </p:cNvPr>
          <p:cNvSpPr>
            <a:spLocks noGrp="1"/>
          </p:cNvSpPr>
          <p:nvPr>
            <p:ph type="body" idx="1"/>
          </p:nvPr>
        </p:nvSpPr>
        <p:spPr/>
        <p:txBody>
          <a:bodyPr/>
          <a:lstStyle/>
          <a:p>
            <a:pPr marL="0" lvl="0" indent="0">
              <a:buFont typeface="Arial" panose="020B0604020202020204" pitchFamily="34" charset="0"/>
              <a:buNone/>
            </a:pPr>
            <a:r>
              <a:rPr lang="en-AU" sz="1200" dirty="0">
                <a:latin typeface="Arial" panose="020B0604020202020204" pitchFamily="34" charset="0"/>
                <a:cs typeface="Arial" panose="020B0604020202020204" pitchFamily="34" charset="0"/>
              </a:rPr>
              <a:t>What is outcome reporting?</a:t>
            </a:r>
          </a:p>
          <a:p>
            <a:pPr marL="0" lvl="0" indent="0">
              <a:buFont typeface="Arial" panose="020B0604020202020204" pitchFamily="34" charset="0"/>
              <a:buNone/>
            </a:pPr>
            <a:r>
              <a:rPr lang="en-AU" sz="1200" dirty="0">
                <a:latin typeface="Arial" panose="020B0604020202020204" pitchFamily="34" charset="0"/>
                <a:cs typeface="Arial" panose="020B0604020202020204" pitchFamily="34" charset="0"/>
              </a:rPr>
              <a:t>Outcome reporting is the process by which the department will annually coordinate measurement of progress against the Strategy’s key performance indicators (KPIs). </a:t>
            </a:r>
            <a:r>
              <a:rPr lang="en-AU" sz="1200" b="1" dirty="0">
                <a:latin typeface="Arial" panose="020B0604020202020204" pitchFamily="34" charset="0"/>
                <a:cs typeface="Arial" panose="020B0604020202020204" pitchFamily="34" charset="0"/>
              </a:rPr>
              <a:t>Press enter.</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sz="1200" dirty="0">
                <a:latin typeface="Arial" panose="020B0604020202020204" pitchFamily="34" charset="0"/>
                <a:cs typeface="Arial" panose="020B0604020202020204" pitchFamily="34" charset="0"/>
              </a:rPr>
              <a:t>Outcome reporting allows </a:t>
            </a:r>
            <a:r>
              <a:rPr lang="en-AU" sz="1200" b="1" dirty="0">
                <a:latin typeface="Arial" panose="020B0604020202020204" pitchFamily="34" charset="0"/>
                <a:cs typeface="Arial" panose="020B0604020202020204" pitchFamily="34" charset="0"/>
              </a:rPr>
              <a:t>progress to be monitored over time</a:t>
            </a:r>
            <a:r>
              <a:rPr lang="en-AU" sz="1200" dirty="0">
                <a:latin typeface="Arial" panose="020B0604020202020204" pitchFamily="34" charset="0"/>
                <a:cs typeface="Arial" panose="020B0604020202020204" pitchFamily="34" charset="0"/>
              </a:rPr>
              <a:t>. </a:t>
            </a:r>
            <a:r>
              <a:rPr lang="en-AU" sz="1200" b="1" dirty="0">
                <a:latin typeface="Arial" panose="020B0604020202020204" pitchFamily="34" charset="0"/>
                <a:cs typeface="Arial" panose="020B0604020202020204" pitchFamily="34" charset="0"/>
              </a:rPr>
              <a:t>Press enter.</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sz="1200" dirty="0">
                <a:highlight>
                  <a:srgbClr val="FFFF00"/>
                </a:highlight>
                <a:latin typeface="Arial" panose="020B0604020202020204" pitchFamily="34" charset="0"/>
                <a:cs typeface="Arial" panose="020B0604020202020204" pitchFamily="34" charset="0"/>
              </a:rPr>
              <a:t>35</a:t>
            </a:r>
            <a:r>
              <a:rPr lang="en-AU" sz="1200" dirty="0">
                <a:latin typeface="Arial" panose="020B0604020202020204" pitchFamily="34" charset="0"/>
                <a:cs typeface="Arial" panose="020B0604020202020204" pitchFamily="34" charset="0"/>
              </a:rPr>
              <a:t> KPIs were developed to </a:t>
            </a:r>
            <a:r>
              <a:rPr lang="en-AU" sz="1200" b="0" dirty="0">
                <a:latin typeface="Arial" panose="020B0604020202020204" pitchFamily="34" charset="0"/>
                <a:cs typeface="Arial" panose="020B0604020202020204" pitchFamily="34" charset="0"/>
              </a:rPr>
              <a:t>evaluate progress toward the achievement of strategic goals, and are alig</a:t>
            </a:r>
            <a:r>
              <a:rPr lang="en-AU" sz="1200" dirty="0">
                <a:latin typeface="Arial" panose="020B0604020202020204" pitchFamily="34" charset="0"/>
                <a:cs typeface="Arial" panose="020B0604020202020204" pitchFamily="34" charset="0"/>
              </a:rPr>
              <a:t>ned to each priority area. Each KPI has a target for 2025, 2026, 2027 and 2028. These targets aim to </a:t>
            </a:r>
            <a:r>
              <a:rPr lang="en-AU" sz="1200" b="1" dirty="0">
                <a:latin typeface="Arial" panose="020B0604020202020204" pitchFamily="34" charset="0"/>
                <a:cs typeface="Arial" panose="020B0604020202020204" pitchFamily="34" charset="0"/>
              </a:rPr>
              <a:t>drive sustained progress</a:t>
            </a:r>
            <a:r>
              <a:rPr lang="en-AU" sz="1200" dirty="0">
                <a:latin typeface="Arial" panose="020B0604020202020204" pitchFamily="34" charset="0"/>
                <a:cs typeface="Arial" panose="020B0604020202020204" pitchFamily="34" charset="0"/>
              </a:rPr>
              <a:t> against the goals of the Strategy. A full list of the KPIs and targets can be viewed in the Strategy. </a:t>
            </a:r>
            <a:r>
              <a:rPr lang="en-AU" sz="1200" b="1" dirty="0">
                <a:latin typeface="Arial" panose="020B0604020202020204" pitchFamily="34" charset="0"/>
                <a:cs typeface="Arial" panose="020B0604020202020204" pitchFamily="34" charset="0"/>
              </a:rPr>
              <a:t>Press enter.</a:t>
            </a:r>
          </a:p>
          <a:p>
            <a:pPr marL="0" lvl="0" indent="0">
              <a:spcBef>
                <a:spcPts val="1000"/>
              </a:spcBef>
              <a:buFont typeface="Arial" panose="020B0604020202020204" pitchFamily="34" charset="0"/>
              <a:buNone/>
            </a:pPr>
            <a:r>
              <a:rPr lang="en-AU" sz="1200" dirty="0">
                <a:latin typeface="Arial" panose="020B0604020202020204" pitchFamily="34" charset="0"/>
                <a:cs typeface="Arial" panose="020B0604020202020204" pitchFamily="34" charset="0"/>
              </a:rPr>
              <a:t>First Annual Strategy Progress Report, which is the output of the Outcome reporting report </a:t>
            </a:r>
            <a:r>
              <a:rPr lang="en-AU" sz="1200" b="0" dirty="0">
                <a:latin typeface="Arial" panose="020B0604020202020204" pitchFamily="34" charset="0"/>
                <a:cs typeface="Arial" panose="020B0604020202020204" pitchFamily="34" charset="0"/>
              </a:rPr>
              <a:t>produced in 2026. </a:t>
            </a:r>
            <a:r>
              <a:rPr lang="en-AU" sz="1200" b="1" dirty="0">
                <a:latin typeface="Arial" panose="020B0604020202020204" pitchFamily="34" charset="0"/>
                <a:cs typeface="Arial" panose="020B0604020202020204" pitchFamily="34" charset="0"/>
              </a:rPr>
              <a:t>Press enter.</a:t>
            </a:r>
            <a:endParaRPr lang="en-AU" sz="1200" dirty="0">
              <a:latin typeface="Arial" panose="020B0604020202020204" pitchFamily="34" charset="0"/>
              <a:cs typeface="Arial" panose="020B0604020202020204" pitchFamily="34" charset="0"/>
            </a:endParaRPr>
          </a:p>
          <a:p>
            <a:endParaRPr lang="en-AU" dirty="0"/>
          </a:p>
        </p:txBody>
      </p:sp>
      <p:sp>
        <p:nvSpPr>
          <p:cNvPr id="4" name="Slide Number Placeholder 3">
            <a:extLst>
              <a:ext uri="{FF2B5EF4-FFF2-40B4-BE49-F238E27FC236}">
                <a16:creationId xmlns:a16="http://schemas.microsoft.com/office/drawing/2014/main" id="{CBC6AB60-B537-59A3-016C-C08165B14E8D}"/>
              </a:ext>
            </a:extLst>
          </p:cNvPr>
          <p:cNvSpPr>
            <a:spLocks noGrp="1"/>
          </p:cNvSpPr>
          <p:nvPr>
            <p:ph type="sldNum" sz="quarter" idx="5"/>
          </p:nvPr>
        </p:nvSpPr>
        <p:spPr/>
        <p:txBody>
          <a:bodyPr/>
          <a:lstStyle/>
          <a:p>
            <a:fld id="{FE50E103-8144-4A5C-B5D9-039C0057059F}" type="slidenum">
              <a:rPr lang="en-AU" smtClean="0"/>
              <a:t>11</a:t>
            </a:fld>
            <a:endParaRPr lang="en-AU"/>
          </a:p>
        </p:txBody>
      </p:sp>
    </p:spTree>
    <p:extLst>
      <p:ext uri="{BB962C8B-B14F-4D97-AF65-F5344CB8AC3E}">
        <p14:creationId xmlns:p14="http://schemas.microsoft.com/office/powerpoint/2010/main" val="2968929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84E2B-043A-EB46-1557-DAE0F61FE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47923A-9E11-AD2E-3C95-FB07DB8AE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93B8F6-EB17-6630-F59B-0E2874461458}"/>
              </a:ext>
            </a:extLst>
          </p:cNvPr>
          <p:cNvSpPr>
            <a:spLocks noGrp="1"/>
          </p:cNvSpPr>
          <p:nvPr>
            <p:ph type="body" idx="1"/>
          </p:nvPr>
        </p:nvSpPr>
        <p:spPr/>
        <p:txBody>
          <a:bodyPr/>
          <a:lstStyle/>
          <a:p>
            <a:pPr marL="0" indent="0">
              <a:buFont typeface="Arial" panose="020B0604020202020204" pitchFamily="34" charset="0"/>
              <a:buNone/>
            </a:pPr>
            <a:r>
              <a:rPr lang="en-AU" sz="2800" dirty="0">
                <a:latin typeface="Arial" panose="020B0604020202020204" pitchFamily="34" charset="0"/>
                <a:cs typeface="Arial" panose="020B0604020202020204" pitchFamily="34" charset="0"/>
              </a:rPr>
              <a:t>So, what has implementation monitoring revealed thus far?</a:t>
            </a:r>
          </a:p>
          <a:p>
            <a:pPr marL="0" indent="0">
              <a:buFont typeface="Arial" panose="020B0604020202020204" pitchFamily="34" charset="0"/>
              <a:buNone/>
            </a:pPr>
            <a:r>
              <a:rPr lang="en-AU" sz="2800" dirty="0">
                <a:latin typeface="Arial" panose="020B0604020202020204" pitchFamily="34" charset="0"/>
                <a:cs typeface="Arial" panose="020B0604020202020204" pitchFamily="34" charset="0"/>
              </a:rPr>
              <a:t>Over the 2 periods of reporting from and</a:t>
            </a:r>
          </a:p>
          <a:p>
            <a:pPr marL="0" indent="0">
              <a:spcBef>
                <a:spcPts val="1200"/>
              </a:spcBef>
              <a:spcAft>
                <a:spcPts val="1200"/>
              </a:spcAft>
              <a:buFont typeface="Arial" panose="020B0604020202020204" pitchFamily="34" charset="0"/>
              <a:buNone/>
            </a:pPr>
            <a:r>
              <a:rPr lang="en-AU" sz="2800" dirty="0">
                <a:latin typeface="Arial" panose="020B0604020202020204" pitchFamily="34" charset="0"/>
                <a:cs typeface="Arial" panose="020B0604020202020204" pitchFamily="34" charset="0"/>
              </a:rPr>
              <a:t>187 activities reported  in total in July-December 2024, and 240 activities from January-June 2025 the second period. It is important to note that some activities reported may align with several strategic actions and therefore may be counted more than once. </a:t>
            </a:r>
          </a:p>
          <a:p>
            <a:pPr marL="0" indent="0">
              <a:spcBef>
                <a:spcPts val="1200"/>
              </a:spcBef>
              <a:spcAft>
                <a:spcPts val="1200"/>
              </a:spcAft>
              <a:buFont typeface="Arial" panose="020B0604020202020204" pitchFamily="34" charset="0"/>
              <a:buNone/>
            </a:pPr>
            <a:r>
              <a:rPr lang="en-AU" sz="2800" dirty="0">
                <a:latin typeface="Arial" panose="020B0604020202020204" pitchFamily="34" charset="0"/>
                <a:cs typeface="Arial" panose="020B0604020202020204" pitchFamily="34" charset="0"/>
              </a:rPr>
              <a:t>We observed an increase in activities across all priority areas, with majority of new initiatives being made under priority area 1, as can be seen in table 1 on the screen.</a:t>
            </a:r>
          </a:p>
          <a:p>
            <a:pPr marL="0" indent="0">
              <a:buFont typeface="Arial" panose="020B0604020202020204" pitchFamily="34" charset="0"/>
              <a:buNone/>
            </a:pPr>
            <a:r>
              <a:rPr lang="en-AU" sz="2800" dirty="0">
                <a:latin typeface="Arial" panose="020B0604020202020204" pitchFamily="34" charset="0"/>
                <a:cs typeface="Arial" panose="020B0604020202020204" pitchFamily="34" charset="0"/>
              </a:rPr>
              <a:t>In the second round of reporting WAPHA also came on board as a reporting stakeholder, which contributed to some of the additional reports.</a:t>
            </a:r>
          </a:p>
          <a:p>
            <a:pPr marL="0" indent="0">
              <a:buFont typeface="Arial" panose="020B0604020202020204" pitchFamily="34" charset="0"/>
              <a:buNone/>
            </a:pPr>
            <a:r>
              <a:rPr lang="en-AU" sz="2800" b="1" dirty="0">
                <a:latin typeface="Arial" panose="020B0604020202020204" pitchFamily="34" charset="0"/>
                <a:cs typeface="Arial" panose="020B0604020202020204" pitchFamily="34" charset="0"/>
              </a:rPr>
              <a:t>Press enter</a:t>
            </a:r>
            <a:r>
              <a:rPr lang="en-AU" sz="2800" dirty="0">
                <a:latin typeface="Arial" panose="020B0604020202020204" pitchFamily="34" charset="0"/>
                <a:cs typeface="Arial" panose="020B0604020202020204" pitchFamily="34" charset="0"/>
              </a:rPr>
              <a:t>.</a:t>
            </a:r>
          </a:p>
          <a:p>
            <a:pPr marL="1371600" lvl="2" indent="-457200">
              <a:buFont typeface="Arial" panose="020B0604020202020204" pitchFamily="34" charset="0"/>
              <a:buChar char="•"/>
            </a:pPr>
            <a:endParaRPr lang="en-AU" sz="2400" dirty="0">
              <a:latin typeface="Arial" panose="020B0604020202020204" pitchFamily="34" charset="0"/>
              <a:cs typeface="Arial" panose="020B0604020202020204" pitchFamily="34" charset="0"/>
            </a:endParaRPr>
          </a:p>
          <a:p>
            <a:pPr marL="1371600" lvl="2" indent="-457200">
              <a:buFont typeface="Arial" panose="020B0604020202020204" pitchFamily="34" charset="0"/>
              <a:buChar char="•"/>
            </a:pPr>
            <a:endParaRPr lang="en-AU" sz="2400" dirty="0">
              <a:latin typeface="Arial" panose="020B0604020202020204" pitchFamily="34" charset="0"/>
              <a:cs typeface="Arial" panose="020B0604020202020204" pitchFamily="34" charset="0"/>
            </a:endParaRPr>
          </a:p>
          <a:p>
            <a:endParaRPr lang="en-AU" dirty="0"/>
          </a:p>
        </p:txBody>
      </p:sp>
      <p:sp>
        <p:nvSpPr>
          <p:cNvPr id="4" name="Slide Number Placeholder 3">
            <a:extLst>
              <a:ext uri="{FF2B5EF4-FFF2-40B4-BE49-F238E27FC236}">
                <a16:creationId xmlns:a16="http://schemas.microsoft.com/office/drawing/2014/main" id="{2B76AA99-B071-887D-5A2F-34114601F137}"/>
              </a:ext>
            </a:extLst>
          </p:cNvPr>
          <p:cNvSpPr>
            <a:spLocks noGrp="1"/>
          </p:cNvSpPr>
          <p:nvPr>
            <p:ph type="sldNum" sz="quarter" idx="5"/>
          </p:nvPr>
        </p:nvSpPr>
        <p:spPr/>
        <p:txBody>
          <a:bodyPr/>
          <a:lstStyle/>
          <a:p>
            <a:fld id="{FE50E103-8144-4A5C-B5D9-039C0057059F}" type="slidenum">
              <a:rPr lang="en-AU" smtClean="0"/>
              <a:t>12</a:t>
            </a:fld>
            <a:endParaRPr lang="en-AU"/>
          </a:p>
        </p:txBody>
      </p:sp>
    </p:spTree>
    <p:extLst>
      <p:ext uri="{BB962C8B-B14F-4D97-AF65-F5344CB8AC3E}">
        <p14:creationId xmlns:p14="http://schemas.microsoft.com/office/powerpoint/2010/main" val="31482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A6FA7-5218-52CC-59AE-620305D05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43259-75DA-99E6-C6B6-A678A802E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384B7-EE43-D9B6-ECCB-B37B3FB86141}"/>
              </a:ext>
            </a:extLst>
          </p:cNvPr>
          <p:cNvSpPr>
            <a:spLocks noGrp="1"/>
          </p:cNvSpPr>
          <p:nvPr>
            <p:ph type="body" idx="1"/>
          </p:nvPr>
        </p:nvSpPr>
        <p:spPr/>
        <p:txBody>
          <a:bodyPr/>
          <a:lstStyle/>
          <a:p>
            <a:pPr marL="0" lvl="0" indent="0">
              <a:buFont typeface="Arial" panose="020B0604020202020204" pitchFamily="34" charset="0"/>
              <a:buNone/>
            </a:pPr>
            <a:r>
              <a:rPr lang="en-AU" sz="2400" dirty="0">
                <a:latin typeface="Arial" panose="020B0604020202020204" pitchFamily="34" charset="0"/>
                <a:cs typeface="Arial" panose="020B0604020202020204" pitchFamily="34" charset="0"/>
              </a:rPr>
              <a:t>In relation to priority populations, majority of activities reported were for tailored initiatives for Aboriginal people, children, and adolescents, as we can see in Figure 1. This is a positive indicator that as a system we are directing our resources towards the target groups that have seen notable declines in recent years, and that we are improving access for these cohort.</a:t>
            </a:r>
          </a:p>
          <a:p>
            <a:pPr marL="0" lvl="0" indent="0">
              <a:buFont typeface="Arial" panose="020B0604020202020204" pitchFamily="34" charset="0"/>
              <a:buNone/>
            </a:pPr>
            <a:r>
              <a:rPr lang="en-AU" sz="2400" dirty="0">
                <a:latin typeface="Arial" panose="020B0604020202020204" pitchFamily="34" charset="0"/>
                <a:cs typeface="Arial" panose="020B0604020202020204" pitchFamily="34" charset="0"/>
              </a:rPr>
              <a:t>In contrast, transient populations and people living with disability have the least amount of activities, monitoring of these activities will ensure that these cohorts continue to be prioritised.</a:t>
            </a:r>
          </a:p>
          <a:p>
            <a:pPr marL="0" lvl="0" indent="0">
              <a:buFont typeface="Arial" panose="020B0604020202020204" pitchFamily="34" charset="0"/>
              <a:buNone/>
            </a:pPr>
            <a:r>
              <a:rPr lang="en-AU" sz="2400" dirty="0">
                <a:latin typeface="Arial" panose="020B0604020202020204" pitchFamily="34" charset="0"/>
                <a:cs typeface="Arial" panose="020B0604020202020204" pitchFamily="34" charset="0"/>
              </a:rPr>
              <a:t>Whilst older adults do not have the least amount of activities, given the risk of severe illness in this group associated with VPDs, the relatively low number indicates that more could be done for this cohort.</a:t>
            </a:r>
          </a:p>
          <a:p>
            <a:pPr marL="0" lvl="0" indent="0">
              <a:buFont typeface="Arial" panose="020B0604020202020204" pitchFamily="34" charset="0"/>
              <a:buNone/>
            </a:pPr>
            <a:r>
              <a:rPr lang="en-AU" sz="2400" b="1" dirty="0">
                <a:latin typeface="Arial" panose="020B0604020202020204" pitchFamily="34" charset="0"/>
                <a:cs typeface="Arial" panose="020B0604020202020204" pitchFamily="34" charset="0"/>
              </a:rPr>
              <a:t>Press enter.</a:t>
            </a:r>
          </a:p>
          <a:p>
            <a:endParaRPr lang="en-AU" dirty="0"/>
          </a:p>
        </p:txBody>
      </p:sp>
      <p:sp>
        <p:nvSpPr>
          <p:cNvPr id="4" name="Slide Number Placeholder 3">
            <a:extLst>
              <a:ext uri="{FF2B5EF4-FFF2-40B4-BE49-F238E27FC236}">
                <a16:creationId xmlns:a16="http://schemas.microsoft.com/office/drawing/2014/main" id="{5012A428-8800-6F5D-F3B7-F5C33314297B}"/>
              </a:ext>
            </a:extLst>
          </p:cNvPr>
          <p:cNvSpPr>
            <a:spLocks noGrp="1"/>
          </p:cNvSpPr>
          <p:nvPr>
            <p:ph type="sldNum" sz="quarter" idx="5"/>
          </p:nvPr>
        </p:nvSpPr>
        <p:spPr/>
        <p:txBody>
          <a:bodyPr/>
          <a:lstStyle/>
          <a:p>
            <a:fld id="{FE50E103-8144-4A5C-B5D9-039C0057059F}" type="slidenum">
              <a:rPr lang="en-AU" smtClean="0"/>
              <a:t>13</a:t>
            </a:fld>
            <a:endParaRPr lang="en-AU"/>
          </a:p>
        </p:txBody>
      </p:sp>
    </p:spTree>
    <p:extLst>
      <p:ext uri="{BB962C8B-B14F-4D97-AF65-F5344CB8AC3E}">
        <p14:creationId xmlns:p14="http://schemas.microsoft.com/office/powerpoint/2010/main" val="3388718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78BDC-9CE5-8592-4DE4-242BC5B68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CDEDD-48A7-4A61-5A30-64305380C3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20DB6C-9757-6B7C-D8B6-DD1E3E068E04}"/>
              </a:ext>
            </a:extLst>
          </p:cNvPr>
          <p:cNvSpPr>
            <a:spLocks noGrp="1"/>
          </p:cNvSpPr>
          <p:nvPr>
            <p:ph type="body" idx="1"/>
          </p:nvPr>
        </p:nvSpPr>
        <p:spPr/>
        <p:txBody>
          <a:bodyPr/>
          <a:lstStyle/>
          <a:p>
            <a:r>
              <a:rPr lang="en-AU" dirty="0"/>
              <a:t>In relation to priority settings, most activities are initiatives that support primary health services, as we can see in Figure 2.  </a:t>
            </a:r>
          </a:p>
          <a:p>
            <a:r>
              <a:rPr lang="en-AU" dirty="0"/>
              <a:t>The setting type that has the least amount of activities reported against are congregate living settings, which include residential aged care facilities and prisons. This setting requires additional focus in 2026.</a:t>
            </a:r>
          </a:p>
          <a:p>
            <a:r>
              <a:rPr lang="en-AU" b="1" dirty="0"/>
              <a:t>Press enter</a:t>
            </a:r>
          </a:p>
        </p:txBody>
      </p:sp>
      <p:sp>
        <p:nvSpPr>
          <p:cNvPr id="4" name="Slide Number Placeholder 3">
            <a:extLst>
              <a:ext uri="{FF2B5EF4-FFF2-40B4-BE49-F238E27FC236}">
                <a16:creationId xmlns:a16="http://schemas.microsoft.com/office/drawing/2014/main" id="{3BC7CBBF-A4BB-3B67-D570-AB114C8368B9}"/>
              </a:ext>
            </a:extLst>
          </p:cNvPr>
          <p:cNvSpPr>
            <a:spLocks noGrp="1"/>
          </p:cNvSpPr>
          <p:nvPr>
            <p:ph type="sldNum" sz="quarter" idx="5"/>
          </p:nvPr>
        </p:nvSpPr>
        <p:spPr/>
        <p:txBody>
          <a:bodyPr/>
          <a:lstStyle/>
          <a:p>
            <a:fld id="{FE50E103-8144-4A5C-B5D9-039C0057059F}" type="slidenum">
              <a:rPr lang="en-AU" smtClean="0"/>
              <a:t>14</a:t>
            </a:fld>
            <a:endParaRPr lang="en-AU"/>
          </a:p>
        </p:txBody>
      </p:sp>
    </p:spTree>
    <p:extLst>
      <p:ext uri="{BB962C8B-B14F-4D97-AF65-F5344CB8AC3E}">
        <p14:creationId xmlns:p14="http://schemas.microsoft.com/office/powerpoint/2010/main" val="2144287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AU" sz="1200" dirty="0"/>
              <a:t>So, how will the data gathered be used to guide activities in 2026?</a:t>
            </a:r>
          </a:p>
          <a:p>
            <a:pPr marL="0" indent="0" algn="l">
              <a:buFont typeface="Arial" panose="020B0604020202020204" pitchFamily="34" charset="0"/>
              <a:buNone/>
            </a:pPr>
            <a:r>
              <a:rPr lang="en-AU" sz="1200" dirty="0"/>
              <a:t>Through the monitoring and reporting framework we can identify strengths and opportunities across the immunisation landscape in WA, allowing us to have an evidence-based whole of system approach to allocating funding and resources, prioritising activities, and for advocating for change at the national level.</a:t>
            </a:r>
          </a:p>
          <a:p>
            <a:pPr marL="0" indent="0" algn="l">
              <a:buFont typeface="Arial" panose="020B0604020202020204" pitchFamily="34" charset="0"/>
              <a:buNone/>
            </a:pPr>
            <a:r>
              <a:rPr lang="en-AU" sz="1200" dirty="0"/>
              <a:t>Through this we may realise the aim of the Strategy, which is to reduce the incidence of, or maintain elimination of VPDs in Western Australia. </a:t>
            </a:r>
          </a:p>
          <a:p>
            <a:pPr marL="0" indent="0" algn="l">
              <a:buFont typeface="Arial" panose="020B0604020202020204" pitchFamily="34" charset="0"/>
              <a:buNone/>
            </a:pPr>
            <a:r>
              <a:rPr lang="en-AU" sz="1200" b="1" dirty="0"/>
              <a:t>Press enter.</a:t>
            </a:r>
          </a:p>
        </p:txBody>
      </p:sp>
      <p:sp>
        <p:nvSpPr>
          <p:cNvPr id="4" name="Slide Number Placeholder 3"/>
          <p:cNvSpPr>
            <a:spLocks noGrp="1"/>
          </p:cNvSpPr>
          <p:nvPr>
            <p:ph type="sldNum" sz="quarter" idx="5"/>
          </p:nvPr>
        </p:nvSpPr>
        <p:spPr/>
        <p:txBody>
          <a:bodyPr/>
          <a:lstStyle/>
          <a:p>
            <a:fld id="{FE50E103-8144-4A5C-B5D9-039C0057059F}" type="slidenum">
              <a:rPr lang="en-AU" smtClean="0"/>
              <a:t>15</a:t>
            </a:fld>
            <a:endParaRPr lang="en-AU"/>
          </a:p>
        </p:txBody>
      </p:sp>
    </p:spTree>
    <p:extLst>
      <p:ext uri="{BB962C8B-B14F-4D97-AF65-F5344CB8AC3E}">
        <p14:creationId xmlns:p14="http://schemas.microsoft.com/office/powerpoint/2010/main" val="1816182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That concludes my presentation. </a:t>
            </a:r>
          </a:p>
          <a:p>
            <a:r>
              <a:rPr lang="en-AU" dirty="0"/>
              <a:t>I’d like to acknowledge the following people for their significant contributions </a:t>
            </a:r>
          </a:p>
          <a:p>
            <a:r>
              <a:rPr lang="en-AU" dirty="0"/>
              <a:t>WAIS 2024-2028 Project sponsor – Jo-Anne Morgan</a:t>
            </a:r>
          </a:p>
          <a:p>
            <a:r>
              <a:rPr lang="en-AU" dirty="0"/>
              <a:t>WAIS 2024-2028 Working group members </a:t>
            </a:r>
          </a:p>
          <a:p>
            <a:r>
              <a:rPr lang="en-AU" dirty="0"/>
              <a:t>WA Immunisation Advisory Committee members and secretariat </a:t>
            </a:r>
          </a:p>
          <a:p>
            <a:r>
              <a:rPr lang="en-AU" dirty="0"/>
              <a:t>Reporting stakeholders</a:t>
            </a:r>
          </a:p>
          <a:p>
            <a:r>
              <a:rPr lang="en-AU" dirty="0"/>
              <a:t>Current and previous project staff, including the Department’s Communications Directorate who provided the graphic design for the Strategy document </a:t>
            </a:r>
          </a:p>
          <a:p>
            <a:r>
              <a:rPr lang="en-AU" dirty="0"/>
              <a:t>Lastly, I’d like to thank all the Public health staff joining us in person or remotely across the state, because without you, we can’t realise the Strategy’s vision, aims or goals. </a:t>
            </a:r>
          </a:p>
          <a:p>
            <a:r>
              <a:rPr lang="en-AU" b="1" dirty="0"/>
              <a:t>Press enter.</a:t>
            </a:r>
          </a:p>
        </p:txBody>
      </p:sp>
      <p:sp>
        <p:nvSpPr>
          <p:cNvPr id="4" name="Slide Number Placeholder 3"/>
          <p:cNvSpPr>
            <a:spLocks noGrp="1"/>
          </p:cNvSpPr>
          <p:nvPr>
            <p:ph type="sldNum" sz="quarter" idx="5"/>
          </p:nvPr>
        </p:nvSpPr>
        <p:spPr/>
        <p:txBody>
          <a:bodyPr/>
          <a:lstStyle/>
          <a:p>
            <a:fld id="{FE50E103-8144-4A5C-B5D9-039C0057059F}" type="slidenum">
              <a:rPr lang="en-AU" smtClean="0"/>
              <a:t>16</a:t>
            </a:fld>
            <a:endParaRPr lang="en-AU"/>
          </a:p>
        </p:txBody>
      </p:sp>
    </p:spTree>
    <p:extLst>
      <p:ext uri="{BB962C8B-B14F-4D97-AF65-F5344CB8AC3E}">
        <p14:creationId xmlns:p14="http://schemas.microsoft.com/office/powerpoint/2010/main" val="3068246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18AD6-1759-1576-40FE-F805E530BF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E25636-51B1-B8B1-495E-D43DD3CF02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61AC9-CA2A-DCBE-9E09-5A6B9D3D6B4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0B6BE23-A37F-24A7-B756-B11B171A3876}"/>
              </a:ext>
            </a:extLst>
          </p:cNvPr>
          <p:cNvSpPr>
            <a:spLocks noGrp="1"/>
          </p:cNvSpPr>
          <p:nvPr>
            <p:ph type="sldNum" sz="quarter" idx="5"/>
          </p:nvPr>
        </p:nvSpPr>
        <p:spPr/>
        <p:txBody>
          <a:bodyPr/>
          <a:lstStyle/>
          <a:p>
            <a:fld id="{FE50E103-8144-4A5C-B5D9-039C0057059F}" type="slidenum">
              <a:rPr lang="en-AU" smtClean="0"/>
              <a:t>17</a:t>
            </a:fld>
            <a:endParaRPr lang="en-AU"/>
          </a:p>
        </p:txBody>
      </p:sp>
    </p:spTree>
    <p:extLst>
      <p:ext uri="{BB962C8B-B14F-4D97-AF65-F5344CB8AC3E}">
        <p14:creationId xmlns:p14="http://schemas.microsoft.com/office/powerpoint/2010/main" val="1824259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A4478-BFFF-5054-8D76-A14BBE8D9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5750E-7796-4546-164A-21AA6FA5B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DB2715-730B-9727-80A1-82F4D17618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For Priority Area 1, there are x KPIs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Coverage for each program and indicators of access for priority populations and settings</a:t>
            </a:r>
          </a:p>
          <a:p>
            <a:r>
              <a:rPr lang="en-AU" dirty="0"/>
              <a:t>Outcome that we are measuring progress against </a:t>
            </a:r>
          </a:p>
        </p:txBody>
      </p:sp>
      <p:sp>
        <p:nvSpPr>
          <p:cNvPr id="4" name="Slide Number Placeholder 3">
            <a:extLst>
              <a:ext uri="{FF2B5EF4-FFF2-40B4-BE49-F238E27FC236}">
                <a16:creationId xmlns:a16="http://schemas.microsoft.com/office/drawing/2014/main" id="{6A34F41F-D58C-92D1-8993-E52C69E8C2A9}"/>
              </a:ext>
            </a:extLst>
          </p:cNvPr>
          <p:cNvSpPr>
            <a:spLocks noGrp="1"/>
          </p:cNvSpPr>
          <p:nvPr>
            <p:ph type="sldNum" sz="quarter" idx="5"/>
          </p:nvPr>
        </p:nvSpPr>
        <p:spPr/>
        <p:txBody>
          <a:bodyPr/>
          <a:lstStyle/>
          <a:p>
            <a:fld id="{FE50E103-8144-4A5C-B5D9-039C0057059F}" type="slidenum">
              <a:rPr lang="en-AU" smtClean="0"/>
              <a:t>18</a:t>
            </a:fld>
            <a:endParaRPr lang="en-AU"/>
          </a:p>
        </p:txBody>
      </p:sp>
    </p:spTree>
    <p:extLst>
      <p:ext uri="{BB962C8B-B14F-4D97-AF65-F5344CB8AC3E}">
        <p14:creationId xmlns:p14="http://schemas.microsoft.com/office/powerpoint/2010/main" val="1320043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04471-1489-A647-A770-DEFC66C19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1E3F3-40D3-B04E-44AF-8DF7D68C4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E020DB-814B-7BC7-7E77-ED273DDADC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Demand for vaccines, and vaccine hesitancy amongst community</a:t>
            </a:r>
          </a:p>
          <a:p>
            <a:endParaRPr lang="en-AU" dirty="0"/>
          </a:p>
        </p:txBody>
      </p:sp>
      <p:sp>
        <p:nvSpPr>
          <p:cNvPr id="4" name="Slide Number Placeholder 3">
            <a:extLst>
              <a:ext uri="{FF2B5EF4-FFF2-40B4-BE49-F238E27FC236}">
                <a16:creationId xmlns:a16="http://schemas.microsoft.com/office/drawing/2014/main" id="{AC4EB0CE-6148-3BE3-EA8D-5F75FD7AB485}"/>
              </a:ext>
            </a:extLst>
          </p:cNvPr>
          <p:cNvSpPr>
            <a:spLocks noGrp="1"/>
          </p:cNvSpPr>
          <p:nvPr>
            <p:ph type="sldNum" sz="quarter" idx="5"/>
          </p:nvPr>
        </p:nvSpPr>
        <p:spPr/>
        <p:txBody>
          <a:bodyPr/>
          <a:lstStyle/>
          <a:p>
            <a:fld id="{FE50E103-8144-4A5C-B5D9-039C0057059F}" type="slidenum">
              <a:rPr lang="en-AU" smtClean="0"/>
              <a:t>19</a:t>
            </a:fld>
            <a:endParaRPr lang="en-AU"/>
          </a:p>
        </p:txBody>
      </p:sp>
    </p:spTree>
    <p:extLst>
      <p:ext uri="{BB962C8B-B14F-4D97-AF65-F5344CB8AC3E}">
        <p14:creationId xmlns:p14="http://schemas.microsoft.com/office/powerpoint/2010/main" val="3535095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The purpose of this presentation is to provide an overview of the WA Immunisation Strategy 2024-2028, with a focus on the new implementation and monitoring framework.</a:t>
            </a:r>
          </a:p>
          <a:p>
            <a:pPr marL="0" indent="0">
              <a:buFont typeface="Arial" panose="020B0604020202020204" pitchFamily="34" charset="0"/>
              <a:buNone/>
            </a:pPr>
            <a:r>
              <a:rPr lang="en-AU" dirty="0"/>
              <a:t>I will address why the framework was introduced and what is being monitored</a:t>
            </a:r>
          </a:p>
          <a:p>
            <a:pPr marL="0" indent="0">
              <a:buFont typeface="Arial" panose="020B0604020202020204" pitchFamily="34" charset="0"/>
              <a:buNone/>
            </a:pPr>
            <a:r>
              <a:rPr lang="en-AU" dirty="0"/>
              <a:t>I will also provide a brief summary of what implementation monitoring has revealed thus far and how implementation monitoring will guide activities in 2026</a:t>
            </a:r>
          </a:p>
        </p:txBody>
      </p:sp>
      <p:sp>
        <p:nvSpPr>
          <p:cNvPr id="4" name="Slide Number Placeholder 3"/>
          <p:cNvSpPr>
            <a:spLocks noGrp="1"/>
          </p:cNvSpPr>
          <p:nvPr>
            <p:ph type="sldNum" sz="quarter" idx="5"/>
          </p:nvPr>
        </p:nvSpPr>
        <p:spPr/>
        <p:txBody>
          <a:bodyPr/>
          <a:lstStyle/>
          <a:p>
            <a:fld id="{FE50E103-8144-4A5C-B5D9-039C0057059F}" type="slidenum">
              <a:rPr lang="en-AU" smtClean="0"/>
              <a:t>2</a:t>
            </a:fld>
            <a:endParaRPr lang="en-AU"/>
          </a:p>
        </p:txBody>
      </p:sp>
    </p:spTree>
    <p:extLst>
      <p:ext uri="{BB962C8B-B14F-4D97-AF65-F5344CB8AC3E}">
        <p14:creationId xmlns:p14="http://schemas.microsoft.com/office/powerpoint/2010/main" val="3435609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740BC-6D64-50A9-E00F-458CB378F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D3D69-05B5-65D6-D353-693E9AB3A5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79DF2-760B-D5F3-9FD9-95983557DC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Workforce competency against core skills, e.g. cold chain management, proportion of vaccine administration errors</a:t>
            </a:r>
          </a:p>
          <a:p>
            <a:endParaRPr lang="en-AU" dirty="0"/>
          </a:p>
        </p:txBody>
      </p:sp>
      <p:sp>
        <p:nvSpPr>
          <p:cNvPr id="4" name="Slide Number Placeholder 3">
            <a:extLst>
              <a:ext uri="{FF2B5EF4-FFF2-40B4-BE49-F238E27FC236}">
                <a16:creationId xmlns:a16="http://schemas.microsoft.com/office/drawing/2014/main" id="{6E1A989F-0AEE-BA9A-143C-4A6553B7B8DC}"/>
              </a:ext>
            </a:extLst>
          </p:cNvPr>
          <p:cNvSpPr>
            <a:spLocks noGrp="1"/>
          </p:cNvSpPr>
          <p:nvPr>
            <p:ph type="sldNum" sz="quarter" idx="5"/>
          </p:nvPr>
        </p:nvSpPr>
        <p:spPr/>
        <p:txBody>
          <a:bodyPr/>
          <a:lstStyle/>
          <a:p>
            <a:fld id="{FE50E103-8144-4A5C-B5D9-039C0057059F}" type="slidenum">
              <a:rPr lang="en-AU" smtClean="0"/>
              <a:t>20</a:t>
            </a:fld>
            <a:endParaRPr lang="en-AU"/>
          </a:p>
        </p:txBody>
      </p:sp>
    </p:spTree>
    <p:extLst>
      <p:ext uri="{BB962C8B-B14F-4D97-AF65-F5344CB8AC3E}">
        <p14:creationId xmlns:p14="http://schemas.microsoft.com/office/powerpoint/2010/main" val="4025940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426FB-122C-2443-7AA6-B5B633FC28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97DE0C-9EFE-DE3E-B630-5B06228CE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904B9D-7C29-D4A1-0E05-2C43479751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System capability and capacity, e.g. ability to detect safety signals, appropriateness of systems (AIR, PRODA etc)</a:t>
            </a:r>
          </a:p>
          <a:p>
            <a:endParaRPr lang="en-AU" dirty="0"/>
          </a:p>
        </p:txBody>
      </p:sp>
      <p:sp>
        <p:nvSpPr>
          <p:cNvPr id="4" name="Slide Number Placeholder 3">
            <a:extLst>
              <a:ext uri="{FF2B5EF4-FFF2-40B4-BE49-F238E27FC236}">
                <a16:creationId xmlns:a16="http://schemas.microsoft.com/office/drawing/2014/main" id="{4B4F1DCF-D2BC-EFB8-A007-3752BD06AF4E}"/>
              </a:ext>
            </a:extLst>
          </p:cNvPr>
          <p:cNvSpPr>
            <a:spLocks noGrp="1"/>
          </p:cNvSpPr>
          <p:nvPr>
            <p:ph type="sldNum" sz="quarter" idx="5"/>
          </p:nvPr>
        </p:nvSpPr>
        <p:spPr/>
        <p:txBody>
          <a:bodyPr/>
          <a:lstStyle/>
          <a:p>
            <a:fld id="{FE50E103-8144-4A5C-B5D9-039C0057059F}" type="slidenum">
              <a:rPr lang="en-AU" smtClean="0"/>
              <a:t>21</a:t>
            </a:fld>
            <a:endParaRPr lang="en-AU"/>
          </a:p>
        </p:txBody>
      </p:sp>
    </p:spTree>
    <p:extLst>
      <p:ext uri="{BB962C8B-B14F-4D97-AF65-F5344CB8AC3E}">
        <p14:creationId xmlns:p14="http://schemas.microsoft.com/office/powerpoint/2010/main" val="3711524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EA625-624D-5AC5-F906-608E76100A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DD0FC-5BB4-7AD4-8515-8723FA71BB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5A1D3-448B-754D-FAC8-CBC2DFE84B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Benefit and impact of collaboration across the system</a:t>
            </a:r>
          </a:p>
          <a:p>
            <a:endParaRPr lang="en-AU" dirty="0"/>
          </a:p>
        </p:txBody>
      </p:sp>
      <p:sp>
        <p:nvSpPr>
          <p:cNvPr id="4" name="Slide Number Placeholder 3">
            <a:extLst>
              <a:ext uri="{FF2B5EF4-FFF2-40B4-BE49-F238E27FC236}">
                <a16:creationId xmlns:a16="http://schemas.microsoft.com/office/drawing/2014/main" id="{E9709B05-3980-0D64-A375-9D63D50563A5}"/>
              </a:ext>
            </a:extLst>
          </p:cNvPr>
          <p:cNvSpPr>
            <a:spLocks noGrp="1"/>
          </p:cNvSpPr>
          <p:nvPr>
            <p:ph type="sldNum" sz="quarter" idx="5"/>
          </p:nvPr>
        </p:nvSpPr>
        <p:spPr/>
        <p:txBody>
          <a:bodyPr/>
          <a:lstStyle/>
          <a:p>
            <a:fld id="{FE50E103-8144-4A5C-B5D9-039C0057059F}" type="slidenum">
              <a:rPr lang="en-AU" smtClean="0"/>
              <a:t>22</a:t>
            </a:fld>
            <a:endParaRPr lang="en-AU"/>
          </a:p>
        </p:txBody>
      </p:sp>
    </p:spTree>
    <p:extLst>
      <p:ext uri="{BB962C8B-B14F-4D97-AF65-F5344CB8AC3E}">
        <p14:creationId xmlns:p14="http://schemas.microsoft.com/office/powerpoint/2010/main" val="3203136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A327C-0E31-5AA2-E40B-659198BAB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AF7FCB-076D-8133-0B02-872454DFB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B5B37-A478-E010-4B36-8B1F97DDCC7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1C3000D-63B0-C226-8897-1A66C5F4672F}"/>
              </a:ext>
            </a:extLst>
          </p:cNvPr>
          <p:cNvSpPr>
            <a:spLocks noGrp="1"/>
          </p:cNvSpPr>
          <p:nvPr>
            <p:ph type="sldNum" sz="quarter" idx="5"/>
          </p:nvPr>
        </p:nvSpPr>
        <p:spPr/>
        <p:txBody>
          <a:bodyPr/>
          <a:lstStyle/>
          <a:p>
            <a:fld id="{FE50E103-8144-4A5C-B5D9-039C0057059F}" type="slidenum">
              <a:rPr lang="en-AU" smtClean="0"/>
              <a:t>23</a:t>
            </a:fld>
            <a:endParaRPr lang="en-AU"/>
          </a:p>
        </p:txBody>
      </p:sp>
    </p:spTree>
    <p:extLst>
      <p:ext uri="{BB962C8B-B14F-4D97-AF65-F5344CB8AC3E}">
        <p14:creationId xmlns:p14="http://schemas.microsoft.com/office/powerpoint/2010/main" val="294340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4DC07-5F60-5687-C13C-F8D11CC39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339D3-9A70-0E2E-1810-BB3F255E2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AA7A79-803C-7B15-12E2-20D40A6D3F3E}"/>
              </a:ext>
            </a:extLst>
          </p:cNvPr>
          <p:cNvSpPr>
            <a:spLocks noGrp="1"/>
          </p:cNvSpPr>
          <p:nvPr>
            <p:ph type="body" idx="1"/>
          </p:nvPr>
        </p:nvSpPr>
        <p:spPr/>
        <p:txBody>
          <a:bodyPr/>
          <a:lstStyle/>
          <a:p>
            <a:pPr marL="0" indent="0">
              <a:buFont typeface="Arial" panose="020B0604020202020204" pitchFamily="34" charset="0"/>
              <a:buNone/>
            </a:pPr>
            <a:r>
              <a:rPr lang="en-AU" sz="1050" dirty="0"/>
              <a:t>The overarching vision of this strategy is for every individual, in every community, at every stage of life, to confidently engage with immunisation, supporting robust health for all Western Australians. </a:t>
            </a:r>
            <a:r>
              <a:rPr lang="en-AU" sz="1050" b="1" dirty="0"/>
              <a:t>Press enter.</a:t>
            </a:r>
            <a:endParaRPr lang="en-AU" sz="105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050" b="0" dirty="0">
                <a:latin typeface="Arial" panose="020B0604020202020204" pitchFamily="34" charset="0"/>
                <a:cs typeface="Arial" panose="020B0604020202020204" pitchFamily="34" charset="0"/>
              </a:rPr>
              <a:t>The strategy aims to reduce the incidence of, or maintain elimination of, VPDs by: ​</a:t>
            </a:r>
          </a:p>
          <a:p>
            <a:pPr marL="171450" indent="-171450">
              <a:buFont typeface="Arial" panose="020B0604020202020204" pitchFamily="34" charset="0"/>
              <a:buChar char="•"/>
            </a:pPr>
            <a:r>
              <a:rPr lang="en-AU" sz="1050" b="0" dirty="0">
                <a:latin typeface="Arial" panose="020B0604020202020204" pitchFamily="34" charset="0"/>
                <a:cs typeface="Arial" panose="020B0604020202020204" pitchFamily="34" charset="0"/>
              </a:rPr>
              <a:t>improving immunisation access, acceptance, and increase demand and uptake, and  ​</a:t>
            </a:r>
          </a:p>
          <a:p>
            <a:pPr marL="171450" indent="-171450">
              <a:buFont typeface="Arial" panose="020B0604020202020204" pitchFamily="34" charset="0"/>
              <a:buChar char="•"/>
            </a:pPr>
            <a:r>
              <a:rPr lang="en-AU" sz="1050" b="0" dirty="0">
                <a:latin typeface="Arial" panose="020B0604020202020204" pitchFamily="34" charset="0"/>
                <a:cs typeface="Arial" panose="020B0604020202020204" pitchFamily="34" charset="0"/>
              </a:rPr>
              <a:t>enhancing the systems that provide and support immunisation service delivery. ​</a:t>
            </a:r>
          </a:p>
          <a:p>
            <a:pPr marL="0" indent="0">
              <a:buFont typeface="Arial" panose="020B0604020202020204" pitchFamily="34" charset="0"/>
              <a:buNone/>
            </a:pPr>
            <a:r>
              <a:rPr lang="en-AU" sz="1050" b="1" i="1" dirty="0">
                <a:latin typeface="Arial" panose="020B0604020202020204" pitchFamily="34" charset="0"/>
                <a:cs typeface="Arial" panose="020B0604020202020204" pitchFamily="34" charset="0"/>
              </a:rPr>
              <a:t>The strategy gives immunisation stakeholders clear direction by identifying 5 priority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50" dirty="0"/>
          </a:p>
          <a:p>
            <a:endParaRPr lang="en-AU" sz="1050" dirty="0"/>
          </a:p>
        </p:txBody>
      </p:sp>
      <p:sp>
        <p:nvSpPr>
          <p:cNvPr id="4" name="Slide Number Placeholder 3">
            <a:extLst>
              <a:ext uri="{FF2B5EF4-FFF2-40B4-BE49-F238E27FC236}">
                <a16:creationId xmlns:a16="http://schemas.microsoft.com/office/drawing/2014/main" id="{2D53AE99-1CED-272D-526F-5E46D7457EB4}"/>
              </a:ext>
            </a:extLst>
          </p:cNvPr>
          <p:cNvSpPr>
            <a:spLocks noGrp="1"/>
          </p:cNvSpPr>
          <p:nvPr>
            <p:ph type="sldNum" sz="quarter" idx="5"/>
          </p:nvPr>
        </p:nvSpPr>
        <p:spPr/>
        <p:txBody>
          <a:bodyPr/>
          <a:lstStyle/>
          <a:p>
            <a:fld id="{FE50E103-8144-4A5C-B5D9-039C0057059F}" type="slidenum">
              <a:rPr lang="en-AU" smtClean="0"/>
              <a:t>3</a:t>
            </a:fld>
            <a:endParaRPr lang="en-AU"/>
          </a:p>
        </p:txBody>
      </p:sp>
    </p:spTree>
    <p:extLst>
      <p:ext uri="{BB962C8B-B14F-4D97-AF65-F5344CB8AC3E}">
        <p14:creationId xmlns:p14="http://schemas.microsoft.com/office/powerpoint/2010/main" val="155499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0F712-0A5C-A12B-DF0C-6AAD9A294E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03654-1800-0E7A-CFC7-F9A18E6DE6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A54ADC-B24D-4319-860B-6F97E5504D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So, what are the 5 priority areas? </a:t>
            </a:r>
            <a:r>
              <a:rPr lang="en-AU" sz="800" b="1" dirty="0"/>
              <a:t>Press enter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Priority Area One – Access, equity and coverage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I like to think of this as the core priority area of the 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The focus is on achieving high levels of coverage where individuals, regardless of their background, social conditions, or geographic location, can readily, flexibly and safely access immunisation services. </a:t>
            </a:r>
            <a:r>
              <a:rPr lang="en-AU" sz="800" b="1" dirty="0"/>
              <a:t>Press enter.</a:t>
            </a:r>
            <a:endParaRPr lang="en-AU"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The goal is to improve access and equity of immunisation services to achieve high levels of immunisation coverage. </a:t>
            </a:r>
            <a:r>
              <a:rPr lang="en-AU" sz="800" b="1" dirty="0"/>
              <a:t>Press enter.</a:t>
            </a:r>
            <a:endParaRPr lang="en-AU"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Priority Area Two – Community confidence and demand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The aim is to establish widespread confidence and demand for immunisation across all communities, where decisions are shared, engagement and dialogue is meaningful, and information is transparent, accurate and accessible. </a:t>
            </a:r>
            <a:r>
              <a:rPr lang="en-AU" sz="800" b="1" dirty="0"/>
              <a:t>Press enter.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The goal is to improve community confidence and increase demand for immunisation. </a:t>
            </a:r>
            <a:r>
              <a:rPr lang="en-AU" sz="800" b="1" dirty="0"/>
              <a:t>Press enter</a:t>
            </a:r>
            <a:endParaRPr lang="en-AU"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Priority Area Three – Workforce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Priority area 3 aims to achieve a highly skilled, competent, equipped and resilient immunisation workforce, ensuring that every professional is empowered with the knowledge, skills, and support to effectively deliver safe, effective, and inclusive immunisation services. </a:t>
            </a:r>
            <a:r>
              <a:rPr lang="en-AU" sz="800" b="1" dirty="0"/>
              <a:t>Press enter</a:t>
            </a:r>
            <a:endParaRPr lang="en-AU"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The goal of this one is to increase workforce capacity and competency to deliver effective immunisation </a:t>
            </a:r>
            <a:r>
              <a:rPr lang="en-AU" sz="800" dirty="0" err="1"/>
              <a:t>services.</a:t>
            </a:r>
            <a:r>
              <a:rPr lang="en-AU" sz="800" b="1" dirty="0" err="1"/>
              <a:t>Press</a:t>
            </a:r>
            <a:r>
              <a:rPr lang="en-AU" sz="800" b="1" dirty="0"/>
              <a:t> enter</a:t>
            </a:r>
            <a:endParaRPr lang="en-AU"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Priority Area Four – Systems that support immunisation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This priority aims to ensure policies, processes and information systems supporting immunisation are fit-for-purpose and readily adaptable to current and evolving public health challenges. </a:t>
            </a:r>
            <a:r>
              <a:rPr lang="en-AU" sz="800" b="1" dirty="0"/>
              <a:t>Press enter</a:t>
            </a:r>
            <a:endParaRPr lang="en-AU"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The goal of priority area four is to ensure immunisation processes and information systems meet the needs of stakeholders </a:t>
            </a:r>
            <a:r>
              <a:rPr lang="en-AU" sz="800" b="1" dirty="0"/>
              <a:t>Press enter</a:t>
            </a:r>
            <a:endParaRPr lang="en-AU"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Priority Area Five – Collaboration and partnership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This priority supports impactful and sustainable collaborations and partnerships among stakeholders to improve immunisation services. </a:t>
            </a:r>
            <a:r>
              <a:rPr lang="en-AU" sz="800" b="1" dirty="0"/>
              <a:t>Press enter</a:t>
            </a:r>
            <a:endParaRPr lang="en-AU"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t>The goal of this priority is to improve collaboration and partnerships among immunisation stakeholders.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i="1" dirty="0"/>
              <a:t>Each of the priority areas are underpinned by strategic objectives and actions to support the achievement of the strategic goals. These were developed in conjunction with key immunisation stakeholders through the consultation process.</a:t>
            </a:r>
          </a:p>
          <a:p>
            <a:endParaRPr lang="en-AU" sz="1050" dirty="0"/>
          </a:p>
        </p:txBody>
      </p:sp>
      <p:sp>
        <p:nvSpPr>
          <p:cNvPr id="4" name="Slide Number Placeholder 3">
            <a:extLst>
              <a:ext uri="{FF2B5EF4-FFF2-40B4-BE49-F238E27FC236}">
                <a16:creationId xmlns:a16="http://schemas.microsoft.com/office/drawing/2014/main" id="{3D6E7E27-6A82-B4AB-2ADB-4D7CDC7D802D}"/>
              </a:ext>
            </a:extLst>
          </p:cNvPr>
          <p:cNvSpPr>
            <a:spLocks noGrp="1"/>
          </p:cNvSpPr>
          <p:nvPr>
            <p:ph type="sldNum" sz="quarter" idx="5"/>
          </p:nvPr>
        </p:nvSpPr>
        <p:spPr/>
        <p:txBody>
          <a:bodyPr/>
          <a:lstStyle/>
          <a:p>
            <a:fld id="{FE50E103-8144-4A5C-B5D9-039C0057059F}" type="slidenum">
              <a:rPr lang="en-AU" smtClean="0"/>
              <a:t>4</a:t>
            </a:fld>
            <a:endParaRPr lang="en-AU"/>
          </a:p>
        </p:txBody>
      </p:sp>
    </p:spTree>
    <p:extLst>
      <p:ext uri="{BB962C8B-B14F-4D97-AF65-F5344CB8AC3E}">
        <p14:creationId xmlns:p14="http://schemas.microsoft.com/office/powerpoint/2010/main" val="475994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966A8-F086-FA80-E08E-071EAB46E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6EE7B6-C67D-7F04-4022-2212F23CD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FF29C9-FD79-27DE-89BA-BCCAE1DE75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t>To demonstrate how each strategic goal is linked to objectives, and actions we’ll take a look at Priority Area 1.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t>This priority area has 3 objectives, each of which have their own actions, here on the screen you can see the actions assigned to the strategic objective to ‘understand enablers and barriers to immunisation’. These actions provide direct guidance to immunisation stakeholders as to how they can implement the strategy.</a:t>
            </a:r>
          </a:p>
          <a:p>
            <a:endParaRPr lang="en-AU" sz="1050" dirty="0"/>
          </a:p>
        </p:txBody>
      </p:sp>
      <p:sp>
        <p:nvSpPr>
          <p:cNvPr id="4" name="Slide Number Placeholder 3">
            <a:extLst>
              <a:ext uri="{FF2B5EF4-FFF2-40B4-BE49-F238E27FC236}">
                <a16:creationId xmlns:a16="http://schemas.microsoft.com/office/drawing/2014/main" id="{E2587EC7-52FB-9CF5-0093-BF3FD4CCAF17}"/>
              </a:ext>
            </a:extLst>
          </p:cNvPr>
          <p:cNvSpPr>
            <a:spLocks noGrp="1"/>
          </p:cNvSpPr>
          <p:nvPr>
            <p:ph type="sldNum" sz="quarter" idx="5"/>
          </p:nvPr>
        </p:nvSpPr>
        <p:spPr/>
        <p:txBody>
          <a:bodyPr/>
          <a:lstStyle/>
          <a:p>
            <a:fld id="{FE50E103-8144-4A5C-B5D9-039C0057059F}" type="slidenum">
              <a:rPr lang="en-AU" smtClean="0"/>
              <a:t>5</a:t>
            </a:fld>
            <a:endParaRPr lang="en-AU"/>
          </a:p>
        </p:txBody>
      </p:sp>
    </p:spTree>
    <p:extLst>
      <p:ext uri="{BB962C8B-B14F-4D97-AF65-F5344CB8AC3E}">
        <p14:creationId xmlns:p14="http://schemas.microsoft.com/office/powerpoint/2010/main" val="321950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9807-8143-B663-0ED5-3BA5D7957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E921E-8C77-C77B-CE09-F25E00EDC3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952A54-83F7-C180-8B57-C8CE29F5D1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t>This strategy is designed to protect all individuals and the community from VPDs, at every stage of life. However, the department recognises the following groups are either disproportionately or more severely affected by VPDs, face significant barriers to accessing immunisation services, or have seen declining immunisation rates in recent years. These are our priority populations, as listed on the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50" b="1" dirty="0"/>
              <a:t>Press enter</a:t>
            </a:r>
            <a:endParaRPr lang="en-AU"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t>In WA, immunisation services are provided across a range of settings. This strategy identifies that continued support is required for established settings, as well as for settings that require tailored approaches. These are our priority areas, as listed on the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dirty="0"/>
          </a:p>
        </p:txBody>
      </p:sp>
      <p:sp>
        <p:nvSpPr>
          <p:cNvPr id="4" name="Slide Number Placeholder 3">
            <a:extLst>
              <a:ext uri="{FF2B5EF4-FFF2-40B4-BE49-F238E27FC236}">
                <a16:creationId xmlns:a16="http://schemas.microsoft.com/office/drawing/2014/main" id="{FDD492A0-9077-D374-9F65-A3BDFBA07643}"/>
              </a:ext>
            </a:extLst>
          </p:cNvPr>
          <p:cNvSpPr>
            <a:spLocks noGrp="1"/>
          </p:cNvSpPr>
          <p:nvPr>
            <p:ph type="sldNum" sz="quarter" idx="5"/>
          </p:nvPr>
        </p:nvSpPr>
        <p:spPr/>
        <p:txBody>
          <a:bodyPr/>
          <a:lstStyle/>
          <a:p>
            <a:fld id="{FE50E103-8144-4A5C-B5D9-039C0057059F}" type="slidenum">
              <a:rPr lang="en-AU" smtClean="0"/>
              <a:t>6</a:t>
            </a:fld>
            <a:endParaRPr lang="en-AU"/>
          </a:p>
        </p:txBody>
      </p:sp>
    </p:spTree>
    <p:extLst>
      <p:ext uri="{BB962C8B-B14F-4D97-AF65-F5344CB8AC3E}">
        <p14:creationId xmlns:p14="http://schemas.microsoft.com/office/powerpoint/2010/main" val="84584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F15D5-59A8-6FF3-248A-1F4EA4991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68FA08-E70B-A0E9-A69C-99544E0D0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32EC13-478B-DB9C-1AFD-F2A2BA3A1193}"/>
              </a:ext>
            </a:extLst>
          </p:cNvPr>
          <p:cNvSpPr>
            <a:spLocks noGrp="1"/>
          </p:cNvSpPr>
          <p:nvPr>
            <p:ph type="body" idx="1"/>
          </p:nvPr>
        </p:nvSpPr>
        <p:spPr/>
        <p:txBody>
          <a:bodyPr/>
          <a:lstStyle/>
          <a:p>
            <a:pPr marL="0" indent="0">
              <a:buFont typeface="Arial" panose="020B0604020202020204" pitchFamily="34" charset="0"/>
              <a:buNone/>
            </a:pPr>
            <a:r>
              <a:rPr lang="en-AU" dirty="0"/>
              <a:t>This strategy aims to improve immunisation outcomes for Aboriginal people and acknowledges that Aboriginal health is everyone’s business. </a:t>
            </a:r>
          </a:p>
          <a:p>
            <a:pPr marL="0" indent="0">
              <a:buFont typeface="Arial" panose="020B0604020202020204" pitchFamily="34" charset="0"/>
              <a:buNone/>
            </a:pPr>
            <a:r>
              <a:rPr lang="en-AU" dirty="0"/>
              <a:t>The needs of Aboriginal people across WA are encouraged to be embedded into activities in each priority area. </a:t>
            </a:r>
            <a:endParaRPr lang="en-AU"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Workshop held in June with Aboriginal health stakeholders identified key actions for the guideline.</a:t>
            </a:r>
            <a:endParaRPr lang="en-AU" dirty="0"/>
          </a:p>
          <a:p>
            <a:pPr marL="0" indent="0">
              <a:buFont typeface="Arial" panose="020B0604020202020204" pitchFamily="34" charset="0"/>
              <a:buNone/>
            </a:pPr>
            <a:r>
              <a:rPr lang="en-AU" dirty="0"/>
              <a:t>The Guideline is currently under development.</a:t>
            </a:r>
          </a:p>
        </p:txBody>
      </p:sp>
      <p:sp>
        <p:nvSpPr>
          <p:cNvPr id="4" name="Slide Number Placeholder 3">
            <a:extLst>
              <a:ext uri="{FF2B5EF4-FFF2-40B4-BE49-F238E27FC236}">
                <a16:creationId xmlns:a16="http://schemas.microsoft.com/office/drawing/2014/main" id="{762B6C60-92D8-B816-D53D-310C0F434421}"/>
              </a:ext>
            </a:extLst>
          </p:cNvPr>
          <p:cNvSpPr>
            <a:spLocks noGrp="1"/>
          </p:cNvSpPr>
          <p:nvPr>
            <p:ph type="sldNum" sz="quarter" idx="5"/>
          </p:nvPr>
        </p:nvSpPr>
        <p:spPr/>
        <p:txBody>
          <a:bodyPr/>
          <a:lstStyle/>
          <a:p>
            <a:fld id="{FE50E103-8144-4A5C-B5D9-039C0057059F}" type="slidenum">
              <a:rPr lang="en-AU" smtClean="0"/>
              <a:t>7</a:t>
            </a:fld>
            <a:endParaRPr lang="en-AU"/>
          </a:p>
        </p:txBody>
      </p:sp>
    </p:spTree>
    <p:extLst>
      <p:ext uri="{BB962C8B-B14F-4D97-AF65-F5344CB8AC3E}">
        <p14:creationId xmlns:p14="http://schemas.microsoft.com/office/powerpoint/2010/main" val="3513087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4D000-4350-A8F6-16C8-0BC96CA39E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F5944-1176-F9C0-5CB1-EBB3BD8A5B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9C883-3CAE-5667-9C42-12A105A1007B}"/>
              </a:ext>
            </a:extLst>
          </p:cNvPr>
          <p:cNvSpPr>
            <a:spLocks noGrp="1"/>
          </p:cNvSpPr>
          <p:nvPr>
            <p:ph type="body" idx="1"/>
          </p:nvPr>
        </p:nvSpPr>
        <p:spPr/>
        <p:txBody>
          <a:bodyPr/>
          <a:lstStyle/>
          <a:p>
            <a:pPr marL="0" indent="0">
              <a:buFont typeface="Arial" panose="020B0604020202020204" pitchFamily="34" charset="0"/>
              <a:buNone/>
            </a:pPr>
            <a:r>
              <a:rPr lang="en-AU" dirty="0"/>
              <a:t>So, how do we achieve the Strategy’s goals? </a:t>
            </a:r>
            <a:r>
              <a:rPr lang="en-AU" b="1" dirty="0"/>
              <a:t>Press enter twice.</a:t>
            </a:r>
          </a:p>
          <a:p>
            <a:pPr marL="0" indent="0">
              <a:buFont typeface="Arial" panose="020B0604020202020204" pitchFamily="34" charset="0"/>
              <a:buNone/>
            </a:pPr>
            <a:r>
              <a:rPr lang="en-AU" dirty="0"/>
              <a:t>Key immunisation stakeholders are required to implement strategic actions by embedding them into their workplans. </a:t>
            </a:r>
            <a:r>
              <a:rPr lang="en-AU" b="1" dirty="0"/>
              <a:t>Press enter.</a:t>
            </a:r>
          </a:p>
          <a:p>
            <a:pPr marL="0" indent="0">
              <a:buFont typeface="Arial" panose="020B0604020202020204" pitchFamily="34" charset="0"/>
              <a:buNone/>
            </a:pPr>
            <a:r>
              <a:rPr lang="en-AU" dirty="0"/>
              <a:t>The Department of Health then monitors implementation. </a:t>
            </a:r>
            <a:r>
              <a:rPr lang="en-AU" b="1" dirty="0"/>
              <a:t>Press enter.</a:t>
            </a:r>
          </a:p>
          <a:p>
            <a:pPr marL="0" indent="0">
              <a:buFont typeface="Arial" panose="020B0604020202020204" pitchFamily="34" charset="0"/>
              <a:buNone/>
            </a:pPr>
            <a:r>
              <a:rPr lang="en-AU" dirty="0"/>
              <a:t>Areas of strength and growth are identified across the system. </a:t>
            </a:r>
            <a:r>
              <a:rPr lang="en-AU" b="1" dirty="0"/>
              <a:t>Press enter.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Based on this, stakeholders may adjust activities accordingly, or where projects are successful, they remain ongoing. </a:t>
            </a:r>
            <a:r>
              <a:rPr lang="en-AU" b="1" dirty="0"/>
              <a:t>Press enter.</a:t>
            </a:r>
            <a:endParaRPr lang="en-AU" dirty="0"/>
          </a:p>
          <a:p>
            <a:pPr marL="0" indent="0">
              <a:buFont typeface="Arial" panose="020B0604020202020204" pitchFamily="34" charset="0"/>
              <a:buNone/>
            </a:pPr>
            <a:r>
              <a:rPr lang="en-AU" dirty="0"/>
              <a:t>Through this process, we as a system, ensure that sustained progress can continue. </a:t>
            </a:r>
            <a:r>
              <a:rPr lang="en-AU" sz="1200" b="1" i="1" dirty="0"/>
              <a:t>This strategy’s monitoring and reporting framework provides structure for mechanisms that support implementation</a:t>
            </a:r>
            <a:r>
              <a:rPr lang="en-AU" sz="1200" dirty="0"/>
              <a:t>. </a:t>
            </a:r>
            <a:endParaRPr lang="en-AU" sz="1200" b="1" dirty="0"/>
          </a:p>
          <a:p>
            <a:endParaRPr lang="en-AU" dirty="0"/>
          </a:p>
        </p:txBody>
      </p:sp>
      <p:sp>
        <p:nvSpPr>
          <p:cNvPr id="4" name="Slide Number Placeholder 3">
            <a:extLst>
              <a:ext uri="{FF2B5EF4-FFF2-40B4-BE49-F238E27FC236}">
                <a16:creationId xmlns:a16="http://schemas.microsoft.com/office/drawing/2014/main" id="{80CB279F-E8F1-3662-E92E-941AF3ED0C9C}"/>
              </a:ext>
            </a:extLst>
          </p:cNvPr>
          <p:cNvSpPr>
            <a:spLocks noGrp="1"/>
          </p:cNvSpPr>
          <p:nvPr>
            <p:ph type="sldNum" sz="quarter" idx="5"/>
          </p:nvPr>
        </p:nvSpPr>
        <p:spPr/>
        <p:txBody>
          <a:bodyPr/>
          <a:lstStyle/>
          <a:p>
            <a:fld id="{FE50E103-8144-4A5C-B5D9-039C0057059F}" type="slidenum">
              <a:rPr lang="en-AU" smtClean="0"/>
              <a:t>8</a:t>
            </a:fld>
            <a:endParaRPr lang="en-AU"/>
          </a:p>
        </p:txBody>
      </p:sp>
    </p:spTree>
    <p:extLst>
      <p:ext uri="{BB962C8B-B14F-4D97-AF65-F5344CB8AC3E}">
        <p14:creationId xmlns:p14="http://schemas.microsoft.com/office/powerpoint/2010/main" val="283638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4D419-4EB3-D082-1BA6-837B812B6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1AF1F1-D36C-4AAA-0120-6BD24166CE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AE9331-51CC-8FAE-DBAE-E12D250771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50" dirty="0"/>
              <a:t>So, what is the monitoring and reporting framework? </a:t>
            </a:r>
            <a:r>
              <a:rPr lang="en-AU" sz="1050" b="1" dirty="0"/>
              <a:t>Press enter.</a:t>
            </a:r>
            <a:endParaRPr lang="en-AU" sz="1050" dirty="0"/>
          </a:p>
          <a:p>
            <a:pPr marL="0" indent="0">
              <a:buFont typeface="Arial" panose="020B0604020202020204" pitchFamily="34" charset="0"/>
              <a:buNone/>
            </a:pPr>
            <a:r>
              <a:rPr lang="en-AU" sz="1050" dirty="0"/>
              <a:t>There are 2 components of the monitoring and reporting framework:  Implementation monitoring  </a:t>
            </a:r>
            <a:r>
              <a:rPr lang="en-AU" sz="1050" dirty="0">
                <a:latin typeface="Arial" panose="020B0604020202020204" pitchFamily="34" charset="0"/>
                <a:cs typeface="Arial" panose="020B0604020202020204" pitchFamily="34" charset="0"/>
              </a:rPr>
              <a:t>allows the department to investigate how organisations are implementing the Strategy </a:t>
            </a:r>
          </a:p>
          <a:p>
            <a:pPr marL="0" indent="0">
              <a:buFont typeface="Arial" panose="020B0604020202020204" pitchFamily="34" charset="0"/>
              <a:buNone/>
            </a:pPr>
            <a:r>
              <a:rPr lang="en-AU" sz="1050" b="0" dirty="0">
                <a:latin typeface="Arial" panose="020B0604020202020204" pitchFamily="34" charset="0"/>
                <a:cs typeface="Arial" panose="020B0604020202020204" pitchFamily="34" charset="0"/>
              </a:rPr>
              <a:t>Outcome reporting allows the department to monitor what has changed since the implementation of the Strategy. </a:t>
            </a:r>
            <a:r>
              <a:rPr lang="en-AU" sz="1050" b="1" dirty="0">
                <a:latin typeface="Arial" panose="020B0604020202020204" pitchFamily="34" charset="0"/>
                <a:cs typeface="Arial" panose="020B0604020202020204" pitchFamily="34" charset="0"/>
              </a:rPr>
              <a:t>Press enter.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50" b="0" dirty="0">
                <a:latin typeface="Arial" panose="020B0604020202020204" pitchFamily="34" charset="0"/>
                <a:cs typeface="Arial" panose="020B0604020202020204" pitchFamily="34" charset="0"/>
              </a:rPr>
              <a:t>The framework enables system-level oversight of activities, by ensuring all priority populations and settings are being captured, and that each priority area is being implemented</a:t>
            </a:r>
            <a:r>
              <a:rPr lang="en-AU" sz="1050" dirty="0">
                <a:latin typeface="Arial" panose="020B0604020202020204" pitchFamily="34" charset="0"/>
                <a:cs typeface="Arial" panose="020B0604020202020204" pitchFamily="34" charset="0"/>
              </a:rPr>
              <a:t>. </a:t>
            </a:r>
            <a:r>
              <a:rPr lang="en-AU" sz="1050" b="1" dirty="0">
                <a:latin typeface="Arial" panose="020B0604020202020204" pitchFamily="34" charset="0"/>
                <a:cs typeface="Arial" panose="020B0604020202020204" pitchFamily="34" charset="0"/>
              </a:rPr>
              <a:t>Press enter.</a:t>
            </a:r>
          </a:p>
          <a:p>
            <a:pPr marL="0" indent="0">
              <a:buFont typeface="Arial" panose="020B0604020202020204" pitchFamily="34" charset="0"/>
              <a:buNone/>
            </a:pPr>
            <a:endParaRPr lang="en-AU" sz="105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0B6AB11-4F52-AD17-D1CC-48677F28059E}"/>
              </a:ext>
            </a:extLst>
          </p:cNvPr>
          <p:cNvSpPr>
            <a:spLocks noGrp="1"/>
          </p:cNvSpPr>
          <p:nvPr>
            <p:ph type="sldNum" sz="quarter" idx="5"/>
          </p:nvPr>
        </p:nvSpPr>
        <p:spPr/>
        <p:txBody>
          <a:bodyPr/>
          <a:lstStyle/>
          <a:p>
            <a:fld id="{FE50E103-8144-4A5C-B5D9-039C0057059F}" type="slidenum">
              <a:rPr lang="en-AU" smtClean="0"/>
              <a:t>9</a:t>
            </a:fld>
            <a:endParaRPr lang="en-AU"/>
          </a:p>
        </p:txBody>
      </p:sp>
    </p:spTree>
    <p:extLst>
      <p:ext uri="{BB962C8B-B14F-4D97-AF65-F5344CB8AC3E}">
        <p14:creationId xmlns:p14="http://schemas.microsoft.com/office/powerpoint/2010/main" val="2334825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No Picture">
    <p:spTree>
      <p:nvGrpSpPr>
        <p:cNvPr id="1" name=""/>
        <p:cNvGrpSpPr/>
        <p:nvPr/>
      </p:nvGrpSpPr>
      <p:grpSpPr>
        <a:xfrm>
          <a:off x="0" y="0"/>
          <a:ext cx="0" cy="0"/>
          <a:chOff x="0" y="0"/>
          <a:chExt cx="0" cy="0"/>
        </a:xfrm>
      </p:grpSpPr>
      <p:pic>
        <p:nvPicPr>
          <p:cNvPr id="8" name="Picture 7" descr="A green and yellow and blue shapes&#10;&#10;Description automatically generated with medium confidence">
            <a:extLst>
              <a:ext uri="{FF2B5EF4-FFF2-40B4-BE49-F238E27FC236}">
                <a16:creationId xmlns:a16="http://schemas.microsoft.com/office/drawing/2014/main" id="{70F8E227-2BD1-A5CA-DE31-8C25CB74A82C}"/>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408"/>
          <a:stretch/>
        </p:blipFill>
        <p:spPr>
          <a:xfrm>
            <a:off x="0" y="0"/>
            <a:ext cx="12192000" cy="6858000"/>
          </a:xfrm>
          <a:prstGeom prst="rect">
            <a:avLst/>
          </a:prstGeom>
        </p:spPr>
      </p:pic>
      <p:sp>
        <p:nvSpPr>
          <p:cNvPr id="2" name="Title 1">
            <a:extLst>
              <a:ext uri="{FF2B5EF4-FFF2-40B4-BE49-F238E27FC236}">
                <a16:creationId xmlns:a16="http://schemas.microsoft.com/office/drawing/2014/main" id="{80143ED4-B1D6-A84E-B56A-CF46A6738D76}"/>
              </a:ext>
            </a:extLst>
          </p:cNvPr>
          <p:cNvSpPr>
            <a:spLocks noGrp="1"/>
          </p:cNvSpPr>
          <p:nvPr>
            <p:ph type="ctrTitle"/>
          </p:nvPr>
        </p:nvSpPr>
        <p:spPr>
          <a:xfrm>
            <a:off x="495300" y="1299369"/>
            <a:ext cx="9144000" cy="1655762"/>
          </a:xfrm>
        </p:spPr>
        <p:txBody>
          <a:bodyPr anchor="b"/>
          <a:lstStyle>
            <a:lvl1pPr algn="l">
              <a:defRPr sz="4800"/>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DE59D29-88DE-370C-A67D-4A5980584DF5}"/>
              </a:ext>
            </a:extLst>
          </p:cNvPr>
          <p:cNvSpPr>
            <a:spLocks noGrp="1"/>
          </p:cNvSpPr>
          <p:nvPr>
            <p:ph type="subTitle" idx="1"/>
          </p:nvPr>
        </p:nvSpPr>
        <p:spPr>
          <a:xfrm>
            <a:off x="495300" y="3429000"/>
            <a:ext cx="6480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27131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 Picture">
    <p:spTree>
      <p:nvGrpSpPr>
        <p:cNvPr id="1" name=""/>
        <p:cNvGrpSpPr/>
        <p:nvPr/>
      </p:nvGrpSpPr>
      <p:grpSpPr>
        <a:xfrm>
          <a:off x="0" y="0"/>
          <a:ext cx="0" cy="0"/>
          <a:chOff x="0" y="0"/>
          <a:chExt cx="0" cy="0"/>
        </a:xfrm>
      </p:grpSpPr>
      <p:pic>
        <p:nvPicPr>
          <p:cNvPr id="4" name="Picture 3" descr="A close-up of a white background&#10;&#10;Description automatically generated">
            <a:extLst>
              <a:ext uri="{FF2B5EF4-FFF2-40B4-BE49-F238E27FC236}">
                <a16:creationId xmlns:a16="http://schemas.microsoft.com/office/drawing/2014/main" id="{913C2B21-CDDA-0939-3B46-E114442BBFF5}"/>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410" r="-1"/>
          <a:stretch/>
        </p:blipFill>
        <p:spPr>
          <a:xfrm>
            <a:off x="0" y="0"/>
            <a:ext cx="12142122" cy="6858000"/>
          </a:xfrm>
          <a:prstGeom prst="rect">
            <a:avLst/>
          </a:prstGeom>
        </p:spPr>
      </p:pic>
      <p:sp>
        <p:nvSpPr>
          <p:cNvPr id="2" name="Title 1">
            <a:extLst>
              <a:ext uri="{FF2B5EF4-FFF2-40B4-BE49-F238E27FC236}">
                <a16:creationId xmlns:a16="http://schemas.microsoft.com/office/drawing/2014/main" id="{80143ED4-B1D6-A84E-B56A-CF46A6738D76}"/>
              </a:ext>
            </a:extLst>
          </p:cNvPr>
          <p:cNvSpPr>
            <a:spLocks noGrp="1"/>
          </p:cNvSpPr>
          <p:nvPr>
            <p:ph type="ctrTitle"/>
          </p:nvPr>
        </p:nvSpPr>
        <p:spPr>
          <a:xfrm>
            <a:off x="495300" y="1299369"/>
            <a:ext cx="9144000" cy="1655762"/>
          </a:xfrm>
        </p:spPr>
        <p:txBody>
          <a:bodyPr anchor="b"/>
          <a:lstStyle>
            <a:lvl1pPr algn="l">
              <a:defRPr sz="4800"/>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DE59D29-88DE-370C-A67D-4A5980584DF5}"/>
              </a:ext>
            </a:extLst>
          </p:cNvPr>
          <p:cNvSpPr>
            <a:spLocks noGrp="1"/>
          </p:cNvSpPr>
          <p:nvPr>
            <p:ph type="subTitle" idx="1"/>
          </p:nvPr>
        </p:nvSpPr>
        <p:spPr>
          <a:xfrm>
            <a:off x="495300" y="3429000"/>
            <a:ext cx="6480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298446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No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2D80-393E-A270-07AC-B2C4770C1B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0BAB940-AFC1-75B9-2397-BEC7DD57E044}"/>
              </a:ext>
            </a:extLst>
          </p:cNvPr>
          <p:cNvSpPr>
            <a:spLocks noGrp="1"/>
          </p:cNvSpPr>
          <p:nvPr>
            <p:ph idx="1"/>
          </p:nvPr>
        </p:nvSpPr>
        <p:spPr>
          <a:xfrm>
            <a:off x="838200" y="1825625"/>
            <a:ext cx="10515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84062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2D80-393E-A270-07AC-B2C4770C1B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0BAB940-AFC1-75B9-2397-BEC7DD57E044}"/>
              </a:ext>
            </a:extLst>
          </p:cNvPr>
          <p:cNvSpPr>
            <a:spLocks noGrp="1"/>
          </p:cNvSpPr>
          <p:nvPr>
            <p:ph idx="1"/>
          </p:nvPr>
        </p:nvSpPr>
        <p:spPr>
          <a:xfrm>
            <a:off x="838200" y="1825625"/>
            <a:ext cx="6586235"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5" name="Graphic 4">
            <a:extLst>
              <a:ext uri="{FF2B5EF4-FFF2-40B4-BE49-F238E27FC236}">
                <a16:creationId xmlns:a16="http://schemas.microsoft.com/office/drawing/2014/main" id="{14D37BE9-50B6-FC1E-BDBF-E4430F4F7F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993999">
            <a:off x="7553739" y="5389117"/>
            <a:ext cx="1254540" cy="1259404"/>
          </a:xfrm>
          <a:prstGeom prst="rect">
            <a:avLst/>
          </a:prstGeom>
        </p:spPr>
      </p:pic>
      <p:sp>
        <p:nvSpPr>
          <p:cNvPr id="6" name="Graphic 10">
            <a:extLst>
              <a:ext uri="{FF2B5EF4-FFF2-40B4-BE49-F238E27FC236}">
                <a16:creationId xmlns:a16="http://schemas.microsoft.com/office/drawing/2014/main" id="{46E4F51D-87C5-F230-6E35-3AE5A490FEA2}"/>
              </a:ext>
            </a:extLst>
          </p:cNvPr>
          <p:cNvSpPr/>
          <p:nvPr userDrawn="1"/>
        </p:nvSpPr>
        <p:spPr>
          <a:xfrm>
            <a:off x="8296063" y="2961982"/>
            <a:ext cx="3895937" cy="3896018"/>
          </a:xfrm>
          <a:custGeom>
            <a:avLst/>
            <a:gdLst>
              <a:gd name="connsiteX0" fmla="*/ 3895937 w 3895937"/>
              <a:gd name="connsiteY0" fmla="*/ 3895954 h 3896018"/>
              <a:gd name="connsiteX1" fmla="*/ 3895937 w 3895937"/>
              <a:gd name="connsiteY1" fmla="*/ 160572 h 3896018"/>
              <a:gd name="connsiteX2" fmla="*/ 3397124 w 3895937"/>
              <a:gd name="connsiteY2" fmla="*/ 38369 h 3896018"/>
              <a:gd name="connsiteX3" fmla="*/ 1215841 w 3895937"/>
              <a:gd name="connsiteY3" fmla="*/ 391083 h 3896018"/>
              <a:gd name="connsiteX4" fmla="*/ 72572 w 3895937"/>
              <a:gd name="connsiteY4" fmla="*/ 990541 h 3896018"/>
              <a:gd name="connsiteX5" fmla="*/ 205359 w 3895937"/>
              <a:gd name="connsiteY5" fmla="*/ 2144395 h 3896018"/>
              <a:gd name="connsiteX6" fmla="*/ 837868 w 3895937"/>
              <a:gd name="connsiteY6" fmla="*/ 3896019 h 3896018"/>
              <a:gd name="connsiteX7" fmla="*/ 3895937 w 3895937"/>
              <a:gd name="connsiteY7" fmla="*/ 3896019 h 389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5937" h="3896018">
                <a:moveTo>
                  <a:pt x="3895937" y="3895954"/>
                </a:moveTo>
                <a:lnTo>
                  <a:pt x="3895937" y="160572"/>
                </a:lnTo>
                <a:cubicBezTo>
                  <a:pt x="3734255" y="95315"/>
                  <a:pt x="3571988" y="67848"/>
                  <a:pt x="3397124" y="38369"/>
                </a:cubicBezTo>
                <a:cubicBezTo>
                  <a:pt x="2690527" y="-80913"/>
                  <a:pt x="2144768" y="89341"/>
                  <a:pt x="1215841" y="391083"/>
                </a:cubicBezTo>
                <a:cubicBezTo>
                  <a:pt x="264643" y="700163"/>
                  <a:pt x="135037" y="867949"/>
                  <a:pt x="72572" y="990541"/>
                </a:cubicBezTo>
                <a:cubicBezTo>
                  <a:pt x="-68917" y="1268064"/>
                  <a:pt x="7704" y="1560001"/>
                  <a:pt x="205359" y="2144395"/>
                </a:cubicBezTo>
                <a:cubicBezTo>
                  <a:pt x="473336" y="2936703"/>
                  <a:pt x="666771" y="3508501"/>
                  <a:pt x="837868" y="3896019"/>
                </a:cubicBezTo>
                <a:lnTo>
                  <a:pt x="3895937" y="3896019"/>
                </a:lnTo>
                <a:close/>
              </a:path>
            </a:pathLst>
          </a:custGeom>
          <a:solidFill>
            <a:schemeClr val="bg2"/>
          </a:solidFill>
          <a:ln w="6493" cap="flat">
            <a:noFill/>
            <a:prstDash val="solid"/>
            <a:miter/>
          </a:ln>
        </p:spPr>
        <p:txBody>
          <a:bodyPr rtlCol="0" anchor="ctr"/>
          <a:lstStyle/>
          <a:p>
            <a:endParaRPr lang="en-AU"/>
          </a:p>
        </p:txBody>
      </p:sp>
    </p:spTree>
    <p:extLst>
      <p:ext uri="{BB962C8B-B14F-4D97-AF65-F5344CB8AC3E}">
        <p14:creationId xmlns:p14="http://schemas.microsoft.com/office/powerpoint/2010/main" val="377647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28A2-12CC-F18E-1A23-3EA7B88FC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C7AAAB4-56F9-D2CF-8E7F-F53039B9BFB4}"/>
              </a:ext>
            </a:extLst>
          </p:cNvPr>
          <p:cNvSpPr>
            <a:spLocks noGrp="1"/>
          </p:cNvSpPr>
          <p:nvPr>
            <p:ph type="body" idx="1"/>
          </p:nvPr>
        </p:nvSpPr>
        <p:spPr>
          <a:xfrm>
            <a:off x="831850" y="4589463"/>
            <a:ext cx="91694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8121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1F6CA-D8C9-1232-5010-14CE27FE806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BF4BD4-6261-ACA4-FDBD-44A95683E180}"/>
              </a:ext>
            </a:extLst>
          </p:cNvPr>
          <p:cNvSpPr>
            <a:spLocks noGrp="1"/>
          </p:cNvSpPr>
          <p:nvPr>
            <p:ph sz="half" idx="1"/>
          </p:nvPr>
        </p:nvSpPr>
        <p:spPr>
          <a:xfrm>
            <a:off x="838200" y="1825625"/>
            <a:ext cx="5181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A19FEDA-5E8D-0F6C-8413-450754D7A9E2}"/>
              </a:ext>
            </a:extLst>
          </p:cNvPr>
          <p:cNvSpPr>
            <a:spLocks noGrp="1"/>
          </p:cNvSpPr>
          <p:nvPr>
            <p:ph sz="half" idx="2"/>
          </p:nvPr>
        </p:nvSpPr>
        <p:spPr>
          <a:xfrm>
            <a:off x="6172200" y="1825625"/>
            <a:ext cx="5181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67861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CDE-2F19-E693-9253-1F078D34945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27D3D0B-05B5-73F8-CBA0-2E3116867F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30A976-65CA-3F0B-E343-1862A9A99C9C}"/>
              </a:ext>
            </a:extLst>
          </p:cNvPr>
          <p:cNvSpPr>
            <a:spLocks noGrp="1"/>
          </p:cNvSpPr>
          <p:nvPr>
            <p:ph sz="half" idx="2"/>
          </p:nvPr>
        </p:nvSpPr>
        <p:spPr>
          <a:xfrm>
            <a:off x="839788" y="2505075"/>
            <a:ext cx="5157787" cy="34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62BF229-49D3-6431-1B54-32788BC9F3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F499B-D2FD-F990-20DD-B18DF1B1DBC8}"/>
              </a:ext>
            </a:extLst>
          </p:cNvPr>
          <p:cNvSpPr>
            <a:spLocks noGrp="1"/>
          </p:cNvSpPr>
          <p:nvPr>
            <p:ph sz="quarter" idx="4"/>
          </p:nvPr>
        </p:nvSpPr>
        <p:spPr>
          <a:xfrm>
            <a:off x="6172200" y="2505075"/>
            <a:ext cx="5183188" cy="34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7174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FB88-1191-432D-2054-D671914AAE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9C70A81-4E79-DA3A-8BD9-39C5390A2D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A39DEAA-1D34-6F3C-273E-73368C6A2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5426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93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white background with black dots&#10;&#10;Description automatically generated">
            <a:extLst>
              <a:ext uri="{FF2B5EF4-FFF2-40B4-BE49-F238E27FC236}">
                <a16:creationId xmlns:a16="http://schemas.microsoft.com/office/drawing/2014/main" id="{FBD56B11-6089-B17F-C407-1728087B3AE7}"/>
              </a:ext>
            </a:extLst>
          </p:cNvPr>
          <p:cNvPicPr>
            <a:picLocks noGrp="1" noRot="1" noChangeAspect="1" noMove="1" noResize="1" noEditPoints="1" noAdjustHandles="1" noChangeArrowheads="1" noChangeShapeType="1" noCrop="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196C77-D80B-521F-0AFE-DE427F18C0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C7908BAE-C157-0D6B-CCA0-716B00088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5065360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6" r:id="rId8"/>
    <p:sldLayoutId id="2147483655" r:id="rId9"/>
  </p:sldLayoutIdLst>
  <p:txStyles>
    <p:titleStyle>
      <a:lvl1pPr algn="l" defTabSz="914400" rtl="0" eaLnBrk="1" latinLnBrk="0" hangingPunct="1">
        <a:lnSpc>
          <a:spcPct val="90000"/>
        </a:lnSpc>
        <a:spcBef>
          <a:spcPct val="0"/>
        </a:spcBef>
        <a:buNone/>
        <a:defRPr sz="4800" kern="1200">
          <a:solidFill>
            <a:schemeClr val="accent3"/>
          </a:solidFill>
          <a:latin typeface="Arial MT Std Light Con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MT Std Light Cond" panose="020B030603040302020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MT Std Light Cond" panose="020B0306030403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MT Std Light Cond" panose="020B0306030403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Light Cond" panose="020B0306030403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Light Cond" panose="020B0306030403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2712-ADBA-49AD-466F-781D0B5661CD}"/>
              </a:ext>
            </a:extLst>
          </p:cNvPr>
          <p:cNvSpPr>
            <a:spLocks noGrp="1"/>
          </p:cNvSpPr>
          <p:nvPr>
            <p:ph type="ctrTitle"/>
          </p:nvPr>
        </p:nvSpPr>
        <p:spPr>
          <a:xfrm>
            <a:off x="466724" y="1817733"/>
            <a:ext cx="10763250" cy="1655762"/>
          </a:xfrm>
        </p:spPr>
        <p:txBody>
          <a:bodyPr/>
          <a:lstStyle/>
          <a:p>
            <a:br>
              <a:rPr lang="en-AU" i="1" dirty="0"/>
            </a:br>
            <a:r>
              <a:rPr lang="en-AU" dirty="0"/>
              <a:t>WA Immunisation Strategy 2024-2028</a:t>
            </a:r>
            <a:br>
              <a:rPr lang="en-AU" dirty="0"/>
            </a:br>
            <a:endParaRPr lang="en-AU" dirty="0"/>
          </a:p>
        </p:txBody>
      </p:sp>
      <p:sp>
        <p:nvSpPr>
          <p:cNvPr id="3" name="Subtitle 2">
            <a:extLst>
              <a:ext uri="{FF2B5EF4-FFF2-40B4-BE49-F238E27FC236}">
                <a16:creationId xmlns:a16="http://schemas.microsoft.com/office/drawing/2014/main" id="{28E213B2-88F4-9F87-6E3A-EA4CAB42A317}"/>
              </a:ext>
            </a:extLst>
          </p:cNvPr>
          <p:cNvSpPr>
            <a:spLocks noGrp="1"/>
          </p:cNvSpPr>
          <p:nvPr>
            <p:ph type="subTitle" idx="1"/>
          </p:nvPr>
        </p:nvSpPr>
        <p:spPr>
          <a:xfrm>
            <a:off x="495300" y="3765079"/>
            <a:ext cx="6480000" cy="1819710"/>
          </a:xfrm>
        </p:spPr>
        <p:txBody>
          <a:bodyPr>
            <a:normAutofit fontScale="85000" lnSpcReduction="20000"/>
          </a:bodyPr>
          <a:lstStyle/>
          <a:p>
            <a:r>
              <a:rPr lang="en-AU" dirty="0"/>
              <a:t>Rebekah Hart </a:t>
            </a:r>
          </a:p>
          <a:p>
            <a:r>
              <a:rPr lang="en-AU" sz="1800" dirty="0"/>
              <a:t>Principal Policy Officer</a:t>
            </a:r>
          </a:p>
          <a:p>
            <a:r>
              <a:rPr lang="en-AU" sz="1800" dirty="0"/>
              <a:t>Policy, Planning and Projects Team</a:t>
            </a:r>
          </a:p>
          <a:p>
            <a:r>
              <a:rPr lang="en-AU" sz="1800" dirty="0"/>
              <a:t>Immunisation Program, Communicable Disease Control Directorate</a:t>
            </a:r>
          </a:p>
          <a:p>
            <a:endParaRPr lang="en-AU" sz="1800" dirty="0"/>
          </a:p>
          <a:p>
            <a:r>
              <a:rPr lang="en-AU" sz="1800" dirty="0"/>
              <a:t>Thursday 13 November | Public Health Update, Department of Health</a:t>
            </a:r>
          </a:p>
          <a:p>
            <a:endParaRPr lang="en-AU" sz="1800" dirty="0"/>
          </a:p>
        </p:txBody>
      </p:sp>
      <p:sp>
        <p:nvSpPr>
          <p:cNvPr id="4" name="TextBox 3">
            <a:extLst>
              <a:ext uri="{FF2B5EF4-FFF2-40B4-BE49-F238E27FC236}">
                <a16:creationId xmlns:a16="http://schemas.microsoft.com/office/drawing/2014/main" id="{0FB34346-5561-DA00-90DB-F3C851C3EB4D}"/>
              </a:ext>
            </a:extLst>
          </p:cNvPr>
          <p:cNvSpPr txBox="1"/>
          <p:nvPr/>
        </p:nvSpPr>
        <p:spPr>
          <a:xfrm>
            <a:off x="2374750" y="6169445"/>
            <a:ext cx="2891313" cy="369332"/>
          </a:xfrm>
          <a:prstGeom prst="rect">
            <a:avLst/>
          </a:prstGeom>
          <a:noFill/>
        </p:spPr>
        <p:txBody>
          <a:bodyPr wrap="square" rtlCol="0">
            <a:spAutoFit/>
          </a:bodyPr>
          <a:lstStyle/>
          <a:p>
            <a:r>
              <a:rPr lang="en-AU" dirty="0">
                <a:solidFill>
                  <a:schemeClr val="tx1">
                    <a:lumMod val="65000"/>
                    <a:lumOff val="35000"/>
                  </a:schemeClr>
                </a:solidFill>
                <a:latin typeface="Arial MT Std Cond" panose="020B0506030403020204" pitchFamily="34" charset="0"/>
              </a:rPr>
              <a:t>Classification: Official</a:t>
            </a:r>
          </a:p>
        </p:txBody>
      </p:sp>
    </p:spTree>
    <p:extLst>
      <p:ext uri="{BB962C8B-B14F-4D97-AF65-F5344CB8AC3E}">
        <p14:creationId xmlns:p14="http://schemas.microsoft.com/office/powerpoint/2010/main" val="3479107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B6FEF-A751-6DAB-C1DD-E76DE4464B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1221F-FE2D-21A0-9DDB-D5490D097854}"/>
              </a:ext>
            </a:extLst>
          </p:cNvPr>
          <p:cNvSpPr>
            <a:spLocks noGrp="1"/>
          </p:cNvSpPr>
          <p:nvPr>
            <p:ph type="title"/>
          </p:nvPr>
        </p:nvSpPr>
        <p:spPr>
          <a:xfrm>
            <a:off x="838200" y="74443"/>
            <a:ext cx="10515600" cy="1325563"/>
          </a:xfrm>
        </p:spPr>
        <p:txBody>
          <a:bodyPr/>
          <a:lstStyle/>
          <a:p>
            <a:pPr algn="ctr"/>
            <a:r>
              <a:rPr lang="en-AU" dirty="0"/>
              <a:t>How is implementation monitoring conducted?</a:t>
            </a:r>
          </a:p>
        </p:txBody>
      </p:sp>
      <p:graphicFrame>
        <p:nvGraphicFramePr>
          <p:cNvPr id="3" name="Diagram 2">
            <a:extLst>
              <a:ext uri="{FF2B5EF4-FFF2-40B4-BE49-F238E27FC236}">
                <a16:creationId xmlns:a16="http://schemas.microsoft.com/office/drawing/2014/main" id="{243CA3E1-251A-4FCC-BF8B-7A8D22386AFF}"/>
              </a:ext>
            </a:extLst>
          </p:cNvPr>
          <p:cNvGraphicFramePr/>
          <p:nvPr>
            <p:extLst>
              <p:ext uri="{D42A27DB-BD31-4B8C-83A1-F6EECF244321}">
                <p14:modId xmlns:p14="http://schemas.microsoft.com/office/powerpoint/2010/main" val="3155280583"/>
              </p:ext>
            </p:extLst>
          </p:nvPr>
        </p:nvGraphicFramePr>
        <p:xfrm>
          <a:off x="935116" y="998758"/>
          <a:ext cx="10663989" cy="4325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475D4A10-2EDC-CB7D-05D5-CC4B92766370}"/>
              </a:ext>
            </a:extLst>
          </p:cNvPr>
          <p:cNvGrpSpPr/>
          <p:nvPr/>
        </p:nvGrpSpPr>
        <p:grpSpPr>
          <a:xfrm>
            <a:off x="6653136" y="4103026"/>
            <a:ext cx="4878913" cy="1720791"/>
            <a:chOff x="2176386" y="4604423"/>
            <a:chExt cx="4878913" cy="1435838"/>
          </a:xfrm>
        </p:grpSpPr>
        <p:sp>
          <p:nvSpPr>
            <p:cNvPr id="6" name="Freeform: Shape 5">
              <a:extLst>
                <a:ext uri="{FF2B5EF4-FFF2-40B4-BE49-F238E27FC236}">
                  <a16:creationId xmlns:a16="http://schemas.microsoft.com/office/drawing/2014/main" id="{BA8932FA-684B-A36C-AAC8-6F07FC182FC6}"/>
                </a:ext>
              </a:extLst>
            </p:cNvPr>
            <p:cNvSpPr/>
            <p:nvPr/>
          </p:nvSpPr>
          <p:spPr>
            <a:xfrm>
              <a:off x="2176386" y="5062503"/>
              <a:ext cx="2048964" cy="972226"/>
            </a:xfrm>
            <a:custGeom>
              <a:avLst/>
              <a:gdLst>
                <a:gd name="connsiteX0" fmla="*/ 0 w 2048964"/>
                <a:gd name="connsiteY0" fmla="*/ 174802 h 1748022"/>
                <a:gd name="connsiteX1" fmla="*/ 174802 w 2048964"/>
                <a:gd name="connsiteY1" fmla="*/ 0 h 1748022"/>
                <a:gd name="connsiteX2" fmla="*/ 1874162 w 2048964"/>
                <a:gd name="connsiteY2" fmla="*/ 0 h 1748022"/>
                <a:gd name="connsiteX3" fmla="*/ 2048964 w 2048964"/>
                <a:gd name="connsiteY3" fmla="*/ 174802 h 1748022"/>
                <a:gd name="connsiteX4" fmla="*/ 2048964 w 2048964"/>
                <a:gd name="connsiteY4" fmla="*/ 1573220 h 1748022"/>
                <a:gd name="connsiteX5" fmla="*/ 1874162 w 2048964"/>
                <a:gd name="connsiteY5" fmla="*/ 1748022 h 1748022"/>
                <a:gd name="connsiteX6" fmla="*/ 174802 w 2048964"/>
                <a:gd name="connsiteY6" fmla="*/ 1748022 h 1748022"/>
                <a:gd name="connsiteX7" fmla="*/ 0 w 2048964"/>
                <a:gd name="connsiteY7" fmla="*/ 1573220 h 1748022"/>
                <a:gd name="connsiteX8" fmla="*/ 0 w 2048964"/>
                <a:gd name="connsiteY8" fmla="*/ 174802 h 174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964" h="1748022">
                  <a:moveTo>
                    <a:pt x="0" y="174802"/>
                  </a:moveTo>
                  <a:cubicBezTo>
                    <a:pt x="0" y="78262"/>
                    <a:pt x="78262" y="0"/>
                    <a:pt x="174802" y="0"/>
                  </a:cubicBezTo>
                  <a:lnTo>
                    <a:pt x="1874162" y="0"/>
                  </a:lnTo>
                  <a:cubicBezTo>
                    <a:pt x="1970702" y="0"/>
                    <a:pt x="2048964" y="78262"/>
                    <a:pt x="2048964" y="174802"/>
                  </a:cubicBezTo>
                  <a:lnTo>
                    <a:pt x="2048964" y="1573220"/>
                  </a:lnTo>
                  <a:cubicBezTo>
                    <a:pt x="2048964" y="1669760"/>
                    <a:pt x="1970702" y="1748022"/>
                    <a:pt x="1874162" y="1748022"/>
                  </a:cubicBezTo>
                  <a:lnTo>
                    <a:pt x="174802" y="1748022"/>
                  </a:lnTo>
                  <a:cubicBezTo>
                    <a:pt x="78262" y="1748022"/>
                    <a:pt x="0" y="1669760"/>
                    <a:pt x="0" y="1573220"/>
                  </a:cubicBezTo>
                  <a:lnTo>
                    <a:pt x="0" y="174802"/>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158" tIns="112158" rIns="112158" bIns="112158" numCol="1" spcCol="1270" anchor="ctr" anchorCtr="0">
              <a:noAutofit/>
            </a:bodyPr>
            <a:lstStyle/>
            <a:p>
              <a:pPr marL="0" lvl="0" indent="0" algn="ctr" defTabSz="711200">
                <a:lnSpc>
                  <a:spcPct val="90000"/>
                </a:lnSpc>
                <a:spcBef>
                  <a:spcPct val="0"/>
                </a:spcBef>
                <a:spcAft>
                  <a:spcPct val="35000"/>
                </a:spcAft>
                <a:buNone/>
              </a:pPr>
              <a:r>
                <a:rPr lang="en-AU" sz="1600" b="1" kern="1200" dirty="0">
                  <a:latin typeface="Arial" panose="020B0604020202020204" pitchFamily="34" charset="0"/>
                  <a:cs typeface="Arial" panose="020B0604020202020204" pitchFamily="34" charset="0"/>
                </a:rPr>
                <a:t>Aboriginal Immunisation Network Steering Committee (AINSC)</a:t>
              </a:r>
            </a:p>
          </p:txBody>
        </p:sp>
        <p:sp>
          <p:nvSpPr>
            <p:cNvPr id="7" name="Freeform: Shape 6">
              <a:extLst>
                <a:ext uri="{FF2B5EF4-FFF2-40B4-BE49-F238E27FC236}">
                  <a16:creationId xmlns:a16="http://schemas.microsoft.com/office/drawing/2014/main" id="{7A53D677-2CA3-943C-1684-1E0A407FE9A3}"/>
                </a:ext>
              </a:extLst>
            </p:cNvPr>
            <p:cNvSpPr/>
            <p:nvPr/>
          </p:nvSpPr>
          <p:spPr>
            <a:xfrm rot="5400000">
              <a:off x="2983677" y="4577775"/>
              <a:ext cx="434380" cy="508143"/>
            </a:xfrm>
            <a:custGeom>
              <a:avLst/>
              <a:gdLst>
                <a:gd name="connsiteX0" fmla="*/ 0 w 434380"/>
                <a:gd name="connsiteY0" fmla="*/ 101629 h 508143"/>
                <a:gd name="connsiteX1" fmla="*/ 217190 w 434380"/>
                <a:gd name="connsiteY1" fmla="*/ 101629 h 508143"/>
                <a:gd name="connsiteX2" fmla="*/ 217190 w 434380"/>
                <a:gd name="connsiteY2" fmla="*/ 0 h 508143"/>
                <a:gd name="connsiteX3" fmla="*/ 434380 w 434380"/>
                <a:gd name="connsiteY3" fmla="*/ 254072 h 508143"/>
                <a:gd name="connsiteX4" fmla="*/ 217190 w 434380"/>
                <a:gd name="connsiteY4" fmla="*/ 508143 h 508143"/>
                <a:gd name="connsiteX5" fmla="*/ 217190 w 434380"/>
                <a:gd name="connsiteY5" fmla="*/ 406514 h 508143"/>
                <a:gd name="connsiteX6" fmla="*/ 0 w 434380"/>
                <a:gd name="connsiteY6" fmla="*/ 406514 h 508143"/>
                <a:gd name="connsiteX7" fmla="*/ 0 w 434380"/>
                <a:gd name="connsiteY7" fmla="*/ 101629 h 50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380" h="508143">
                  <a:moveTo>
                    <a:pt x="0" y="101629"/>
                  </a:moveTo>
                  <a:lnTo>
                    <a:pt x="217190" y="101629"/>
                  </a:lnTo>
                  <a:lnTo>
                    <a:pt x="217190" y="0"/>
                  </a:lnTo>
                  <a:lnTo>
                    <a:pt x="434380" y="254072"/>
                  </a:lnTo>
                  <a:lnTo>
                    <a:pt x="217190" y="508143"/>
                  </a:lnTo>
                  <a:lnTo>
                    <a:pt x="217190" y="406514"/>
                  </a:lnTo>
                  <a:lnTo>
                    <a:pt x="0" y="406514"/>
                  </a:lnTo>
                  <a:lnTo>
                    <a:pt x="0" y="101629"/>
                  </a:lnTo>
                  <a:close/>
                </a:path>
              </a:pathLst>
            </a:custGeom>
            <a:solidFill>
              <a:schemeClr val="accent3">
                <a:lumMod val="20000"/>
                <a:lumOff val="8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1629" rIns="130314" bIns="101629" numCol="1" spcCol="1270" anchor="ctr" anchorCtr="0">
              <a:noAutofit/>
            </a:bodyPr>
            <a:lstStyle/>
            <a:p>
              <a:pPr marL="0" lvl="0" indent="0" algn="ctr" defTabSz="711200">
                <a:lnSpc>
                  <a:spcPct val="90000"/>
                </a:lnSpc>
                <a:spcBef>
                  <a:spcPct val="0"/>
                </a:spcBef>
                <a:spcAft>
                  <a:spcPct val="35000"/>
                </a:spcAft>
                <a:buNone/>
              </a:pPr>
              <a:endParaRPr lang="en-AU" sz="1600" b="1" kern="1200" dirty="0">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9B5C6137-49DA-8B16-E833-DE0063674F45}"/>
                </a:ext>
              </a:extLst>
            </p:cNvPr>
            <p:cNvSpPr/>
            <p:nvPr/>
          </p:nvSpPr>
          <p:spPr>
            <a:xfrm>
              <a:off x="5006335" y="5068035"/>
              <a:ext cx="2048964" cy="972226"/>
            </a:xfrm>
            <a:custGeom>
              <a:avLst/>
              <a:gdLst>
                <a:gd name="connsiteX0" fmla="*/ 0 w 2048964"/>
                <a:gd name="connsiteY0" fmla="*/ 174802 h 1748022"/>
                <a:gd name="connsiteX1" fmla="*/ 174802 w 2048964"/>
                <a:gd name="connsiteY1" fmla="*/ 0 h 1748022"/>
                <a:gd name="connsiteX2" fmla="*/ 1874162 w 2048964"/>
                <a:gd name="connsiteY2" fmla="*/ 0 h 1748022"/>
                <a:gd name="connsiteX3" fmla="*/ 2048964 w 2048964"/>
                <a:gd name="connsiteY3" fmla="*/ 174802 h 1748022"/>
                <a:gd name="connsiteX4" fmla="*/ 2048964 w 2048964"/>
                <a:gd name="connsiteY4" fmla="*/ 1573220 h 1748022"/>
                <a:gd name="connsiteX5" fmla="*/ 1874162 w 2048964"/>
                <a:gd name="connsiteY5" fmla="*/ 1748022 h 1748022"/>
                <a:gd name="connsiteX6" fmla="*/ 174802 w 2048964"/>
                <a:gd name="connsiteY6" fmla="*/ 1748022 h 1748022"/>
                <a:gd name="connsiteX7" fmla="*/ 0 w 2048964"/>
                <a:gd name="connsiteY7" fmla="*/ 1573220 h 1748022"/>
                <a:gd name="connsiteX8" fmla="*/ 0 w 2048964"/>
                <a:gd name="connsiteY8" fmla="*/ 174802 h 174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964" h="1748022">
                  <a:moveTo>
                    <a:pt x="0" y="174802"/>
                  </a:moveTo>
                  <a:cubicBezTo>
                    <a:pt x="0" y="78262"/>
                    <a:pt x="78262" y="0"/>
                    <a:pt x="174802" y="0"/>
                  </a:cubicBezTo>
                  <a:lnTo>
                    <a:pt x="1874162" y="0"/>
                  </a:lnTo>
                  <a:cubicBezTo>
                    <a:pt x="1970702" y="0"/>
                    <a:pt x="2048964" y="78262"/>
                    <a:pt x="2048964" y="174802"/>
                  </a:cubicBezTo>
                  <a:lnTo>
                    <a:pt x="2048964" y="1573220"/>
                  </a:lnTo>
                  <a:cubicBezTo>
                    <a:pt x="2048964" y="1669760"/>
                    <a:pt x="1970702" y="1748022"/>
                    <a:pt x="1874162" y="1748022"/>
                  </a:cubicBezTo>
                  <a:lnTo>
                    <a:pt x="174802" y="1748022"/>
                  </a:lnTo>
                  <a:cubicBezTo>
                    <a:pt x="78262" y="1748022"/>
                    <a:pt x="0" y="1669760"/>
                    <a:pt x="0" y="1573220"/>
                  </a:cubicBezTo>
                  <a:lnTo>
                    <a:pt x="0" y="174802"/>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158" tIns="112158" rIns="112158" bIns="112158" numCol="1" spcCol="1270" anchor="ctr" anchorCtr="0">
              <a:noAutofit/>
            </a:bodyPr>
            <a:lstStyle/>
            <a:p>
              <a:pPr marL="0" lvl="0" indent="0" algn="ctr" defTabSz="711200">
                <a:lnSpc>
                  <a:spcPct val="90000"/>
                </a:lnSpc>
                <a:spcBef>
                  <a:spcPct val="0"/>
                </a:spcBef>
                <a:spcAft>
                  <a:spcPct val="35000"/>
                </a:spcAft>
                <a:buNone/>
              </a:pPr>
              <a:r>
                <a:rPr lang="en-AU" sz="1600" b="1" dirty="0">
                  <a:latin typeface="Arial" panose="020B0604020202020204" pitchFamily="34" charset="0"/>
                  <a:cs typeface="Arial" panose="020B0604020202020204" pitchFamily="34" charset="0"/>
                </a:rPr>
                <a:t>Feedback provided to WAIAC</a:t>
              </a:r>
              <a:endParaRPr lang="en-AU" sz="1600" b="1" kern="1200" dirty="0">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2A8D6256-39DC-7216-AFD6-0A1299A8B50C}"/>
                </a:ext>
              </a:extLst>
            </p:cNvPr>
            <p:cNvSpPr/>
            <p:nvPr/>
          </p:nvSpPr>
          <p:spPr>
            <a:xfrm>
              <a:off x="4430247" y="5288599"/>
              <a:ext cx="434380" cy="508143"/>
            </a:xfrm>
            <a:custGeom>
              <a:avLst/>
              <a:gdLst>
                <a:gd name="connsiteX0" fmla="*/ 0 w 434380"/>
                <a:gd name="connsiteY0" fmla="*/ 101629 h 508143"/>
                <a:gd name="connsiteX1" fmla="*/ 217190 w 434380"/>
                <a:gd name="connsiteY1" fmla="*/ 101629 h 508143"/>
                <a:gd name="connsiteX2" fmla="*/ 217190 w 434380"/>
                <a:gd name="connsiteY2" fmla="*/ 0 h 508143"/>
                <a:gd name="connsiteX3" fmla="*/ 434380 w 434380"/>
                <a:gd name="connsiteY3" fmla="*/ 254072 h 508143"/>
                <a:gd name="connsiteX4" fmla="*/ 217190 w 434380"/>
                <a:gd name="connsiteY4" fmla="*/ 508143 h 508143"/>
                <a:gd name="connsiteX5" fmla="*/ 217190 w 434380"/>
                <a:gd name="connsiteY5" fmla="*/ 406514 h 508143"/>
                <a:gd name="connsiteX6" fmla="*/ 0 w 434380"/>
                <a:gd name="connsiteY6" fmla="*/ 406514 h 508143"/>
                <a:gd name="connsiteX7" fmla="*/ 0 w 434380"/>
                <a:gd name="connsiteY7" fmla="*/ 101629 h 50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380" h="508143">
                  <a:moveTo>
                    <a:pt x="0" y="101629"/>
                  </a:moveTo>
                  <a:lnTo>
                    <a:pt x="217190" y="101629"/>
                  </a:lnTo>
                  <a:lnTo>
                    <a:pt x="217190" y="0"/>
                  </a:lnTo>
                  <a:lnTo>
                    <a:pt x="434380" y="254072"/>
                  </a:lnTo>
                  <a:lnTo>
                    <a:pt x="217190" y="508143"/>
                  </a:lnTo>
                  <a:lnTo>
                    <a:pt x="217190" y="406514"/>
                  </a:lnTo>
                  <a:lnTo>
                    <a:pt x="0" y="406514"/>
                  </a:lnTo>
                  <a:lnTo>
                    <a:pt x="0" y="101629"/>
                  </a:lnTo>
                  <a:close/>
                </a:path>
              </a:pathLst>
            </a:custGeom>
            <a:solidFill>
              <a:schemeClr val="accent3">
                <a:lumMod val="20000"/>
                <a:lumOff val="8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1629" rIns="130314" bIns="101629" numCol="1" spcCol="1270" anchor="ctr" anchorCtr="0">
              <a:noAutofit/>
            </a:bodyPr>
            <a:lstStyle/>
            <a:p>
              <a:pPr marL="0" lvl="0" indent="0" algn="ctr" defTabSz="711200">
                <a:lnSpc>
                  <a:spcPct val="90000"/>
                </a:lnSpc>
                <a:spcBef>
                  <a:spcPct val="0"/>
                </a:spcBef>
                <a:spcAft>
                  <a:spcPct val="35000"/>
                </a:spcAft>
                <a:buNone/>
              </a:pPr>
              <a:endParaRPr lang="en-AU" sz="1600" b="1" kern="1200">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22ABF7D5-DE83-7CDF-F4FB-24E90D75D9C1}"/>
                </a:ext>
              </a:extLst>
            </p:cNvPr>
            <p:cNvSpPr/>
            <p:nvPr/>
          </p:nvSpPr>
          <p:spPr>
            <a:xfrm rot="16200000">
              <a:off x="5866002" y="4567541"/>
              <a:ext cx="434380" cy="508143"/>
            </a:xfrm>
            <a:custGeom>
              <a:avLst/>
              <a:gdLst>
                <a:gd name="connsiteX0" fmla="*/ 0 w 434380"/>
                <a:gd name="connsiteY0" fmla="*/ 101629 h 508143"/>
                <a:gd name="connsiteX1" fmla="*/ 217190 w 434380"/>
                <a:gd name="connsiteY1" fmla="*/ 101629 h 508143"/>
                <a:gd name="connsiteX2" fmla="*/ 217190 w 434380"/>
                <a:gd name="connsiteY2" fmla="*/ 0 h 508143"/>
                <a:gd name="connsiteX3" fmla="*/ 434380 w 434380"/>
                <a:gd name="connsiteY3" fmla="*/ 254072 h 508143"/>
                <a:gd name="connsiteX4" fmla="*/ 217190 w 434380"/>
                <a:gd name="connsiteY4" fmla="*/ 508143 h 508143"/>
                <a:gd name="connsiteX5" fmla="*/ 217190 w 434380"/>
                <a:gd name="connsiteY5" fmla="*/ 406514 h 508143"/>
                <a:gd name="connsiteX6" fmla="*/ 0 w 434380"/>
                <a:gd name="connsiteY6" fmla="*/ 406514 h 508143"/>
                <a:gd name="connsiteX7" fmla="*/ 0 w 434380"/>
                <a:gd name="connsiteY7" fmla="*/ 101629 h 50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380" h="508143">
                  <a:moveTo>
                    <a:pt x="0" y="101629"/>
                  </a:moveTo>
                  <a:lnTo>
                    <a:pt x="217190" y="101629"/>
                  </a:lnTo>
                  <a:lnTo>
                    <a:pt x="217190" y="0"/>
                  </a:lnTo>
                  <a:lnTo>
                    <a:pt x="434380" y="254072"/>
                  </a:lnTo>
                  <a:lnTo>
                    <a:pt x="217190" y="508143"/>
                  </a:lnTo>
                  <a:lnTo>
                    <a:pt x="217190" y="406514"/>
                  </a:lnTo>
                  <a:lnTo>
                    <a:pt x="0" y="406514"/>
                  </a:lnTo>
                  <a:lnTo>
                    <a:pt x="0" y="101629"/>
                  </a:lnTo>
                  <a:close/>
                </a:path>
              </a:pathLst>
            </a:custGeom>
            <a:solidFill>
              <a:schemeClr val="accent3">
                <a:lumMod val="20000"/>
                <a:lumOff val="8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1629" rIns="130314" bIns="101629" numCol="1" spcCol="1270" anchor="ctr" anchorCtr="0">
              <a:noAutofit/>
            </a:bodyPr>
            <a:lstStyle/>
            <a:p>
              <a:pPr marL="0" lvl="0" indent="0" algn="ctr" defTabSz="711200">
                <a:lnSpc>
                  <a:spcPct val="90000"/>
                </a:lnSpc>
                <a:spcBef>
                  <a:spcPct val="0"/>
                </a:spcBef>
                <a:spcAft>
                  <a:spcPct val="35000"/>
                </a:spcAft>
                <a:buNone/>
              </a:pPr>
              <a:endParaRPr lang="en-AU" sz="1600" b="1" kern="12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474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2E4E5D3A-2805-4420-9F02-80AC5FDF346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0AEA9485-D43D-429C-922A-E658A01D1BF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89C231F5-09D5-4230-80A5-9782460D3BE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5E927A68-2167-47FC-9B2C-7924D323873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BC9C116B-C39A-4A8D-A469-611F850A1F7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66D99380-02DB-414A-BB4A-7FBE7A8FA3E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E97A79DA-67F3-4F00-9B9D-E8580C5B3EA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3C65C-3887-9A59-9C47-CCAC30E147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C8F184-DF09-F244-A740-578E4C1BBD32}"/>
              </a:ext>
            </a:extLst>
          </p:cNvPr>
          <p:cNvSpPr>
            <a:spLocks noGrp="1"/>
          </p:cNvSpPr>
          <p:nvPr>
            <p:ph type="title"/>
          </p:nvPr>
        </p:nvSpPr>
        <p:spPr>
          <a:xfrm>
            <a:off x="838200" y="220747"/>
            <a:ext cx="10515600" cy="1325563"/>
          </a:xfrm>
        </p:spPr>
        <p:txBody>
          <a:bodyPr/>
          <a:lstStyle/>
          <a:p>
            <a:pPr algn="ctr"/>
            <a:r>
              <a:rPr lang="en-AU" dirty="0"/>
              <a:t>What is outcome reporting?</a:t>
            </a:r>
          </a:p>
        </p:txBody>
      </p:sp>
      <p:sp>
        <p:nvSpPr>
          <p:cNvPr id="10" name="TextBox 9">
            <a:extLst>
              <a:ext uri="{FF2B5EF4-FFF2-40B4-BE49-F238E27FC236}">
                <a16:creationId xmlns:a16="http://schemas.microsoft.com/office/drawing/2014/main" id="{4BEAFE04-44BF-A4F1-3B61-32B36436486A}"/>
              </a:ext>
            </a:extLst>
          </p:cNvPr>
          <p:cNvSpPr txBox="1"/>
          <p:nvPr/>
        </p:nvSpPr>
        <p:spPr>
          <a:xfrm>
            <a:off x="838200" y="1546310"/>
            <a:ext cx="10515600" cy="2646878"/>
          </a:xfrm>
          <a:prstGeom prst="rect">
            <a:avLst/>
          </a:prstGeom>
          <a:noFill/>
        </p:spPr>
        <p:txBody>
          <a:bodyPr wrap="square">
            <a:spAutoFit/>
          </a:bodyPr>
          <a:lstStyle/>
          <a:p>
            <a:pPr marL="457200" indent="-457200">
              <a:spcBef>
                <a:spcPts val="1000"/>
              </a:spcBef>
              <a:spcAft>
                <a:spcPts val="1800"/>
              </a:spcAft>
              <a:buFont typeface="Arial" panose="020B0604020202020204" pitchFamily="34" charset="0"/>
              <a:buChar char="•"/>
            </a:pPr>
            <a:r>
              <a:rPr lang="en-AU" sz="2400" dirty="0">
                <a:latin typeface="Arial" panose="020B0604020202020204" pitchFamily="34" charset="0"/>
                <a:cs typeface="Arial" panose="020B0604020202020204" pitchFamily="34" charset="0"/>
              </a:rPr>
              <a:t>Annually, </a:t>
            </a:r>
            <a:r>
              <a:rPr lang="en-AU" sz="2400" b="1" dirty="0">
                <a:latin typeface="Arial" panose="020B0604020202020204" pitchFamily="34" charset="0"/>
                <a:cs typeface="Arial" panose="020B0604020202020204" pitchFamily="34" charset="0"/>
              </a:rPr>
              <a:t>key performance indicators (</a:t>
            </a:r>
            <a:r>
              <a:rPr lang="en-AU" sz="2400" dirty="0">
                <a:latin typeface="Arial" panose="020B0604020202020204" pitchFamily="34" charset="0"/>
                <a:cs typeface="Arial" panose="020B0604020202020204" pitchFamily="34" charset="0"/>
              </a:rPr>
              <a:t>KPIs) will be reported against</a:t>
            </a:r>
          </a:p>
          <a:p>
            <a:pPr marL="457200" indent="-457200">
              <a:spcBef>
                <a:spcPts val="1000"/>
              </a:spcBef>
              <a:spcAft>
                <a:spcPts val="1800"/>
              </a:spcAft>
              <a:buFont typeface="Arial" panose="020B0604020202020204" pitchFamily="34" charset="0"/>
              <a:buChar char="•"/>
            </a:pPr>
            <a:r>
              <a:rPr lang="en-AU" sz="2400" dirty="0">
                <a:latin typeface="Arial" panose="020B0604020202020204" pitchFamily="34" charset="0"/>
                <a:cs typeface="Arial" panose="020B0604020202020204" pitchFamily="34" charset="0"/>
              </a:rPr>
              <a:t>Allows </a:t>
            </a:r>
            <a:r>
              <a:rPr lang="en-AU" sz="2400" b="1" dirty="0">
                <a:latin typeface="Arial" panose="020B0604020202020204" pitchFamily="34" charset="0"/>
                <a:cs typeface="Arial" panose="020B0604020202020204" pitchFamily="34" charset="0"/>
              </a:rPr>
              <a:t>progress to be monitored over time</a:t>
            </a:r>
            <a:endParaRPr lang="en-AU" sz="2400" dirty="0">
              <a:latin typeface="Arial" panose="020B0604020202020204" pitchFamily="34" charset="0"/>
              <a:cs typeface="Arial" panose="020B0604020202020204" pitchFamily="34" charset="0"/>
            </a:endParaRPr>
          </a:p>
          <a:p>
            <a:pPr marL="457200" indent="-457200">
              <a:spcBef>
                <a:spcPts val="1000"/>
              </a:spcBef>
              <a:spcAft>
                <a:spcPts val="1800"/>
              </a:spcAft>
              <a:buFont typeface="Arial" panose="020B0604020202020204" pitchFamily="34" charset="0"/>
              <a:buChar char="•"/>
            </a:pPr>
            <a:r>
              <a:rPr lang="en-AU" sz="2400" b="1" dirty="0">
                <a:latin typeface="Arial" panose="020B0604020202020204" pitchFamily="34" charset="0"/>
                <a:cs typeface="Arial" panose="020B0604020202020204" pitchFamily="34" charset="0"/>
              </a:rPr>
              <a:t>35 KPIs </a:t>
            </a:r>
            <a:r>
              <a:rPr lang="en-AU" sz="2400" dirty="0">
                <a:latin typeface="Arial" panose="020B0604020202020204" pitchFamily="34" charset="0"/>
                <a:cs typeface="Arial" panose="020B0604020202020204" pitchFamily="34" charset="0"/>
              </a:rPr>
              <a:t>were developed, aligned to the </a:t>
            </a:r>
            <a:r>
              <a:rPr lang="en-AU" sz="2400" b="1" dirty="0">
                <a:latin typeface="Arial" panose="020B0604020202020204" pitchFamily="34" charset="0"/>
                <a:cs typeface="Arial" panose="020B0604020202020204" pitchFamily="34" charset="0"/>
              </a:rPr>
              <a:t>5 priority areas</a:t>
            </a:r>
            <a:endParaRPr lang="en-AU" sz="2400" dirty="0">
              <a:latin typeface="Arial" panose="020B0604020202020204" pitchFamily="34" charset="0"/>
              <a:cs typeface="Arial" panose="020B0604020202020204" pitchFamily="34" charset="0"/>
            </a:endParaRPr>
          </a:p>
          <a:p>
            <a:pPr marL="457200" indent="-457200">
              <a:spcBef>
                <a:spcPts val="1000"/>
              </a:spcBef>
              <a:spcAft>
                <a:spcPts val="1800"/>
              </a:spcAft>
              <a:buFont typeface="Arial" panose="020B0604020202020204" pitchFamily="34" charset="0"/>
              <a:buChar char="•"/>
            </a:pPr>
            <a:r>
              <a:rPr lang="en-AU" sz="2400" b="1" dirty="0">
                <a:latin typeface="Arial" panose="020B0604020202020204" pitchFamily="34" charset="0"/>
                <a:cs typeface="Arial" panose="020B0604020202020204" pitchFamily="34" charset="0"/>
              </a:rPr>
              <a:t>First Annual Strategy Progress Report  </a:t>
            </a:r>
            <a:r>
              <a:rPr lang="en-AU" sz="2400" dirty="0">
                <a:latin typeface="Arial" panose="020B0604020202020204" pitchFamily="34" charset="0"/>
                <a:cs typeface="Arial" panose="020B0604020202020204" pitchFamily="34" charset="0"/>
              </a:rPr>
              <a:t>in 2026.</a:t>
            </a:r>
          </a:p>
        </p:txBody>
      </p:sp>
    </p:spTree>
    <p:extLst>
      <p:ext uri="{BB962C8B-B14F-4D97-AF65-F5344CB8AC3E}">
        <p14:creationId xmlns:p14="http://schemas.microsoft.com/office/powerpoint/2010/main" val="330635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5327C-973C-F5D8-7017-DA4E07F2FD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73F921-B818-7FF9-AFA1-EE98842DE3E4}"/>
              </a:ext>
            </a:extLst>
          </p:cNvPr>
          <p:cNvSpPr>
            <a:spLocks noGrp="1"/>
          </p:cNvSpPr>
          <p:nvPr>
            <p:ph type="title"/>
          </p:nvPr>
        </p:nvSpPr>
        <p:spPr>
          <a:xfrm>
            <a:off x="838200" y="220747"/>
            <a:ext cx="10515600" cy="1325563"/>
          </a:xfrm>
        </p:spPr>
        <p:txBody>
          <a:bodyPr/>
          <a:lstStyle/>
          <a:p>
            <a:pPr algn="ctr"/>
            <a:r>
              <a:rPr lang="en-AU" dirty="0"/>
              <a:t>What has implementation monitoring revealed thus far?</a:t>
            </a:r>
          </a:p>
        </p:txBody>
      </p:sp>
      <p:pic>
        <p:nvPicPr>
          <p:cNvPr id="6" name="Picture 5">
            <a:extLst>
              <a:ext uri="{FF2B5EF4-FFF2-40B4-BE49-F238E27FC236}">
                <a16:creationId xmlns:a16="http://schemas.microsoft.com/office/drawing/2014/main" id="{4C369B26-2C24-5C45-6D95-65C5047EE6E6}"/>
              </a:ext>
            </a:extLst>
          </p:cNvPr>
          <p:cNvPicPr>
            <a:picLocks noChangeAspect="1"/>
          </p:cNvPicPr>
          <p:nvPr/>
        </p:nvPicPr>
        <p:blipFill>
          <a:blip r:embed="rId3"/>
          <a:stretch>
            <a:fillRect/>
          </a:stretch>
        </p:blipFill>
        <p:spPr>
          <a:xfrm>
            <a:off x="4774058" y="2105840"/>
            <a:ext cx="7212553" cy="3259439"/>
          </a:xfrm>
          <a:prstGeom prst="rect">
            <a:avLst/>
          </a:prstGeom>
        </p:spPr>
      </p:pic>
      <p:sp>
        <p:nvSpPr>
          <p:cNvPr id="7" name="TextBox 6">
            <a:extLst>
              <a:ext uri="{FF2B5EF4-FFF2-40B4-BE49-F238E27FC236}">
                <a16:creationId xmlns:a16="http://schemas.microsoft.com/office/drawing/2014/main" id="{1490E207-D01E-D930-58A2-B4058B343416}"/>
              </a:ext>
            </a:extLst>
          </p:cNvPr>
          <p:cNvSpPr txBox="1"/>
          <p:nvPr/>
        </p:nvSpPr>
        <p:spPr>
          <a:xfrm>
            <a:off x="4774058" y="1767286"/>
            <a:ext cx="8005011" cy="584775"/>
          </a:xfrm>
          <a:prstGeom prst="rect">
            <a:avLst/>
          </a:prstGeom>
          <a:noFill/>
        </p:spPr>
        <p:txBody>
          <a:bodyPr wrap="square">
            <a:spAutoFit/>
          </a:bodyPr>
          <a:lstStyle/>
          <a:p>
            <a:pPr>
              <a:spcBef>
                <a:spcPts val="600"/>
              </a:spcBef>
              <a:spcAft>
                <a:spcPts val="600"/>
              </a:spcAft>
            </a:pPr>
            <a:r>
              <a:rPr lang="en-AU" sz="1600" b="1" dirty="0">
                <a:latin typeface="Arial" panose="020B0604020202020204" pitchFamily="34" charset="0"/>
                <a:cs typeface="Arial" panose="020B0604020202020204" pitchFamily="34" charset="0"/>
              </a:rPr>
              <a:t>Table 1. Comparison of activity counts by priority area across 2 reporting periods</a:t>
            </a:r>
          </a:p>
        </p:txBody>
      </p:sp>
      <p:sp>
        <p:nvSpPr>
          <p:cNvPr id="3" name="TextBox 2">
            <a:extLst>
              <a:ext uri="{FF2B5EF4-FFF2-40B4-BE49-F238E27FC236}">
                <a16:creationId xmlns:a16="http://schemas.microsoft.com/office/drawing/2014/main" id="{21ED740E-530A-B6BB-6866-FAA19138822D}"/>
              </a:ext>
            </a:extLst>
          </p:cNvPr>
          <p:cNvSpPr txBox="1"/>
          <p:nvPr/>
        </p:nvSpPr>
        <p:spPr>
          <a:xfrm>
            <a:off x="754017" y="1657666"/>
            <a:ext cx="3776213" cy="4093428"/>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AU" sz="2200" b="1" dirty="0">
                <a:latin typeface="Arial" panose="020B0604020202020204" pitchFamily="34" charset="0"/>
                <a:cs typeface="Arial" panose="020B0604020202020204" pitchFamily="34" charset="0"/>
              </a:rPr>
              <a:t>2 periods </a:t>
            </a:r>
            <a:r>
              <a:rPr lang="en-AU" sz="2200" dirty="0">
                <a:latin typeface="Arial" panose="020B0604020202020204" pitchFamily="34" charset="0"/>
                <a:cs typeface="Arial" panose="020B0604020202020204" pitchFamily="34" charset="0"/>
              </a:rPr>
              <a:t>of reporting</a:t>
            </a:r>
          </a:p>
          <a:p>
            <a:pPr marL="800100" lvl="1" indent="-342900">
              <a:spcBef>
                <a:spcPts val="600"/>
              </a:spcBef>
              <a:spcAft>
                <a:spcPts val="600"/>
              </a:spcAft>
              <a:buFont typeface="Arial" panose="020B0604020202020204" pitchFamily="34" charset="0"/>
              <a:buChar char="•"/>
            </a:pPr>
            <a:r>
              <a:rPr lang="en-AU" sz="2000" dirty="0">
                <a:latin typeface="Arial" panose="020B0604020202020204" pitchFamily="34" charset="0"/>
                <a:cs typeface="Arial" panose="020B0604020202020204" pitchFamily="34" charset="0"/>
              </a:rPr>
              <a:t>87 activities Jul-Dec 2024</a:t>
            </a:r>
          </a:p>
          <a:p>
            <a:pPr marL="800100" lvl="1" indent="-342900">
              <a:spcBef>
                <a:spcPts val="600"/>
              </a:spcBef>
              <a:spcAft>
                <a:spcPts val="600"/>
              </a:spcAft>
              <a:buFont typeface="Arial" panose="020B0604020202020204" pitchFamily="34" charset="0"/>
              <a:buChar char="•"/>
            </a:pPr>
            <a:r>
              <a:rPr lang="en-AU" sz="2000" dirty="0">
                <a:latin typeface="Arial" panose="020B0604020202020204" pitchFamily="34" charset="0"/>
                <a:cs typeface="Arial" panose="020B0604020202020204" pitchFamily="34" charset="0"/>
              </a:rPr>
              <a:t>240 activities Jan-Jun 2025</a:t>
            </a:r>
          </a:p>
          <a:p>
            <a:pPr marL="342900" indent="-342900">
              <a:spcBef>
                <a:spcPts val="600"/>
              </a:spcBef>
              <a:spcAft>
                <a:spcPts val="600"/>
              </a:spcAft>
              <a:buFont typeface="Arial" panose="020B0604020202020204" pitchFamily="34" charset="0"/>
              <a:buChar char="•"/>
            </a:pPr>
            <a:r>
              <a:rPr lang="en-AU" sz="2200" b="1" dirty="0">
                <a:latin typeface="Arial" panose="020B0604020202020204" pitchFamily="34" charset="0"/>
                <a:cs typeface="Arial" panose="020B0604020202020204" pitchFamily="34" charset="0"/>
              </a:rPr>
              <a:t>Priority Area 1 </a:t>
            </a:r>
            <a:r>
              <a:rPr lang="en-AU" sz="2200" dirty="0">
                <a:latin typeface="Arial" panose="020B0604020202020204" pitchFamily="34" charset="0"/>
                <a:cs typeface="Arial" panose="020B0604020202020204" pitchFamily="34" charset="0"/>
              </a:rPr>
              <a:t>most activities</a:t>
            </a:r>
          </a:p>
          <a:p>
            <a:pPr marL="342900" indent="-342900">
              <a:spcBef>
                <a:spcPts val="600"/>
              </a:spcBef>
              <a:spcAft>
                <a:spcPts val="600"/>
              </a:spcAft>
              <a:buFont typeface="Arial" panose="020B0604020202020204" pitchFamily="34" charset="0"/>
              <a:buChar char="•"/>
            </a:pPr>
            <a:r>
              <a:rPr lang="en-AU" sz="2200" b="1" dirty="0">
                <a:latin typeface="Arial" panose="020B0604020202020204" pitchFamily="34" charset="0"/>
                <a:cs typeface="Arial" panose="020B0604020202020204" pitchFamily="34" charset="0"/>
              </a:rPr>
              <a:t>Additional reporting stakeholder </a:t>
            </a:r>
            <a:r>
              <a:rPr lang="en-AU" sz="2200" dirty="0">
                <a:latin typeface="Arial" panose="020B0604020202020204" pitchFamily="34" charset="0"/>
                <a:cs typeface="Arial" panose="020B0604020202020204" pitchFamily="34" charset="0"/>
              </a:rPr>
              <a:t>in second round</a:t>
            </a:r>
          </a:p>
        </p:txBody>
      </p:sp>
    </p:spTree>
    <p:extLst>
      <p:ext uri="{BB962C8B-B14F-4D97-AF65-F5344CB8AC3E}">
        <p14:creationId xmlns:p14="http://schemas.microsoft.com/office/powerpoint/2010/main" val="1358424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C6FB0-5F49-ADBB-831B-FB6A77D6452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59E8526-6397-67FC-55FC-8A19642462CD}"/>
              </a:ext>
            </a:extLst>
          </p:cNvPr>
          <p:cNvPicPr>
            <a:picLocks noChangeAspect="1"/>
          </p:cNvPicPr>
          <p:nvPr/>
        </p:nvPicPr>
        <p:blipFill>
          <a:blip r:embed="rId3"/>
          <a:stretch>
            <a:fillRect/>
          </a:stretch>
        </p:blipFill>
        <p:spPr>
          <a:xfrm>
            <a:off x="4338368" y="1546310"/>
            <a:ext cx="7704108" cy="4787553"/>
          </a:xfrm>
          <a:prstGeom prst="rect">
            <a:avLst/>
          </a:prstGeom>
        </p:spPr>
      </p:pic>
      <p:sp>
        <p:nvSpPr>
          <p:cNvPr id="2" name="Title 1">
            <a:extLst>
              <a:ext uri="{FF2B5EF4-FFF2-40B4-BE49-F238E27FC236}">
                <a16:creationId xmlns:a16="http://schemas.microsoft.com/office/drawing/2014/main" id="{CFC9C3DC-6D16-67BA-C782-B25864C03CA9}"/>
              </a:ext>
            </a:extLst>
          </p:cNvPr>
          <p:cNvSpPr>
            <a:spLocks noGrp="1"/>
          </p:cNvSpPr>
          <p:nvPr>
            <p:ph type="title"/>
          </p:nvPr>
        </p:nvSpPr>
        <p:spPr>
          <a:xfrm>
            <a:off x="838200" y="220747"/>
            <a:ext cx="10515600" cy="1325563"/>
          </a:xfrm>
        </p:spPr>
        <p:txBody>
          <a:bodyPr/>
          <a:lstStyle/>
          <a:p>
            <a:pPr algn="ctr"/>
            <a:r>
              <a:rPr lang="en-AU" sz="4000" dirty="0"/>
              <a:t>Implementation monitoring:</a:t>
            </a:r>
            <a:br>
              <a:rPr lang="en-AU" sz="4000" dirty="0"/>
            </a:br>
            <a:r>
              <a:rPr lang="en-AU" sz="3600" dirty="0"/>
              <a:t>Priority populations</a:t>
            </a:r>
            <a:endParaRPr lang="en-AU" sz="4000" dirty="0"/>
          </a:p>
        </p:txBody>
      </p:sp>
      <p:sp>
        <p:nvSpPr>
          <p:cNvPr id="3" name="TextBox 2">
            <a:extLst>
              <a:ext uri="{FF2B5EF4-FFF2-40B4-BE49-F238E27FC236}">
                <a16:creationId xmlns:a16="http://schemas.microsoft.com/office/drawing/2014/main" id="{F8B76D17-5076-6369-D2F9-8C01A6CAB4A2}"/>
              </a:ext>
            </a:extLst>
          </p:cNvPr>
          <p:cNvSpPr txBox="1"/>
          <p:nvPr/>
        </p:nvSpPr>
        <p:spPr>
          <a:xfrm>
            <a:off x="352605" y="1546310"/>
            <a:ext cx="3776213" cy="3785652"/>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AU" sz="2200" b="1" dirty="0">
                <a:latin typeface="Arial" panose="020B0604020202020204" pitchFamily="34" charset="0"/>
                <a:cs typeface="Arial" panose="020B0604020202020204" pitchFamily="34" charset="0"/>
              </a:rPr>
              <a:t>Majority</a:t>
            </a:r>
            <a:r>
              <a:rPr lang="en-AU" sz="2200" dirty="0">
                <a:latin typeface="Arial" panose="020B0604020202020204" pitchFamily="34" charset="0"/>
                <a:cs typeface="Arial" panose="020B0604020202020204" pitchFamily="34" charset="0"/>
              </a:rPr>
              <a:t> of activities = Aboriginal people, children and adolescents</a:t>
            </a:r>
          </a:p>
          <a:p>
            <a:pPr marL="342900" indent="-342900">
              <a:spcBef>
                <a:spcPts val="600"/>
              </a:spcBef>
              <a:spcAft>
                <a:spcPts val="600"/>
              </a:spcAft>
              <a:buFont typeface="Arial" panose="020B0604020202020204" pitchFamily="34" charset="0"/>
              <a:buChar char="•"/>
            </a:pPr>
            <a:r>
              <a:rPr lang="en-AU" sz="2200" b="1" dirty="0">
                <a:latin typeface="Arial" panose="020B0604020202020204" pitchFamily="34" charset="0"/>
                <a:cs typeface="Arial" panose="020B0604020202020204" pitchFamily="34" charset="0"/>
              </a:rPr>
              <a:t>Least </a:t>
            </a:r>
            <a:r>
              <a:rPr lang="en-AU" sz="2200" dirty="0">
                <a:latin typeface="Arial" panose="020B0604020202020204" pitchFamily="34" charset="0"/>
                <a:cs typeface="Arial" panose="020B0604020202020204" pitchFamily="34" charset="0"/>
              </a:rPr>
              <a:t>activities = transient populations and people living with disability</a:t>
            </a:r>
          </a:p>
          <a:p>
            <a:pPr marL="342900" indent="-342900">
              <a:spcBef>
                <a:spcPts val="600"/>
              </a:spcBef>
              <a:spcAft>
                <a:spcPts val="600"/>
              </a:spcAft>
              <a:buFont typeface="Arial" panose="020B0604020202020204" pitchFamily="34" charset="0"/>
              <a:buChar char="•"/>
            </a:pPr>
            <a:r>
              <a:rPr lang="en-AU" sz="2200" b="1" dirty="0">
                <a:latin typeface="Arial" panose="020B0604020202020204" pitchFamily="34" charset="0"/>
                <a:cs typeface="Arial" panose="020B0604020202020204" pitchFamily="34" charset="0"/>
              </a:rPr>
              <a:t>Older adults require more targeted initiatives </a:t>
            </a:r>
            <a:r>
              <a:rPr lang="en-AU" sz="2200" dirty="0">
                <a:latin typeface="Arial" panose="020B0604020202020204" pitchFamily="34" charset="0"/>
                <a:cs typeface="Arial" panose="020B0604020202020204" pitchFamily="34" charset="0"/>
              </a:rPr>
              <a:t>in 2026</a:t>
            </a:r>
          </a:p>
        </p:txBody>
      </p:sp>
    </p:spTree>
    <p:extLst>
      <p:ext uri="{BB962C8B-B14F-4D97-AF65-F5344CB8AC3E}">
        <p14:creationId xmlns:p14="http://schemas.microsoft.com/office/powerpoint/2010/main" val="2349068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03FD7-6AE3-D267-0B84-D5E92180598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F35E080-9418-EC14-F3B5-E1647E82527E}"/>
              </a:ext>
            </a:extLst>
          </p:cNvPr>
          <p:cNvPicPr>
            <a:picLocks noChangeAspect="1"/>
          </p:cNvPicPr>
          <p:nvPr/>
        </p:nvPicPr>
        <p:blipFill>
          <a:blip r:embed="rId3"/>
          <a:stretch>
            <a:fillRect/>
          </a:stretch>
        </p:blipFill>
        <p:spPr>
          <a:xfrm>
            <a:off x="3993221" y="1456095"/>
            <a:ext cx="7600681" cy="4504431"/>
          </a:xfrm>
          <a:prstGeom prst="rect">
            <a:avLst/>
          </a:prstGeom>
        </p:spPr>
      </p:pic>
      <p:sp>
        <p:nvSpPr>
          <p:cNvPr id="5" name="TextBox 4">
            <a:extLst>
              <a:ext uri="{FF2B5EF4-FFF2-40B4-BE49-F238E27FC236}">
                <a16:creationId xmlns:a16="http://schemas.microsoft.com/office/drawing/2014/main" id="{404FCF11-FA9D-7E23-2426-A2395DEA65B9}"/>
              </a:ext>
            </a:extLst>
          </p:cNvPr>
          <p:cNvSpPr txBox="1"/>
          <p:nvPr/>
        </p:nvSpPr>
        <p:spPr>
          <a:xfrm>
            <a:off x="217008" y="1546310"/>
            <a:ext cx="3776213" cy="2769989"/>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n-AU" sz="2200" b="1" dirty="0">
                <a:latin typeface="Arial" panose="020B0604020202020204" pitchFamily="34" charset="0"/>
                <a:cs typeface="Arial" panose="020B0604020202020204" pitchFamily="34" charset="0"/>
              </a:rPr>
              <a:t>Majority</a:t>
            </a:r>
            <a:r>
              <a:rPr lang="en-AU" sz="2200" dirty="0">
                <a:latin typeface="Arial" panose="020B0604020202020204" pitchFamily="34" charset="0"/>
                <a:cs typeface="Arial" panose="020B0604020202020204" pitchFamily="34" charset="0"/>
              </a:rPr>
              <a:t> of activities  = primary health services</a:t>
            </a:r>
          </a:p>
          <a:p>
            <a:pPr marL="457200" indent="-457200">
              <a:spcBef>
                <a:spcPts val="600"/>
              </a:spcBef>
              <a:spcAft>
                <a:spcPts val="600"/>
              </a:spcAft>
              <a:buFont typeface="Arial" panose="020B0604020202020204" pitchFamily="34" charset="0"/>
              <a:buChar char="•"/>
            </a:pPr>
            <a:r>
              <a:rPr lang="en-AU" sz="2200" b="1" dirty="0">
                <a:latin typeface="Arial" panose="020B0604020202020204" pitchFamily="34" charset="0"/>
                <a:cs typeface="Arial" panose="020B0604020202020204" pitchFamily="34" charset="0"/>
              </a:rPr>
              <a:t>Least</a:t>
            </a:r>
            <a:r>
              <a:rPr lang="en-AU" sz="2200" dirty="0">
                <a:latin typeface="Arial" panose="020B0604020202020204" pitchFamily="34" charset="0"/>
                <a:cs typeface="Arial" panose="020B0604020202020204" pitchFamily="34" charset="0"/>
              </a:rPr>
              <a:t> activities = </a:t>
            </a:r>
            <a:r>
              <a:rPr lang="en-AU" sz="2200" b="1" dirty="0">
                <a:latin typeface="Arial" panose="020B0604020202020204" pitchFamily="34" charset="0"/>
                <a:cs typeface="Arial" panose="020B0604020202020204" pitchFamily="34" charset="0"/>
              </a:rPr>
              <a:t>congregate living</a:t>
            </a:r>
          </a:p>
          <a:p>
            <a:pPr marL="457200" indent="-457200">
              <a:spcBef>
                <a:spcPts val="600"/>
              </a:spcBef>
              <a:spcAft>
                <a:spcPts val="600"/>
              </a:spcAft>
              <a:buFont typeface="Arial" panose="020B0604020202020204" pitchFamily="34" charset="0"/>
              <a:buChar char="•"/>
            </a:pPr>
            <a:r>
              <a:rPr lang="en-AU" sz="2200" b="1" dirty="0">
                <a:latin typeface="Arial" panose="020B0604020202020204" pitchFamily="34" charset="0"/>
                <a:cs typeface="Arial" panose="020B0604020202020204" pitchFamily="34" charset="0"/>
              </a:rPr>
              <a:t>Congregate living </a:t>
            </a:r>
            <a:r>
              <a:rPr lang="en-AU" sz="2200" dirty="0">
                <a:latin typeface="Arial" panose="020B0604020202020204" pitchFamily="34" charset="0"/>
                <a:cs typeface="Arial" panose="020B0604020202020204" pitchFamily="34" charset="0"/>
              </a:rPr>
              <a:t>settings require additional focus in 2026</a:t>
            </a:r>
          </a:p>
        </p:txBody>
      </p:sp>
      <p:sp>
        <p:nvSpPr>
          <p:cNvPr id="3" name="Title 1">
            <a:extLst>
              <a:ext uri="{FF2B5EF4-FFF2-40B4-BE49-F238E27FC236}">
                <a16:creationId xmlns:a16="http://schemas.microsoft.com/office/drawing/2014/main" id="{97061F4A-A24E-E4EB-EA9D-C555F99071AF}"/>
              </a:ext>
            </a:extLst>
          </p:cNvPr>
          <p:cNvSpPr txBox="1">
            <a:spLocks/>
          </p:cNvSpPr>
          <p:nvPr/>
        </p:nvSpPr>
        <p:spPr>
          <a:xfrm>
            <a:off x="598098" y="234692"/>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chemeClr val="accent3"/>
                </a:solidFill>
                <a:latin typeface="Arial MT Std Light Cond"/>
                <a:ea typeface="+mj-ea"/>
                <a:cs typeface="+mj-cs"/>
              </a:defRPr>
            </a:lvl1pPr>
          </a:lstStyle>
          <a:p>
            <a:pPr algn="ctr"/>
            <a:r>
              <a:rPr lang="en-AU" sz="4000" dirty="0"/>
              <a:t>Implementation monitoring:</a:t>
            </a:r>
            <a:br>
              <a:rPr lang="en-AU" sz="4000" dirty="0"/>
            </a:br>
            <a:r>
              <a:rPr lang="en-AU" sz="3600" dirty="0"/>
              <a:t>Priority settings</a:t>
            </a:r>
            <a:endParaRPr lang="en-AU" sz="4000" dirty="0"/>
          </a:p>
        </p:txBody>
      </p:sp>
    </p:spTree>
    <p:extLst>
      <p:ext uri="{BB962C8B-B14F-4D97-AF65-F5344CB8AC3E}">
        <p14:creationId xmlns:p14="http://schemas.microsoft.com/office/powerpoint/2010/main" val="196758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1039C-55D4-7B12-27A7-6636D4C6C2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562971-2B7C-1A83-1C84-95A83E07BEFD}"/>
              </a:ext>
            </a:extLst>
          </p:cNvPr>
          <p:cNvSpPr>
            <a:spLocks noGrp="1"/>
          </p:cNvSpPr>
          <p:nvPr>
            <p:ph type="title"/>
          </p:nvPr>
        </p:nvSpPr>
        <p:spPr>
          <a:xfrm>
            <a:off x="838200" y="905455"/>
            <a:ext cx="10515600" cy="1325563"/>
          </a:xfrm>
        </p:spPr>
        <p:txBody>
          <a:bodyPr/>
          <a:lstStyle/>
          <a:p>
            <a:pPr algn="ctr"/>
            <a:r>
              <a:rPr lang="en-AU" dirty="0">
                <a:latin typeface="Arial" panose="020B0604020202020204" pitchFamily="34" charset="0"/>
                <a:cs typeface="Arial" panose="020B0604020202020204" pitchFamily="34" charset="0"/>
              </a:rPr>
              <a:t>How will implementation monitoring guide activities in 2026?</a:t>
            </a:r>
            <a:br>
              <a:rPr lang="en-AU" dirty="0">
                <a:latin typeface="Arial" panose="020B0604020202020204" pitchFamily="34" charset="0"/>
                <a:cs typeface="Arial" panose="020B0604020202020204" pitchFamily="34" charset="0"/>
              </a:rPr>
            </a:br>
            <a:endParaRPr lang="en-AU" dirty="0"/>
          </a:p>
        </p:txBody>
      </p:sp>
      <p:sp>
        <p:nvSpPr>
          <p:cNvPr id="3" name="Content Placeholder 2">
            <a:extLst>
              <a:ext uri="{FF2B5EF4-FFF2-40B4-BE49-F238E27FC236}">
                <a16:creationId xmlns:a16="http://schemas.microsoft.com/office/drawing/2014/main" id="{09B459CF-B5EC-CFE6-40AB-BC442923F618}"/>
              </a:ext>
            </a:extLst>
          </p:cNvPr>
          <p:cNvSpPr>
            <a:spLocks noGrp="1"/>
          </p:cNvSpPr>
          <p:nvPr>
            <p:ph sz="half" idx="1"/>
          </p:nvPr>
        </p:nvSpPr>
        <p:spPr>
          <a:xfrm>
            <a:off x="1048055" y="2516765"/>
            <a:ext cx="2474844" cy="1325563"/>
          </a:xfrm>
          <a:solidFill>
            <a:schemeClr val="accent1">
              <a:lumMod val="20000"/>
              <a:lumOff val="80000"/>
            </a:schemeClr>
          </a:solidFill>
        </p:spPr>
        <p:txBody>
          <a:bodyPr>
            <a:normAutofit/>
          </a:bodyPr>
          <a:lstStyle/>
          <a:p>
            <a:pPr marL="0" indent="0" algn="ctr">
              <a:buNone/>
            </a:pPr>
            <a:endParaRPr lang="en-AU" sz="2400" b="1" dirty="0"/>
          </a:p>
          <a:p>
            <a:pPr marL="0" indent="0" algn="ctr">
              <a:buNone/>
            </a:pPr>
            <a:r>
              <a:rPr lang="en-AU" sz="2400" b="1" dirty="0"/>
              <a:t>Strengths</a:t>
            </a:r>
          </a:p>
        </p:txBody>
      </p:sp>
      <p:sp>
        <p:nvSpPr>
          <p:cNvPr id="7" name="Content Placeholder 2">
            <a:extLst>
              <a:ext uri="{FF2B5EF4-FFF2-40B4-BE49-F238E27FC236}">
                <a16:creationId xmlns:a16="http://schemas.microsoft.com/office/drawing/2014/main" id="{24B832EC-AD91-DA63-DBDF-11DBD091DE9E}"/>
              </a:ext>
            </a:extLst>
          </p:cNvPr>
          <p:cNvSpPr txBox="1">
            <a:spLocks/>
          </p:cNvSpPr>
          <p:nvPr/>
        </p:nvSpPr>
        <p:spPr>
          <a:xfrm>
            <a:off x="1048055" y="4128075"/>
            <a:ext cx="2474844" cy="1325563"/>
          </a:xfrm>
          <a:prstGeom prst="rect">
            <a:avLst/>
          </a:prstGeom>
          <a:solidFill>
            <a:schemeClr val="accent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MT Std Light Cond" panose="020B030603040302020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MT Std Light Cond" panose="020B0306030403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MT Std Light Cond" panose="020B0306030403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Light Cond" panose="020B0306030403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Light Cond" panose="020B0306030403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AU" sz="2400" b="1" dirty="0"/>
          </a:p>
          <a:p>
            <a:pPr marL="0" indent="0" algn="ctr">
              <a:buFont typeface="Arial" panose="020B0604020202020204" pitchFamily="34" charset="0"/>
              <a:buNone/>
            </a:pPr>
            <a:r>
              <a:rPr lang="en-AU" sz="2400" b="1" dirty="0"/>
              <a:t>Opportunities</a:t>
            </a:r>
          </a:p>
        </p:txBody>
      </p:sp>
      <p:grpSp>
        <p:nvGrpSpPr>
          <p:cNvPr id="4" name="Group 3">
            <a:extLst>
              <a:ext uri="{FF2B5EF4-FFF2-40B4-BE49-F238E27FC236}">
                <a16:creationId xmlns:a16="http://schemas.microsoft.com/office/drawing/2014/main" id="{748CF8CA-0468-39BF-6DA3-E1E377FCEA31}"/>
              </a:ext>
            </a:extLst>
          </p:cNvPr>
          <p:cNvGrpSpPr/>
          <p:nvPr/>
        </p:nvGrpSpPr>
        <p:grpSpPr>
          <a:xfrm>
            <a:off x="3146946" y="2963338"/>
            <a:ext cx="4345968" cy="2027596"/>
            <a:chOff x="3146946" y="2963338"/>
            <a:chExt cx="4345968" cy="2027596"/>
          </a:xfrm>
        </p:grpSpPr>
        <p:sp>
          <p:nvSpPr>
            <p:cNvPr id="8" name="Content Placeholder 2">
              <a:extLst>
                <a:ext uri="{FF2B5EF4-FFF2-40B4-BE49-F238E27FC236}">
                  <a16:creationId xmlns:a16="http://schemas.microsoft.com/office/drawing/2014/main" id="{6CE43EF2-2F1B-4179-D08A-185DD7180D87}"/>
                </a:ext>
              </a:extLst>
            </p:cNvPr>
            <p:cNvSpPr txBox="1">
              <a:spLocks/>
            </p:cNvSpPr>
            <p:nvPr/>
          </p:nvSpPr>
          <p:spPr>
            <a:xfrm>
              <a:off x="4292242" y="2963338"/>
              <a:ext cx="3200672" cy="2027596"/>
            </a:xfrm>
            <a:prstGeom prst="rect">
              <a:avLst/>
            </a:prstGeom>
            <a:solidFill>
              <a:schemeClr val="accent3">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MT Std Light Cond" panose="020B030603040302020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MT Std Light Cond" panose="020B0306030403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MT Std Light Cond" panose="020B0306030403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Light Cond" panose="020B0306030403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Light Cond" panose="020B0306030403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AU" sz="2400" b="1" dirty="0"/>
            </a:p>
            <a:p>
              <a:pPr marL="0" indent="0" algn="ctr">
                <a:buFont typeface="Arial" panose="020B0604020202020204" pitchFamily="34" charset="0"/>
                <a:buNone/>
              </a:pPr>
              <a:r>
                <a:rPr lang="en-AU" sz="2400" b="1" dirty="0"/>
                <a:t>Evidence-based whole-of-system approach </a:t>
              </a:r>
            </a:p>
            <a:p>
              <a:pPr marL="0" indent="0" algn="ctr">
                <a:buFont typeface="Arial" panose="020B0604020202020204" pitchFamily="34" charset="0"/>
                <a:buNone/>
              </a:pPr>
              <a:endParaRPr lang="en-AU" sz="2400" b="1" dirty="0"/>
            </a:p>
            <a:p>
              <a:pPr marL="0" indent="0" algn="ctr">
                <a:buFont typeface="Arial" panose="020B0604020202020204" pitchFamily="34" charset="0"/>
                <a:buNone/>
              </a:pPr>
              <a:endParaRPr lang="en-AU" sz="2400" b="1" dirty="0"/>
            </a:p>
          </p:txBody>
        </p:sp>
        <p:sp>
          <p:nvSpPr>
            <p:cNvPr id="9" name="Rectangle 8">
              <a:extLst>
                <a:ext uri="{FF2B5EF4-FFF2-40B4-BE49-F238E27FC236}">
                  <a16:creationId xmlns:a16="http://schemas.microsoft.com/office/drawing/2014/main" id="{6A406FBD-F084-E475-B2B7-20F86F25445D}"/>
                </a:ext>
              </a:extLst>
            </p:cNvPr>
            <p:cNvSpPr/>
            <p:nvPr/>
          </p:nvSpPr>
          <p:spPr>
            <a:xfrm flipH="1">
              <a:off x="3146946" y="3429000"/>
              <a:ext cx="1491889"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t>
              </a:r>
            </a:p>
          </p:txBody>
        </p:sp>
      </p:grpSp>
      <p:sp>
        <p:nvSpPr>
          <p:cNvPr id="10" name="Rectangle 9">
            <a:extLst>
              <a:ext uri="{FF2B5EF4-FFF2-40B4-BE49-F238E27FC236}">
                <a16:creationId xmlns:a16="http://schemas.microsoft.com/office/drawing/2014/main" id="{3A1FB93B-DD77-B41F-BD5D-167C72465E56}"/>
              </a:ext>
            </a:extLst>
          </p:cNvPr>
          <p:cNvSpPr/>
          <p:nvPr/>
        </p:nvSpPr>
        <p:spPr>
          <a:xfrm>
            <a:off x="2020821" y="3515471"/>
            <a:ext cx="529312"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Content Placeholder 2">
            <a:extLst>
              <a:ext uri="{FF2B5EF4-FFF2-40B4-BE49-F238E27FC236}">
                <a16:creationId xmlns:a16="http://schemas.microsoft.com/office/drawing/2014/main" id="{F1ADA7A4-BF08-9B42-A85E-50152120CD4F}"/>
              </a:ext>
            </a:extLst>
          </p:cNvPr>
          <p:cNvSpPr txBox="1">
            <a:spLocks/>
          </p:cNvSpPr>
          <p:nvPr/>
        </p:nvSpPr>
        <p:spPr>
          <a:xfrm>
            <a:off x="8324219" y="2794957"/>
            <a:ext cx="3200672" cy="2453157"/>
          </a:xfrm>
          <a:prstGeom prst="rect">
            <a:avLst/>
          </a:prstGeom>
          <a:solidFill>
            <a:schemeClr val="accent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MT Std Light Cond" panose="020B030603040302020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MT Std Light Cond" panose="020B0306030403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MT Std Light Cond" panose="020B0306030403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Light Cond" panose="020B0306030403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Light Cond" panose="020B0306030403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AU" sz="2400" b="1" dirty="0">
              <a:solidFill>
                <a:schemeClr val="bg1"/>
              </a:solidFill>
            </a:endParaRPr>
          </a:p>
          <a:p>
            <a:pPr marL="0" indent="0" algn="ctr">
              <a:buFont typeface="Arial" panose="020B0604020202020204" pitchFamily="34" charset="0"/>
              <a:buNone/>
            </a:pPr>
            <a:r>
              <a:rPr lang="en-AU" sz="2400" b="1" dirty="0">
                <a:solidFill>
                  <a:schemeClr val="bg1"/>
                </a:solidFill>
              </a:rPr>
              <a:t>Reduce the incidence of, or maintain elimination of VPDs</a:t>
            </a:r>
          </a:p>
          <a:p>
            <a:pPr marL="0" indent="0" algn="ctr">
              <a:buFont typeface="Arial" panose="020B0604020202020204" pitchFamily="34" charset="0"/>
              <a:buNone/>
            </a:pPr>
            <a:endParaRPr lang="en-AU" sz="2400" b="1" dirty="0">
              <a:solidFill>
                <a:schemeClr val="bg1"/>
              </a:solidFill>
            </a:endParaRPr>
          </a:p>
          <a:p>
            <a:pPr marL="0" indent="0" algn="ctr">
              <a:buFont typeface="Arial" panose="020B0604020202020204" pitchFamily="34" charset="0"/>
              <a:buNone/>
            </a:pPr>
            <a:endParaRPr lang="en-AU" sz="2400" b="1" dirty="0">
              <a:solidFill>
                <a:schemeClr val="bg1"/>
              </a:solidFill>
            </a:endParaRPr>
          </a:p>
        </p:txBody>
      </p:sp>
      <p:sp>
        <p:nvSpPr>
          <p:cNvPr id="11" name="Rectangle 10">
            <a:extLst>
              <a:ext uri="{FF2B5EF4-FFF2-40B4-BE49-F238E27FC236}">
                <a16:creationId xmlns:a16="http://schemas.microsoft.com/office/drawing/2014/main" id="{16A9A683-02D8-583D-0997-6A8CA69E3F8F}"/>
              </a:ext>
            </a:extLst>
          </p:cNvPr>
          <p:cNvSpPr/>
          <p:nvPr/>
        </p:nvSpPr>
        <p:spPr>
          <a:xfrm flipH="1">
            <a:off x="7118306" y="3429000"/>
            <a:ext cx="1491889"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-&gt;</a:t>
            </a:r>
          </a:p>
        </p:txBody>
      </p:sp>
    </p:spTree>
    <p:extLst>
      <p:ext uri="{BB962C8B-B14F-4D97-AF65-F5344CB8AC3E}">
        <p14:creationId xmlns:p14="http://schemas.microsoft.com/office/powerpoint/2010/main" val="2186203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1A20-5198-B803-24C3-DFD78E1541FD}"/>
              </a:ext>
            </a:extLst>
          </p:cNvPr>
          <p:cNvSpPr>
            <a:spLocks noGrp="1"/>
          </p:cNvSpPr>
          <p:nvPr>
            <p:ph type="title"/>
          </p:nvPr>
        </p:nvSpPr>
        <p:spPr>
          <a:xfrm>
            <a:off x="831850" y="442411"/>
            <a:ext cx="10515600" cy="1152357"/>
          </a:xfrm>
        </p:spPr>
        <p:txBody>
          <a:bodyPr/>
          <a:lstStyle/>
          <a:p>
            <a:r>
              <a:rPr lang="en-AU" dirty="0"/>
              <a:t>Acknowledgments</a:t>
            </a:r>
          </a:p>
        </p:txBody>
      </p:sp>
      <p:sp>
        <p:nvSpPr>
          <p:cNvPr id="3" name="Text Placeholder 2">
            <a:extLst>
              <a:ext uri="{FF2B5EF4-FFF2-40B4-BE49-F238E27FC236}">
                <a16:creationId xmlns:a16="http://schemas.microsoft.com/office/drawing/2014/main" id="{C4A7CB70-928D-113B-23D2-661FB2725D78}"/>
              </a:ext>
            </a:extLst>
          </p:cNvPr>
          <p:cNvSpPr>
            <a:spLocks noGrp="1"/>
          </p:cNvSpPr>
          <p:nvPr>
            <p:ph type="body" idx="1"/>
          </p:nvPr>
        </p:nvSpPr>
        <p:spPr>
          <a:xfrm>
            <a:off x="831850" y="1814179"/>
            <a:ext cx="7683500" cy="4136348"/>
          </a:xfrm>
        </p:spPr>
        <p:txBody>
          <a:bodyPr>
            <a:normAutofit/>
          </a:bodyPr>
          <a:lstStyle/>
          <a:p>
            <a:pPr marL="342900" indent="-342900">
              <a:spcAft>
                <a:spcPts val="1200"/>
              </a:spcAft>
              <a:buFont typeface="Arial" panose="020B0604020202020204" pitchFamily="34" charset="0"/>
              <a:buChar char="•"/>
            </a:pPr>
            <a:r>
              <a:rPr lang="en-AU" dirty="0">
                <a:solidFill>
                  <a:schemeClr val="tx1"/>
                </a:solidFill>
              </a:rPr>
              <a:t>WAIS 2024-2028 Project sponsor – Jo-Anne Morgan, Immunisation Program Manager</a:t>
            </a:r>
          </a:p>
          <a:p>
            <a:pPr marL="342900" indent="-342900">
              <a:spcAft>
                <a:spcPts val="1200"/>
              </a:spcAft>
              <a:buFont typeface="Arial" panose="020B0604020202020204" pitchFamily="34" charset="0"/>
              <a:buChar char="•"/>
            </a:pPr>
            <a:r>
              <a:rPr lang="en-AU" dirty="0">
                <a:solidFill>
                  <a:schemeClr val="tx1"/>
                </a:solidFill>
              </a:rPr>
              <a:t>WAIS 2024-2028 Working group members </a:t>
            </a:r>
          </a:p>
          <a:p>
            <a:pPr marL="342900" indent="-342900">
              <a:spcAft>
                <a:spcPts val="1200"/>
              </a:spcAft>
              <a:buFont typeface="Arial" panose="020B0604020202020204" pitchFamily="34" charset="0"/>
              <a:buChar char="•"/>
            </a:pPr>
            <a:r>
              <a:rPr lang="en-AU" dirty="0">
                <a:solidFill>
                  <a:schemeClr val="tx1"/>
                </a:solidFill>
              </a:rPr>
              <a:t>WA Immunisation Advisory Committee members and secretariat</a:t>
            </a:r>
          </a:p>
          <a:p>
            <a:pPr marL="342900" indent="-342900">
              <a:spcAft>
                <a:spcPts val="1200"/>
              </a:spcAft>
              <a:buFont typeface="Arial" panose="020B0604020202020204" pitchFamily="34" charset="0"/>
              <a:buChar char="•"/>
            </a:pPr>
            <a:r>
              <a:rPr lang="en-AU" dirty="0">
                <a:solidFill>
                  <a:schemeClr val="tx1"/>
                </a:solidFill>
              </a:rPr>
              <a:t>Reporting stakeholders</a:t>
            </a:r>
          </a:p>
          <a:p>
            <a:pPr marL="342900" indent="-342900">
              <a:spcAft>
                <a:spcPts val="1200"/>
              </a:spcAft>
              <a:buFont typeface="Arial" panose="020B0604020202020204" pitchFamily="34" charset="0"/>
              <a:buChar char="•"/>
            </a:pPr>
            <a:r>
              <a:rPr lang="en-AU" dirty="0">
                <a:solidFill>
                  <a:schemeClr val="tx1"/>
                </a:solidFill>
              </a:rPr>
              <a:t>Current and previous project staff</a:t>
            </a:r>
          </a:p>
        </p:txBody>
      </p:sp>
      <p:pic>
        <p:nvPicPr>
          <p:cNvPr id="4" name="Picture 3">
            <a:extLst>
              <a:ext uri="{FF2B5EF4-FFF2-40B4-BE49-F238E27FC236}">
                <a16:creationId xmlns:a16="http://schemas.microsoft.com/office/drawing/2014/main" id="{F166C004-5D90-C551-F351-1F1883ECE162}"/>
              </a:ext>
            </a:extLst>
          </p:cNvPr>
          <p:cNvPicPr>
            <a:picLocks noChangeAspect="1"/>
          </p:cNvPicPr>
          <p:nvPr/>
        </p:nvPicPr>
        <p:blipFill>
          <a:blip r:embed="rId3"/>
          <a:stretch>
            <a:fillRect/>
          </a:stretch>
        </p:blipFill>
        <p:spPr>
          <a:xfrm>
            <a:off x="8694828" y="442411"/>
            <a:ext cx="2982822" cy="4211924"/>
          </a:xfrm>
          <a:prstGeom prst="rect">
            <a:avLst/>
          </a:prstGeom>
        </p:spPr>
      </p:pic>
    </p:spTree>
    <p:extLst>
      <p:ext uri="{BB962C8B-B14F-4D97-AF65-F5344CB8AC3E}">
        <p14:creationId xmlns:p14="http://schemas.microsoft.com/office/powerpoint/2010/main" val="65984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DF2C6-B291-7C27-1129-9BC54B9C9E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41BC9-5250-FCD6-B5D8-B9C56A9561CD}"/>
              </a:ext>
            </a:extLst>
          </p:cNvPr>
          <p:cNvSpPr>
            <a:spLocks noGrp="1"/>
          </p:cNvSpPr>
          <p:nvPr>
            <p:ph type="title"/>
          </p:nvPr>
        </p:nvSpPr>
        <p:spPr/>
        <p:txBody>
          <a:bodyPr/>
          <a:lstStyle/>
          <a:p>
            <a:r>
              <a:rPr lang="en-AU" dirty="0"/>
              <a:t>Questions?</a:t>
            </a:r>
          </a:p>
        </p:txBody>
      </p:sp>
      <p:sp>
        <p:nvSpPr>
          <p:cNvPr id="3" name="Text Placeholder 2">
            <a:extLst>
              <a:ext uri="{FF2B5EF4-FFF2-40B4-BE49-F238E27FC236}">
                <a16:creationId xmlns:a16="http://schemas.microsoft.com/office/drawing/2014/main" id="{6587ED3E-EB88-99FA-7589-DDA80542397D}"/>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1313015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0A565-1EF4-8397-D312-52A463220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E485A2-E728-1438-3810-8A781F17A8D8}"/>
              </a:ext>
            </a:extLst>
          </p:cNvPr>
          <p:cNvSpPr>
            <a:spLocks noGrp="1"/>
          </p:cNvSpPr>
          <p:nvPr>
            <p:ph type="title"/>
          </p:nvPr>
        </p:nvSpPr>
        <p:spPr>
          <a:xfrm>
            <a:off x="838200" y="220747"/>
            <a:ext cx="10515600" cy="1325563"/>
          </a:xfrm>
        </p:spPr>
        <p:txBody>
          <a:bodyPr/>
          <a:lstStyle/>
          <a:p>
            <a:pPr algn="ctr"/>
            <a:r>
              <a:rPr lang="en-AU" dirty="0"/>
              <a:t>What are the KPIs?</a:t>
            </a:r>
          </a:p>
        </p:txBody>
      </p:sp>
      <p:pic>
        <p:nvPicPr>
          <p:cNvPr id="4" name="Content Placeholder 4">
            <a:extLst>
              <a:ext uri="{FF2B5EF4-FFF2-40B4-BE49-F238E27FC236}">
                <a16:creationId xmlns:a16="http://schemas.microsoft.com/office/drawing/2014/main" id="{60A837C9-C439-CAD5-B139-54ED56E76437}"/>
              </a:ext>
            </a:extLst>
          </p:cNvPr>
          <p:cNvPicPr>
            <a:picLocks noChangeAspect="1"/>
          </p:cNvPicPr>
          <p:nvPr/>
        </p:nvPicPr>
        <p:blipFill>
          <a:blip r:embed="rId3"/>
          <a:srcRect l="-2" t="10142" r="79670" b="53582"/>
          <a:stretch/>
        </p:blipFill>
        <p:spPr>
          <a:xfrm>
            <a:off x="325855" y="1231930"/>
            <a:ext cx="2057874" cy="2017931"/>
          </a:xfrm>
          <a:prstGeom prst="rect">
            <a:avLst/>
          </a:prstGeom>
        </p:spPr>
      </p:pic>
      <p:pic>
        <p:nvPicPr>
          <p:cNvPr id="11" name="Picture 10">
            <a:extLst>
              <a:ext uri="{FF2B5EF4-FFF2-40B4-BE49-F238E27FC236}">
                <a16:creationId xmlns:a16="http://schemas.microsoft.com/office/drawing/2014/main" id="{6402FACC-0E35-1BF4-9295-90FBD6519905}"/>
              </a:ext>
            </a:extLst>
          </p:cNvPr>
          <p:cNvPicPr>
            <a:picLocks noChangeAspect="1"/>
          </p:cNvPicPr>
          <p:nvPr/>
        </p:nvPicPr>
        <p:blipFill>
          <a:blip r:embed="rId4"/>
          <a:stretch>
            <a:fillRect/>
          </a:stretch>
        </p:blipFill>
        <p:spPr>
          <a:xfrm>
            <a:off x="550445" y="3249861"/>
            <a:ext cx="11315700" cy="1962150"/>
          </a:xfrm>
          <a:prstGeom prst="rect">
            <a:avLst/>
          </a:prstGeom>
        </p:spPr>
      </p:pic>
      <p:sp>
        <p:nvSpPr>
          <p:cNvPr id="3" name="TextBox 2">
            <a:extLst>
              <a:ext uri="{FF2B5EF4-FFF2-40B4-BE49-F238E27FC236}">
                <a16:creationId xmlns:a16="http://schemas.microsoft.com/office/drawing/2014/main" id="{A9EA62E9-D905-9175-8C5B-9F3DABAE0297}"/>
              </a:ext>
            </a:extLst>
          </p:cNvPr>
          <p:cNvSpPr txBox="1"/>
          <p:nvPr/>
        </p:nvSpPr>
        <p:spPr>
          <a:xfrm>
            <a:off x="2383729" y="1925053"/>
            <a:ext cx="8970071" cy="923330"/>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Coverage for each program and indicators of access for priority populations and settings</a:t>
            </a:r>
          </a:p>
          <a:p>
            <a:endParaRPr lang="en-AU" dirty="0"/>
          </a:p>
        </p:txBody>
      </p:sp>
    </p:spTree>
    <p:extLst>
      <p:ext uri="{BB962C8B-B14F-4D97-AF65-F5344CB8AC3E}">
        <p14:creationId xmlns:p14="http://schemas.microsoft.com/office/powerpoint/2010/main" val="1921838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536A5-05DD-F76B-A7DF-0988FD72AB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5255B-1F0E-3832-DE05-7B62B72D7859}"/>
              </a:ext>
            </a:extLst>
          </p:cNvPr>
          <p:cNvSpPr>
            <a:spLocks noGrp="1"/>
          </p:cNvSpPr>
          <p:nvPr>
            <p:ph type="title"/>
          </p:nvPr>
        </p:nvSpPr>
        <p:spPr>
          <a:xfrm>
            <a:off x="838200" y="220747"/>
            <a:ext cx="10515600" cy="1325563"/>
          </a:xfrm>
        </p:spPr>
        <p:txBody>
          <a:bodyPr/>
          <a:lstStyle/>
          <a:p>
            <a:pPr algn="ctr"/>
            <a:r>
              <a:rPr lang="en-AU" dirty="0"/>
              <a:t>What are the KPIs?</a:t>
            </a:r>
          </a:p>
        </p:txBody>
      </p:sp>
      <p:pic>
        <p:nvPicPr>
          <p:cNvPr id="3" name="Content Placeholder 4">
            <a:extLst>
              <a:ext uri="{FF2B5EF4-FFF2-40B4-BE49-F238E27FC236}">
                <a16:creationId xmlns:a16="http://schemas.microsoft.com/office/drawing/2014/main" id="{9DB42D00-552E-2037-9507-3FD680DD90F6}"/>
              </a:ext>
            </a:extLst>
          </p:cNvPr>
          <p:cNvPicPr>
            <a:picLocks noChangeAspect="1"/>
          </p:cNvPicPr>
          <p:nvPr/>
        </p:nvPicPr>
        <p:blipFill>
          <a:blip r:embed="rId3"/>
          <a:srcRect l="21078" t="10142" r="60226" b="53582"/>
          <a:stretch/>
        </p:blipFill>
        <p:spPr>
          <a:xfrm>
            <a:off x="5149850" y="1122688"/>
            <a:ext cx="1892300" cy="2017931"/>
          </a:xfrm>
          <a:prstGeom prst="rect">
            <a:avLst/>
          </a:prstGeom>
        </p:spPr>
      </p:pic>
      <p:pic>
        <p:nvPicPr>
          <p:cNvPr id="6" name="Picture 5">
            <a:extLst>
              <a:ext uri="{FF2B5EF4-FFF2-40B4-BE49-F238E27FC236}">
                <a16:creationId xmlns:a16="http://schemas.microsoft.com/office/drawing/2014/main" id="{D2564A71-FB08-D097-192F-975FD6612F8D}"/>
              </a:ext>
            </a:extLst>
          </p:cNvPr>
          <p:cNvPicPr>
            <a:picLocks noChangeAspect="1"/>
          </p:cNvPicPr>
          <p:nvPr/>
        </p:nvPicPr>
        <p:blipFill>
          <a:blip r:embed="rId4"/>
          <a:srcRect r="656" b="1658"/>
          <a:stretch/>
        </p:blipFill>
        <p:spPr>
          <a:xfrm>
            <a:off x="428625" y="3140619"/>
            <a:ext cx="11260455" cy="2594693"/>
          </a:xfrm>
          <a:prstGeom prst="rect">
            <a:avLst/>
          </a:prstGeom>
        </p:spPr>
      </p:pic>
    </p:spTree>
    <p:extLst>
      <p:ext uri="{BB962C8B-B14F-4D97-AF65-F5344CB8AC3E}">
        <p14:creationId xmlns:p14="http://schemas.microsoft.com/office/powerpoint/2010/main" val="113203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5141-15AF-5BD0-2C98-B8A9B82BC482}"/>
              </a:ext>
            </a:extLst>
          </p:cNvPr>
          <p:cNvSpPr>
            <a:spLocks noGrp="1"/>
          </p:cNvSpPr>
          <p:nvPr>
            <p:ph type="title"/>
          </p:nvPr>
        </p:nvSpPr>
        <p:spPr>
          <a:xfrm>
            <a:off x="838200" y="220747"/>
            <a:ext cx="10515600" cy="1325563"/>
          </a:xfrm>
        </p:spPr>
        <p:txBody>
          <a:bodyPr/>
          <a:lstStyle/>
          <a:p>
            <a:pPr algn="ctr"/>
            <a:r>
              <a:rPr lang="en-AU" dirty="0"/>
              <a:t>Purpose of this presentation</a:t>
            </a:r>
          </a:p>
        </p:txBody>
      </p:sp>
      <p:sp>
        <p:nvSpPr>
          <p:cNvPr id="10" name="TextBox 9">
            <a:extLst>
              <a:ext uri="{FF2B5EF4-FFF2-40B4-BE49-F238E27FC236}">
                <a16:creationId xmlns:a16="http://schemas.microsoft.com/office/drawing/2014/main" id="{3C0936A1-2DC9-4245-B662-C1CF559F950E}"/>
              </a:ext>
            </a:extLst>
          </p:cNvPr>
          <p:cNvSpPr txBox="1"/>
          <p:nvPr/>
        </p:nvSpPr>
        <p:spPr>
          <a:xfrm>
            <a:off x="838200" y="1699877"/>
            <a:ext cx="10515600" cy="3108543"/>
          </a:xfrm>
          <a:prstGeom prst="rect">
            <a:avLst/>
          </a:prstGeom>
          <a:noFill/>
        </p:spPr>
        <p:txBody>
          <a:bodyPr wrap="square">
            <a:spAutoFit/>
          </a:bodyPr>
          <a:lstStyle/>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Overview of the </a:t>
            </a:r>
            <a:r>
              <a:rPr lang="en-AU" sz="2800" b="1" i="1" dirty="0">
                <a:latin typeface="Arial" panose="020B0604020202020204" pitchFamily="34" charset="0"/>
                <a:cs typeface="Arial" panose="020B0604020202020204" pitchFamily="34" charset="0"/>
              </a:rPr>
              <a:t>WA Immunisation Strategy 2024-2028 </a:t>
            </a:r>
          </a:p>
          <a:p>
            <a:pPr marL="342900" indent="-342900">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Monitoring and reporting framework for the </a:t>
            </a:r>
            <a:r>
              <a:rPr lang="en-AU" sz="2800" b="1" i="1" dirty="0">
                <a:latin typeface="Arial" panose="020B0604020202020204" pitchFamily="34" charset="0"/>
                <a:cs typeface="Arial" panose="020B0604020202020204" pitchFamily="34" charset="0"/>
              </a:rPr>
              <a:t>WA Immunisation Strategy 2024-2028</a:t>
            </a:r>
          </a:p>
          <a:p>
            <a:pPr lvl="1"/>
            <a:endParaRPr lang="en-AU"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What implementation monitoring has revealed thus far </a:t>
            </a:r>
          </a:p>
          <a:p>
            <a:pPr marL="342900" indent="-342900">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0016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495C2-002A-3994-F613-1272C404AA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17DAFE-99DE-E018-0910-220AB482EB63}"/>
              </a:ext>
            </a:extLst>
          </p:cNvPr>
          <p:cNvSpPr>
            <a:spLocks noGrp="1"/>
          </p:cNvSpPr>
          <p:nvPr>
            <p:ph type="title"/>
          </p:nvPr>
        </p:nvSpPr>
        <p:spPr>
          <a:xfrm>
            <a:off x="838200" y="220747"/>
            <a:ext cx="10515600" cy="1325563"/>
          </a:xfrm>
        </p:spPr>
        <p:txBody>
          <a:bodyPr/>
          <a:lstStyle/>
          <a:p>
            <a:pPr algn="ctr"/>
            <a:r>
              <a:rPr lang="en-AU" dirty="0"/>
              <a:t>What are the KPIs?</a:t>
            </a:r>
          </a:p>
        </p:txBody>
      </p:sp>
      <p:pic>
        <p:nvPicPr>
          <p:cNvPr id="4" name="Content Placeholder 4">
            <a:extLst>
              <a:ext uri="{FF2B5EF4-FFF2-40B4-BE49-F238E27FC236}">
                <a16:creationId xmlns:a16="http://schemas.microsoft.com/office/drawing/2014/main" id="{865DB05F-A243-0A5E-882F-774DE8CD8429}"/>
              </a:ext>
            </a:extLst>
          </p:cNvPr>
          <p:cNvPicPr>
            <a:picLocks noChangeAspect="1"/>
          </p:cNvPicPr>
          <p:nvPr/>
        </p:nvPicPr>
        <p:blipFill>
          <a:blip r:embed="rId3"/>
          <a:srcRect l="40778" t="10142" r="42157" b="53582"/>
          <a:stretch/>
        </p:blipFill>
        <p:spPr>
          <a:xfrm>
            <a:off x="5226050" y="1207877"/>
            <a:ext cx="1727200" cy="2017931"/>
          </a:xfrm>
          <a:prstGeom prst="rect">
            <a:avLst/>
          </a:prstGeom>
        </p:spPr>
      </p:pic>
      <p:pic>
        <p:nvPicPr>
          <p:cNvPr id="5" name="Picture 4">
            <a:extLst>
              <a:ext uri="{FF2B5EF4-FFF2-40B4-BE49-F238E27FC236}">
                <a16:creationId xmlns:a16="http://schemas.microsoft.com/office/drawing/2014/main" id="{349F1DF0-0BFF-8E96-9BEA-8277BF45A4DE}"/>
              </a:ext>
            </a:extLst>
          </p:cNvPr>
          <p:cNvPicPr>
            <a:picLocks noChangeAspect="1"/>
          </p:cNvPicPr>
          <p:nvPr/>
        </p:nvPicPr>
        <p:blipFill>
          <a:blip r:embed="rId4"/>
          <a:srcRect b="45915"/>
          <a:stretch/>
        </p:blipFill>
        <p:spPr>
          <a:xfrm>
            <a:off x="442912" y="3743864"/>
            <a:ext cx="11306175" cy="1715488"/>
          </a:xfrm>
          <a:prstGeom prst="rect">
            <a:avLst/>
          </a:prstGeom>
        </p:spPr>
      </p:pic>
      <p:pic>
        <p:nvPicPr>
          <p:cNvPr id="7" name="Picture 6">
            <a:extLst>
              <a:ext uri="{FF2B5EF4-FFF2-40B4-BE49-F238E27FC236}">
                <a16:creationId xmlns:a16="http://schemas.microsoft.com/office/drawing/2014/main" id="{22922081-3E67-4A37-EC62-0EDB960BDD3B}"/>
              </a:ext>
            </a:extLst>
          </p:cNvPr>
          <p:cNvPicPr>
            <a:picLocks noChangeAspect="1"/>
          </p:cNvPicPr>
          <p:nvPr/>
        </p:nvPicPr>
        <p:blipFill>
          <a:blip r:embed="rId5"/>
          <a:srcRect r="656" b="77136"/>
          <a:stretch/>
        </p:blipFill>
        <p:spPr>
          <a:xfrm>
            <a:off x="428625" y="3140619"/>
            <a:ext cx="11260455" cy="603245"/>
          </a:xfrm>
          <a:prstGeom prst="rect">
            <a:avLst/>
          </a:prstGeom>
        </p:spPr>
      </p:pic>
    </p:spTree>
    <p:extLst>
      <p:ext uri="{BB962C8B-B14F-4D97-AF65-F5344CB8AC3E}">
        <p14:creationId xmlns:p14="http://schemas.microsoft.com/office/powerpoint/2010/main" val="321039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864E7-E99D-77A2-D3F6-09433C4579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F0DB87-8DE3-045F-906D-84A10BEB2D59}"/>
              </a:ext>
            </a:extLst>
          </p:cNvPr>
          <p:cNvSpPr>
            <a:spLocks noGrp="1"/>
          </p:cNvSpPr>
          <p:nvPr>
            <p:ph type="title"/>
          </p:nvPr>
        </p:nvSpPr>
        <p:spPr>
          <a:xfrm>
            <a:off x="838200" y="220747"/>
            <a:ext cx="10515600" cy="1325563"/>
          </a:xfrm>
        </p:spPr>
        <p:txBody>
          <a:bodyPr/>
          <a:lstStyle/>
          <a:p>
            <a:pPr algn="ctr"/>
            <a:r>
              <a:rPr lang="en-AU" dirty="0"/>
              <a:t>What are the KPIs?</a:t>
            </a:r>
          </a:p>
        </p:txBody>
      </p:sp>
      <p:pic>
        <p:nvPicPr>
          <p:cNvPr id="3" name="Content Placeholder 4">
            <a:extLst>
              <a:ext uri="{FF2B5EF4-FFF2-40B4-BE49-F238E27FC236}">
                <a16:creationId xmlns:a16="http://schemas.microsoft.com/office/drawing/2014/main" id="{E8F4CC95-C84A-8653-9779-D62192E58FD6}"/>
              </a:ext>
            </a:extLst>
          </p:cNvPr>
          <p:cNvPicPr>
            <a:picLocks noChangeAspect="1"/>
          </p:cNvPicPr>
          <p:nvPr/>
        </p:nvPicPr>
        <p:blipFill>
          <a:blip r:embed="rId3"/>
          <a:srcRect l="59098" t="10142" r="21328" b="53582"/>
          <a:stretch/>
        </p:blipFill>
        <p:spPr>
          <a:xfrm>
            <a:off x="5105400" y="1064623"/>
            <a:ext cx="1981200" cy="2017931"/>
          </a:xfrm>
          <a:prstGeom prst="rect">
            <a:avLst/>
          </a:prstGeom>
        </p:spPr>
      </p:pic>
      <p:pic>
        <p:nvPicPr>
          <p:cNvPr id="8" name="Picture 7">
            <a:extLst>
              <a:ext uri="{FF2B5EF4-FFF2-40B4-BE49-F238E27FC236}">
                <a16:creationId xmlns:a16="http://schemas.microsoft.com/office/drawing/2014/main" id="{DA1ACF47-A137-3BBC-4D50-5039C6F8D7FF}"/>
              </a:ext>
            </a:extLst>
          </p:cNvPr>
          <p:cNvPicPr>
            <a:picLocks noChangeAspect="1"/>
          </p:cNvPicPr>
          <p:nvPr/>
        </p:nvPicPr>
        <p:blipFill>
          <a:blip r:embed="rId4"/>
          <a:stretch>
            <a:fillRect/>
          </a:stretch>
        </p:blipFill>
        <p:spPr>
          <a:xfrm>
            <a:off x="438150" y="3082554"/>
            <a:ext cx="11315700" cy="3086100"/>
          </a:xfrm>
          <a:prstGeom prst="rect">
            <a:avLst/>
          </a:prstGeom>
        </p:spPr>
      </p:pic>
    </p:spTree>
    <p:extLst>
      <p:ext uri="{BB962C8B-B14F-4D97-AF65-F5344CB8AC3E}">
        <p14:creationId xmlns:p14="http://schemas.microsoft.com/office/powerpoint/2010/main" val="2334871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DA735-CA27-06F5-2C8B-6A48AE8F81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6A553B-E582-F321-9E80-D82B6779C981}"/>
              </a:ext>
            </a:extLst>
          </p:cNvPr>
          <p:cNvSpPr>
            <a:spLocks noGrp="1"/>
          </p:cNvSpPr>
          <p:nvPr>
            <p:ph type="title"/>
          </p:nvPr>
        </p:nvSpPr>
        <p:spPr>
          <a:xfrm>
            <a:off x="838200" y="220747"/>
            <a:ext cx="10515600" cy="1325563"/>
          </a:xfrm>
        </p:spPr>
        <p:txBody>
          <a:bodyPr/>
          <a:lstStyle/>
          <a:p>
            <a:pPr algn="ctr"/>
            <a:r>
              <a:rPr lang="en-AU" dirty="0"/>
              <a:t>What are the KPIs?</a:t>
            </a:r>
          </a:p>
        </p:txBody>
      </p:sp>
      <p:pic>
        <p:nvPicPr>
          <p:cNvPr id="3" name="Content Placeholder 4">
            <a:extLst>
              <a:ext uri="{FF2B5EF4-FFF2-40B4-BE49-F238E27FC236}">
                <a16:creationId xmlns:a16="http://schemas.microsoft.com/office/drawing/2014/main" id="{81A9CDAD-DA1C-92EA-DE10-8C574BFE35C8}"/>
              </a:ext>
            </a:extLst>
          </p:cNvPr>
          <p:cNvPicPr>
            <a:picLocks noChangeAspect="1"/>
          </p:cNvPicPr>
          <p:nvPr/>
        </p:nvPicPr>
        <p:blipFill>
          <a:blip r:embed="rId3"/>
          <a:srcRect l="79425" t="10142" r="2126" b="53582"/>
          <a:stretch/>
        </p:blipFill>
        <p:spPr>
          <a:xfrm>
            <a:off x="5162313" y="1087108"/>
            <a:ext cx="1867374" cy="2017931"/>
          </a:xfrm>
          <a:prstGeom prst="rect">
            <a:avLst/>
          </a:prstGeom>
        </p:spPr>
      </p:pic>
      <p:pic>
        <p:nvPicPr>
          <p:cNvPr id="6" name="Picture 5">
            <a:extLst>
              <a:ext uri="{FF2B5EF4-FFF2-40B4-BE49-F238E27FC236}">
                <a16:creationId xmlns:a16="http://schemas.microsoft.com/office/drawing/2014/main" id="{6E14FA5B-342A-0200-3D39-944623F5D8D8}"/>
              </a:ext>
            </a:extLst>
          </p:cNvPr>
          <p:cNvPicPr>
            <a:picLocks noChangeAspect="1"/>
          </p:cNvPicPr>
          <p:nvPr/>
        </p:nvPicPr>
        <p:blipFill>
          <a:blip r:embed="rId4"/>
          <a:stretch>
            <a:fillRect/>
          </a:stretch>
        </p:blipFill>
        <p:spPr>
          <a:xfrm>
            <a:off x="485774" y="3772258"/>
            <a:ext cx="11220450" cy="1343025"/>
          </a:xfrm>
          <a:prstGeom prst="rect">
            <a:avLst/>
          </a:prstGeom>
        </p:spPr>
      </p:pic>
      <p:pic>
        <p:nvPicPr>
          <p:cNvPr id="7" name="Picture 6">
            <a:extLst>
              <a:ext uri="{FF2B5EF4-FFF2-40B4-BE49-F238E27FC236}">
                <a16:creationId xmlns:a16="http://schemas.microsoft.com/office/drawing/2014/main" id="{71F4A67F-811D-C7EA-32DD-2B97F549D90A}"/>
              </a:ext>
            </a:extLst>
          </p:cNvPr>
          <p:cNvPicPr>
            <a:picLocks noChangeAspect="1"/>
          </p:cNvPicPr>
          <p:nvPr/>
        </p:nvPicPr>
        <p:blipFill>
          <a:blip r:embed="rId5"/>
          <a:srcRect r="656" b="77136"/>
          <a:stretch/>
        </p:blipFill>
        <p:spPr>
          <a:xfrm>
            <a:off x="428625" y="3140619"/>
            <a:ext cx="11260455" cy="603245"/>
          </a:xfrm>
          <a:prstGeom prst="rect">
            <a:avLst/>
          </a:prstGeom>
        </p:spPr>
      </p:pic>
    </p:spTree>
    <p:extLst>
      <p:ext uri="{BB962C8B-B14F-4D97-AF65-F5344CB8AC3E}">
        <p14:creationId xmlns:p14="http://schemas.microsoft.com/office/powerpoint/2010/main" val="1602192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E1A47-2EB6-0240-264E-996C4F22C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66A7E8-3BB4-D50E-5F9D-D8B96AD4991D}"/>
              </a:ext>
            </a:extLst>
          </p:cNvPr>
          <p:cNvSpPr>
            <a:spLocks noGrp="1"/>
          </p:cNvSpPr>
          <p:nvPr>
            <p:ph type="title"/>
          </p:nvPr>
        </p:nvSpPr>
        <p:spPr>
          <a:xfrm>
            <a:off x="838200" y="220747"/>
            <a:ext cx="10515600" cy="1325563"/>
          </a:xfrm>
        </p:spPr>
        <p:txBody>
          <a:bodyPr/>
          <a:lstStyle/>
          <a:p>
            <a:r>
              <a:rPr lang="en-AU" dirty="0"/>
              <a:t>What are the KPIs?</a:t>
            </a:r>
          </a:p>
        </p:txBody>
      </p:sp>
      <p:pic>
        <p:nvPicPr>
          <p:cNvPr id="4" name="Content Placeholder 4">
            <a:extLst>
              <a:ext uri="{FF2B5EF4-FFF2-40B4-BE49-F238E27FC236}">
                <a16:creationId xmlns:a16="http://schemas.microsoft.com/office/drawing/2014/main" id="{2C9D670F-2A27-B80F-62D7-1CEE0D340603}"/>
              </a:ext>
            </a:extLst>
          </p:cNvPr>
          <p:cNvPicPr>
            <a:picLocks noChangeAspect="1"/>
          </p:cNvPicPr>
          <p:nvPr/>
        </p:nvPicPr>
        <p:blipFill>
          <a:blip r:embed="rId3"/>
          <a:srcRect l="-2" t="10142" r="79670" b="53582"/>
          <a:stretch/>
        </p:blipFill>
        <p:spPr>
          <a:xfrm>
            <a:off x="1167926" y="1210340"/>
            <a:ext cx="2057874" cy="2017931"/>
          </a:xfrm>
          <a:prstGeom prst="rect">
            <a:avLst/>
          </a:prstGeom>
        </p:spPr>
      </p:pic>
      <p:pic>
        <p:nvPicPr>
          <p:cNvPr id="5" name="Content Placeholder 4">
            <a:extLst>
              <a:ext uri="{FF2B5EF4-FFF2-40B4-BE49-F238E27FC236}">
                <a16:creationId xmlns:a16="http://schemas.microsoft.com/office/drawing/2014/main" id="{B1075014-B5B6-5791-4DA0-A5084794A127}"/>
              </a:ext>
            </a:extLst>
          </p:cNvPr>
          <p:cNvPicPr>
            <a:picLocks noChangeAspect="1"/>
          </p:cNvPicPr>
          <p:nvPr/>
        </p:nvPicPr>
        <p:blipFill>
          <a:blip r:embed="rId3"/>
          <a:srcRect l="21078" t="10142" r="60226" b="53582"/>
          <a:stretch/>
        </p:blipFill>
        <p:spPr>
          <a:xfrm>
            <a:off x="3263900" y="3225808"/>
            <a:ext cx="1892300" cy="2017931"/>
          </a:xfrm>
          <a:prstGeom prst="rect">
            <a:avLst/>
          </a:prstGeom>
        </p:spPr>
      </p:pic>
      <p:pic>
        <p:nvPicPr>
          <p:cNvPr id="6" name="Content Placeholder 4">
            <a:extLst>
              <a:ext uri="{FF2B5EF4-FFF2-40B4-BE49-F238E27FC236}">
                <a16:creationId xmlns:a16="http://schemas.microsoft.com/office/drawing/2014/main" id="{8490B58D-E53C-80D6-651D-C217166B50A3}"/>
              </a:ext>
            </a:extLst>
          </p:cNvPr>
          <p:cNvPicPr>
            <a:picLocks noChangeAspect="1"/>
          </p:cNvPicPr>
          <p:nvPr/>
        </p:nvPicPr>
        <p:blipFill>
          <a:blip r:embed="rId3"/>
          <a:srcRect l="59098" t="10142" r="21328" b="53582"/>
          <a:stretch/>
        </p:blipFill>
        <p:spPr>
          <a:xfrm>
            <a:off x="7175500" y="3203974"/>
            <a:ext cx="1981200" cy="2017931"/>
          </a:xfrm>
          <a:prstGeom prst="rect">
            <a:avLst/>
          </a:prstGeom>
        </p:spPr>
      </p:pic>
      <p:pic>
        <p:nvPicPr>
          <p:cNvPr id="7" name="Content Placeholder 4">
            <a:extLst>
              <a:ext uri="{FF2B5EF4-FFF2-40B4-BE49-F238E27FC236}">
                <a16:creationId xmlns:a16="http://schemas.microsoft.com/office/drawing/2014/main" id="{C7D332CF-C0CB-5009-EF7F-2D1A9C4FC148}"/>
              </a:ext>
            </a:extLst>
          </p:cNvPr>
          <p:cNvPicPr>
            <a:picLocks noChangeAspect="1"/>
          </p:cNvPicPr>
          <p:nvPr/>
        </p:nvPicPr>
        <p:blipFill>
          <a:blip r:embed="rId3"/>
          <a:srcRect l="79425" t="10142" r="2126" b="53582"/>
          <a:stretch/>
        </p:blipFill>
        <p:spPr>
          <a:xfrm>
            <a:off x="9156700" y="1207878"/>
            <a:ext cx="1867374" cy="2017931"/>
          </a:xfrm>
          <a:prstGeom prst="rect">
            <a:avLst/>
          </a:prstGeom>
        </p:spPr>
      </p:pic>
      <p:pic>
        <p:nvPicPr>
          <p:cNvPr id="8" name="Content Placeholder 4">
            <a:extLst>
              <a:ext uri="{FF2B5EF4-FFF2-40B4-BE49-F238E27FC236}">
                <a16:creationId xmlns:a16="http://schemas.microsoft.com/office/drawing/2014/main" id="{70496E68-C37F-B2E9-BF13-FCF2562790DF}"/>
              </a:ext>
            </a:extLst>
          </p:cNvPr>
          <p:cNvPicPr>
            <a:picLocks noChangeAspect="1"/>
          </p:cNvPicPr>
          <p:nvPr/>
        </p:nvPicPr>
        <p:blipFill>
          <a:blip r:embed="rId3"/>
          <a:srcRect l="40778" t="10142" r="42157" b="53582"/>
          <a:stretch/>
        </p:blipFill>
        <p:spPr>
          <a:xfrm>
            <a:off x="5226050" y="1207877"/>
            <a:ext cx="1727200" cy="2017931"/>
          </a:xfrm>
          <a:prstGeom prst="rect">
            <a:avLst/>
          </a:prstGeom>
        </p:spPr>
      </p:pic>
    </p:spTree>
    <p:extLst>
      <p:ext uri="{BB962C8B-B14F-4D97-AF65-F5344CB8AC3E}">
        <p14:creationId xmlns:p14="http://schemas.microsoft.com/office/powerpoint/2010/main" val="2156926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BCA51-EBD5-4102-E5B9-44EE12760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67C0C0-257A-9A20-4CCA-21A1561F2AA6}"/>
              </a:ext>
            </a:extLst>
          </p:cNvPr>
          <p:cNvSpPr>
            <a:spLocks noGrp="1"/>
          </p:cNvSpPr>
          <p:nvPr>
            <p:ph type="title"/>
          </p:nvPr>
        </p:nvSpPr>
        <p:spPr>
          <a:xfrm>
            <a:off x="838200" y="365125"/>
            <a:ext cx="10724676" cy="1325563"/>
          </a:xfrm>
        </p:spPr>
        <p:txBody>
          <a:bodyPr/>
          <a:lstStyle/>
          <a:p>
            <a:pPr algn="ctr"/>
            <a:r>
              <a:rPr lang="en-AU" dirty="0"/>
              <a:t>Strategy vision and aims</a:t>
            </a:r>
          </a:p>
        </p:txBody>
      </p:sp>
      <p:sp>
        <p:nvSpPr>
          <p:cNvPr id="10" name="TextBox 9">
            <a:extLst>
              <a:ext uri="{FF2B5EF4-FFF2-40B4-BE49-F238E27FC236}">
                <a16:creationId xmlns:a16="http://schemas.microsoft.com/office/drawing/2014/main" id="{C89E1C02-AC71-0A26-4A0B-D4839075642A}"/>
              </a:ext>
            </a:extLst>
          </p:cNvPr>
          <p:cNvSpPr txBox="1"/>
          <p:nvPr/>
        </p:nvSpPr>
        <p:spPr>
          <a:xfrm>
            <a:off x="4305774" y="1505446"/>
            <a:ext cx="6762276" cy="4585871"/>
          </a:xfrm>
          <a:prstGeom prst="rect">
            <a:avLst/>
          </a:prstGeom>
          <a:noFill/>
        </p:spPr>
        <p:txBody>
          <a:bodyPr wrap="square">
            <a:spAutoFit/>
          </a:bodyPr>
          <a:lstStyle/>
          <a:p>
            <a:pPr marL="342900" indent="-34290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The </a:t>
            </a:r>
            <a:r>
              <a:rPr lang="en-AU" sz="2000" b="1" dirty="0">
                <a:latin typeface="Arial" panose="020B0604020202020204" pitchFamily="34" charset="0"/>
                <a:cs typeface="Arial" panose="020B0604020202020204" pitchFamily="34" charset="0"/>
              </a:rPr>
              <a:t>vision</a:t>
            </a:r>
            <a:r>
              <a:rPr lang="en-AU" sz="2000" dirty="0">
                <a:latin typeface="Arial" panose="020B0604020202020204" pitchFamily="34" charset="0"/>
                <a:cs typeface="Arial" panose="020B0604020202020204" pitchFamily="34" charset="0"/>
              </a:rPr>
              <a:t> of this Strategy is ‘</a:t>
            </a:r>
            <a:r>
              <a:rPr lang="en-AU" sz="2000" i="1" dirty="0">
                <a:latin typeface="Arial" panose="020B0604020202020204" pitchFamily="34" charset="0"/>
                <a:cs typeface="Arial" panose="020B0604020202020204" pitchFamily="34" charset="0"/>
              </a:rPr>
              <a:t>for every individual, in every community, at every stage of life, to confidently engage with immunisation, supporting robust health for all Western Australians.’</a:t>
            </a:r>
          </a:p>
          <a:p>
            <a:pPr marL="342900" indent="-34290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Aims to </a:t>
            </a:r>
            <a:r>
              <a:rPr lang="en-AU" sz="2000" b="1" dirty="0">
                <a:latin typeface="Arial" panose="020B0604020202020204" pitchFamily="34" charset="0"/>
                <a:cs typeface="Arial" panose="020B0604020202020204" pitchFamily="34" charset="0"/>
              </a:rPr>
              <a:t>reduce the incidence of, or maintain elimination of, vaccine-preventable disease (VPDs)</a:t>
            </a:r>
            <a:r>
              <a:rPr lang="en-AU" sz="2000" dirty="0">
                <a:latin typeface="Arial" panose="020B0604020202020204" pitchFamily="34" charset="0"/>
                <a:cs typeface="Arial" panose="020B0604020202020204" pitchFamily="34" charset="0"/>
              </a:rPr>
              <a:t> by: ​</a:t>
            </a:r>
          </a:p>
          <a:p>
            <a:pPr marL="800100" lvl="1" indent="-342900">
              <a:spcBef>
                <a:spcPts val="600"/>
              </a:spcBef>
              <a:spcAft>
                <a:spcPts val="600"/>
              </a:spcAft>
              <a:buFont typeface="Arial" panose="020B0604020202020204" pitchFamily="34" charset="0"/>
              <a:buChar char="•"/>
            </a:pPr>
            <a:r>
              <a:rPr lang="en-AU" dirty="0">
                <a:latin typeface="Arial" panose="020B0604020202020204" pitchFamily="34" charset="0"/>
                <a:cs typeface="Arial" panose="020B0604020202020204" pitchFamily="34" charset="0"/>
              </a:rPr>
              <a:t>improving immunisation access, acceptance, and increase demand and uptake ​</a:t>
            </a:r>
          </a:p>
          <a:p>
            <a:pPr marL="800100" lvl="1" indent="-342900">
              <a:spcBef>
                <a:spcPts val="600"/>
              </a:spcBef>
              <a:spcAft>
                <a:spcPts val="600"/>
              </a:spcAft>
              <a:buFont typeface="Arial" panose="020B0604020202020204" pitchFamily="34" charset="0"/>
              <a:buChar char="•"/>
            </a:pPr>
            <a:r>
              <a:rPr lang="en-AU" dirty="0">
                <a:latin typeface="Arial" panose="020B0604020202020204" pitchFamily="34" charset="0"/>
                <a:cs typeface="Arial" panose="020B0604020202020204" pitchFamily="34" charset="0"/>
              </a:rPr>
              <a:t>enhancing the systems that provide and support immunisation service delivery. </a:t>
            </a:r>
            <a:r>
              <a:rPr lang="en-AU" b="1" dirty="0">
                <a:latin typeface="Arial" panose="020B0604020202020204" pitchFamily="34" charset="0"/>
                <a:cs typeface="Arial" panose="020B0604020202020204" pitchFamily="34" charset="0"/>
              </a:rPr>
              <a:t>​</a:t>
            </a:r>
          </a:p>
          <a:p>
            <a:pPr lvl="1"/>
            <a:endParaRPr lang="en-AU" sz="20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A85966B-4839-8603-871C-027495FEEDA3}"/>
              </a:ext>
            </a:extLst>
          </p:cNvPr>
          <p:cNvPicPr>
            <a:picLocks noChangeAspect="1"/>
          </p:cNvPicPr>
          <p:nvPr/>
        </p:nvPicPr>
        <p:blipFill>
          <a:blip r:embed="rId3"/>
          <a:stretch>
            <a:fillRect/>
          </a:stretch>
        </p:blipFill>
        <p:spPr>
          <a:xfrm>
            <a:off x="1123950" y="1692419"/>
            <a:ext cx="2982822" cy="4211924"/>
          </a:xfrm>
          <a:prstGeom prst="rect">
            <a:avLst/>
          </a:prstGeom>
        </p:spPr>
      </p:pic>
    </p:spTree>
    <p:extLst>
      <p:ext uri="{BB962C8B-B14F-4D97-AF65-F5344CB8AC3E}">
        <p14:creationId xmlns:p14="http://schemas.microsoft.com/office/powerpoint/2010/main" val="96272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EEDE0-0E69-44E5-5166-224D48FD30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B0222-B459-D2B1-CE10-7942CF4AAF0B}"/>
              </a:ext>
            </a:extLst>
          </p:cNvPr>
          <p:cNvSpPr>
            <a:spLocks noGrp="1"/>
          </p:cNvSpPr>
          <p:nvPr>
            <p:ph type="title"/>
          </p:nvPr>
        </p:nvSpPr>
        <p:spPr>
          <a:xfrm>
            <a:off x="584870" y="53975"/>
            <a:ext cx="11074400" cy="1325563"/>
          </a:xfrm>
        </p:spPr>
        <p:txBody>
          <a:bodyPr/>
          <a:lstStyle/>
          <a:p>
            <a:pPr algn="ctr"/>
            <a:r>
              <a:rPr lang="en-AU" dirty="0"/>
              <a:t>The 5 Priority Areas</a:t>
            </a:r>
          </a:p>
        </p:txBody>
      </p:sp>
      <p:sp>
        <p:nvSpPr>
          <p:cNvPr id="6" name="Content Placeholder 5">
            <a:extLst>
              <a:ext uri="{FF2B5EF4-FFF2-40B4-BE49-F238E27FC236}">
                <a16:creationId xmlns:a16="http://schemas.microsoft.com/office/drawing/2014/main" id="{9D12E9FB-D51F-81D5-5E2B-BA35776483A5}"/>
              </a:ext>
            </a:extLst>
          </p:cNvPr>
          <p:cNvSpPr>
            <a:spLocks noGrp="1"/>
          </p:cNvSpPr>
          <p:nvPr>
            <p:ph sz="half" idx="1"/>
          </p:nvPr>
        </p:nvSpPr>
        <p:spPr/>
        <p:txBody>
          <a:bodyPr/>
          <a:lstStyle/>
          <a:p>
            <a:endParaRPr lang="en-AU" dirty="0"/>
          </a:p>
        </p:txBody>
      </p:sp>
      <p:pic>
        <p:nvPicPr>
          <p:cNvPr id="25" name="Content Placeholder 4">
            <a:extLst>
              <a:ext uri="{FF2B5EF4-FFF2-40B4-BE49-F238E27FC236}">
                <a16:creationId xmlns:a16="http://schemas.microsoft.com/office/drawing/2014/main" id="{4B0425B6-8B44-0A6F-B234-D7227B34925F}"/>
              </a:ext>
            </a:extLst>
          </p:cNvPr>
          <p:cNvPicPr>
            <a:picLocks noChangeAspect="1"/>
          </p:cNvPicPr>
          <p:nvPr/>
        </p:nvPicPr>
        <p:blipFill>
          <a:blip r:embed="rId3"/>
          <a:srcRect l="-2" t="10142" r="79045" b="52196"/>
          <a:stretch/>
        </p:blipFill>
        <p:spPr>
          <a:xfrm>
            <a:off x="918845" y="1238449"/>
            <a:ext cx="2121135" cy="2095015"/>
          </a:xfrm>
          <a:prstGeom prst="rect">
            <a:avLst/>
          </a:prstGeom>
        </p:spPr>
      </p:pic>
      <p:pic>
        <p:nvPicPr>
          <p:cNvPr id="3" name="Content Placeholder 4">
            <a:extLst>
              <a:ext uri="{FF2B5EF4-FFF2-40B4-BE49-F238E27FC236}">
                <a16:creationId xmlns:a16="http://schemas.microsoft.com/office/drawing/2014/main" id="{1D6569D0-7B87-50E7-B22C-6A110CFCA63F}"/>
              </a:ext>
            </a:extLst>
          </p:cNvPr>
          <p:cNvPicPr>
            <a:picLocks noChangeAspect="1"/>
          </p:cNvPicPr>
          <p:nvPr/>
        </p:nvPicPr>
        <p:blipFill>
          <a:blip r:embed="rId3"/>
          <a:srcRect l="20513" t="10142" r="60227" b="50413"/>
          <a:stretch/>
        </p:blipFill>
        <p:spPr>
          <a:xfrm>
            <a:off x="3097007" y="1188863"/>
            <a:ext cx="1949357" cy="2194185"/>
          </a:xfrm>
          <a:prstGeom prst="rect">
            <a:avLst/>
          </a:prstGeom>
        </p:spPr>
      </p:pic>
      <p:pic>
        <p:nvPicPr>
          <p:cNvPr id="4" name="Content Placeholder 4">
            <a:extLst>
              <a:ext uri="{FF2B5EF4-FFF2-40B4-BE49-F238E27FC236}">
                <a16:creationId xmlns:a16="http://schemas.microsoft.com/office/drawing/2014/main" id="{8154C68D-FCA5-DCBF-7EFA-AD6C1B76B6EA}"/>
              </a:ext>
            </a:extLst>
          </p:cNvPr>
          <p:cNvPicPr>
            <a:picLocks noChangeAspect="1"/>
          </p:cNvPicPr>
          <p:nvPr/>
        </p:nvPicPr>
        <p:blipFill>
          <a:blip r:embed="rId3"/>
          <a:srcRect l="41179" t="49654" r="41545" b="-9447"/>
          <a:stretch/>
        </p:blipFill>
        <p:spPr>
          <a:xfrm>
            <a:off x="5241725" y="3499816"/>
            <a:ext cx="1748589" cy="3326100"/>
          </a:xfrm>
          <a:prstGeom prst="rect">
            <a:avLst/>
          </a:prstGeom>
        </p:spPr>
      </p:pic>
      <p:pic>
        <p:nvPicPr>
          <p:cNvPr id="7" name="Content Placeholder 4">
            <a:extLst>
              <a:ext uri="{FF2B5EF4-FFF2-40B4-BE49-F238E27FC236}">
                <a16:creationId xmlns:a16="http://schemas.microsoft.com/office/drawing/2014/main" id="{FCED6461-1507-F326-3702-BDC41B414602}"/>
              </a:ext>
            </a:extLst>
          </p:cNvPr>
          <p:cNvPicPr>
            <a:picLocks noChangeAspect="1"/>
          </p:cNvPicPr>
          <p:nvPr/>
        </p:nvPicPr>
        <p:blipFill>
          <a:blip r:embed="rId3"/>
          <a:srcRect l="-2" t="49970" r="79045" b="-9448"/>
          <a:stretch/>
        </p:blipFill>
        <p:spPr>
          <a:xfrm>
            <a:off x="955196" y="3521899"/>
            <a:ext cx="2071136" cy="3230563"/>
          </a:xfrm>
          <a:prstGeom prst="rect">
            <a:avLst/>
          </a:prstGeom>
        </p:spPr>
      </p:pic>
      <p:pic>
        <p:nvPicPr>
          <p:cNvPr id="8" name="Content Placeholder 4">
            <a:extLst>
              <a:ext uri="{FF2B5EF4-FFF2-40B4-BE49-F238E27FC236}">
                <a16:creationId xmlns:a16="http://schemas.microsoft.com/office/drawing/2014/main" id="{25053607-EDC0-1A45-3533-AC32D08D577C}"/>
              </a:ext>
            </a:extLst>
          </p:cNvPr>
          <p:cNvPicPr>
            <a:picLocks noChangeAspect="1"/>
          </p:cNvPicPr>
          <p:nvPr/>
        </p:nvPicPr>
        <p:blipFill>
          <a:blip r:embed="rId3"/>
          <a:srcRect l="20513" t="49437" r="60227" b="1933"/>
          <a:stretch/>
        </p:blipFill>
        <p:spPr>
          <a:xfrm>
            <a:off x="3097006" y="3474953"/>
            <a:ext cx="1949357" cy="2705127"/>
          </a:xfrm>
          <a:prstGeom prst="rect">
            <a:avLst/>
          </a:prstGeom>
        </p:spPr>
      </p:pic>
      <p:pic>
        <p:nvPicPr>
          <p:cNvPr id="9" name="Content Placeholder 4">
            <a:extLst>
              <a:ext uri="{FF2B5EF4-FFF2-40B4-BE49-F238E27FC236}">
                <a16:creationId xmlns:a16="http://schemas.microsoft.com/office/drawing/2014/main" id="{83FAC439-2396-AA57-9EF1-B0F8A50E46B2}"/>
              </a:ext>
            </a:extLst>
          </p:cNvPr>
          <p:cNvPicPr>
            <a:picLocks noChangeAspect="1"/>
          </p:cNvPicPr>
          <p:nvPr/>
        </p:nvPicPr>
        <p:blipFill>
          <a:blip r:embed="rId3"/>
          <a:srcRect l="59570" t="10142" r="21569" b="50413"/>
          <a:stretch/>
        </p:blipFill>
        <p:spPr>
          <a:xfrm>
            <a:off x="7154525" y="1238449"/>
            <a:ext cx="1909010" cy="2194186"/>
          </a:xfrm>
          <a:prstGeom prst="rect">
            <a:avLst/>
          </a:prstGeom>
        </p:spPr>
      </p:pic>
      <p:pic>
        <p:nvPicPr>
          <p:cNvPr id="11" name="Content Placeholder 4">
            <a:extLst>
              <a:ext uri="{FF2B5EF4-FFF2-40B4-BE49-F238E27FC236}">
                <a16:creationId xmlns:a16="http://schemas.microsoft.com/office/drawing/2014/main" id="{EDE1BA55-3833-283A-3EB9-A862AA0D5DA2}"/>
              </a:ext>
            </a:extLst>
          </p:cNvPr>
          <p:cNvPicPr>
            <a:picLocks noChangeAspect="1"/>
          </p:cNvPicPr>
          <p:nvPr/>
        </p:nvPicPr>
        <p:blipFill>
          <a:blip r:embed="rId3"/>
          <a:srcRect l="41179" t="10142" r="41545" b="50413"/>
          <a:stretch/>
        </p:blipFill>
        <p:spPr>
          <a:xfrm>
            <a:off x="5226150" y="1228495"/>
            <a:ext cx="1748589" cy="2194186"/>
          </a:xfrm>
          <a:prstGeom prst="rect">
            <a:avLst/>
          </a:prstGeom>
        </p:spPr>
      </p:pic>
      <p:pic>
        <p:nvPicPr>
          <p:cNvPr id="12" name="Content Placeholder 4">
            <a:extLst>
              <a:ext uri="{FF2B5EF4-FFF2-40B4-BE49-F238E27FC236}">
                <a16:creationId xmlns:a16="http://schemas.microsoft.com/office/drawing/2014/main" id="{EF368934-36D9-C4CD-E5EF-1E46985E386A}"/>
              </a:ext>
            </a:extLst>
          </p:cNvPr>
          <p:cNvPicPr>
            <a:picLocks noChangeAspect="1"/>
          </p:cNvPicPr>
          <p:nvPr/>
        </p:nvPicPr>
        <p:blipFill>
          <a:blip r:embed="rId3"/>
          <a:srcRect l="59570" t="49474" r="21569" b="-9447"/>
          <a:stretch/>
        </p:blipFill>
        <p:spPr>
          <a:xfrm>
            <a:off x="7154525" y="3489815"/>
            <a:ext cx="1909010" cy="3336101"/>
          </a:xfrm>
          <a:prstGeom prst="rect">
            <a:avLst/>
          </a:prstGeom>
        </p:spPr>
      </p:pic>
      <p:pic>
        <p:nvPicPr>
          <p:cNvPr id="13" name="Content Placeholder 4">
            <a:extLst>
              <a:ext uri="{FF2B5EF4-FFF2-40B4-BE49-F238E27FC236}">
                <a16:creationId xmlns:a16="http://schemas.microsoft.com/office/drawing/2014/main" id="{BC4A27EC-C0E6-6FA5-D1DF-FA57919A4FCC}"/>
              </a:ext>
            </a:extLst>
          </p:cNvPr>
          <p:cNvPicPr>
            <a:picLocks noChangeAspect="1"/>
          </p:cNvPicPr>
          <p:nvPr/>
        </p:nvPicPr>
        <p:blipFill>
          <a:blip r:embed="rId3"/>
          <a:srcRect l="78762" t="10142" r="2377" b="50478"/>
          <a:stretch/>
        </p:blipFill>
        <p:spPr>
          <a:xfrm>
            <a:off x="9185227" y="1228495"/>
            <a:ext cx="1909011" cy="2190551"/>
          </a:xfrm>
          <a:prstGeom prst="rect">
            <a:avLst/>
          </a:prstGeom>
        </p:spPr>
      </p:pic>
      <p:pic>
        <p:nvPicPr>
          <p:cNvPr id="14" name="Content Placeholder 4">
            <a:extLst>
              <a:ext uri="{FF2B5EF4-FFF2-40B4-BE49-F238E27FC236}">
                <a16:creationId xmlns:a16="http://schemas.microsoft.com/office/drawing/2014/main" id="{231D5887-1959-DDB4-3550-F6725EDD0329}"/>
              </a:ext>
            </a:extLst>
          </p:cNvPr>
          <p:cNvPicPr>
            <a:picLocks noChangeAspect="1"/>
          </p:cNvPicPr>
          <p:nvPr/>
        </p:nvPicPr>
        <p:blipFill>
          <a:blip r:embed="rId3"/>
          <a:srcRect l="78762" t="49474" r="2377" b="-9447"/>
          <a:stretch/>
        </p:blipFill>
        <p:spPr>
          <a:xfrm>
            <a:off x="9205707" y="3489814"/>
            <a:ext cx="1909011" cy="3336101"/>
          </a:xfrm>
          <a:prstGeom prst="rect">
            <a:avLst/>
          </a:prstGeom>
        </p:spPr>
      </p:pic>
    </p:spTree>
    <p:extLst>
      <p:ext uri="{BB962C8B-B14F-4D97-AF65-F5344CB8AC3E}">
        <p14:creationId xmlns:p14="http://schemas.microsoft.com/office/powerpoint/2010/main" val="229129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33B3C-D144-8CDE-F50A-A500556AA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B7985-DDF2-97AF-75AE-7514CE425205}"/>
              </a:ext>
            </a:extLst>
          </p:cNvPr>
          <p:cNvSpPr>
            <a:spLocks noGrp="1"/>
          </p:cNvSpPr>
          <p:nvPr>
            <p:ph type="title"/>
          </p:nvPr>
        </p:nvSpPr>
        <p:spPr>
          <a:xfrm>
            <a:off x="825500" y="301625"/>
            <a:ext cx="11074400" cy="1325563"/>
          </a:xfrm>
        </p:spPr>
        <p:txBody>
          <a:bodyPr/>
          <a:lstStyle/>
          <a:p>
            <a:pPr algn="ctr"/>
            <a:r>
              <a:rPr lang="en-AU" dirty="0"/>
              <a:t>Strategic goals, objectives, and actions</a:t>
            </a:r>
            <a:br>
              <a:rPr lang="en-AU" dirty="0"/>
            </a:br>
            <a:r>
              <a:rPr lang="en-AU" sz="4000" i="1" dirty="0"/>
              <a:t>Example: Priority Area 1 </a:t>
            </a:r>
            <a:endParaRPr lang="en-AU" i="1" dirty="0"/>
          </a:p>
        </p:txBody>
      </p:sp>
      <p:sp>
        <p:nvSpPr>
          <p:cNvPr id="6" name="Content Placeholder 5">
            <a:extLst>
              <a:ext uri="{FF2B5EF4-FFF2-40B4-BE49-F238E27FC236}">
                <a16:creationId xmlns:a16="http://schemas.microsoft.com/office/drawing/2014/main" id="{FEDA1050-F54B-8F67-05B5-016F69D65F75}"/>
              </a:ext>
            </a:extLst>
          </p:cNvPr>
          <p:cNvSpPr>
            <a:spLocks noGrp="1"/>
          </p:cNvSpPr>
          <p:nvPr>
            <p:ph sz="half" idx="1"/>
          </p:nvPr>
        </p:nvSpPr>
        <p:spPr/>
        <p:txBody>
          <a:bodyPr/>
          <a:lstStyle/>
          <a:p>
            <a:endParaRPr lang="en-AU" dirty="0"/>
          </a:p>
        </p:txBody>
      </p:sp>
      <p:grpSp>
        <p:nvGrpSpPr>
          <p:cNvPr id="5" name="Group 4">
            <a:extLst>
              <a:ext uri="{FF2B5EF4-FFF2-40B4-BE49-F238E27FC236}">
                <a16:creationId xmlns:a16="http://schemas.microsoft.com/office/drawing/2014/main" id="{2D4625F7-97BF-0CB8-9753-0120FB2AFAD1}"/>
              </a:ext>
            </a:extLst>
          </p:cNvPr>
          <p:cNvGrpSpPr/>
          <p:nvPr/>
        </p:nvGrpSpPr>
        <p:grpSpPr>
          <a:xfrm>
            <a:off x="246584" y="1893875"/>
            <a:ext cx="11556392" cy="3395560"/>
            <a:chOff x="246584" y="1893875"/>
            <a:chExt cx="11556392" cy="3395560"/>
          </a:xfrm>
        </p:grpSpPr>
        <p:grpSp>
          <p:nvGrpSpPr>
            <p:cNvPr id="3" name="Group 2">
              <a:extLst>
                <a:ext uri="{FF2B5EF4-FFF2-40B4-BE49-F238E27FC236}">
                  <a16:creationId xmlns:a16="http://schemas.microsoft.com/office/drawing/2014/main" id="{CEADA0D4-33EC-6656-DCC3-FB87A783794F}"/>
                </a:ext>
              </a:extLst>
            </p:cNvPr>
            <p:cNvGrpSpPr/>
            <p:nvPr/>
          </p:nvGrpSpPr>
          <p:grpSpPr>
            <a:xfrm>
              <a:off x="246584" y="1945941"/>
              <a:ext cx="5469777" cy="3343494"/>
              <a:chOff x="332564" y="1662640"/>
              <a:chExt cx="5469777" cy="3343494"/>
            </a:xfrm>
          </p:grpSpPr>
          <p:pic>
            <p:nvPicPr>
              <p:cNvPr id="8" name="Picture 7">
                <a:extLst>
                  <a:ext uri="{FF2B5EF4-FFF2-40B4-BE49-F238E27FC236}">
                    <a16:creationId xmlns:a16="http://schemas.microsoft.com/office/drawing/2014/main" id="{81A2D366-FC34-C125-A1F9-883BA134A29B}"/>
                  </a:ext>
                </a:extLst>
              </p:cNvPr>
              <p:cNvPicPr>
                <a:picLocks noChangeAspect="1"/>
              </p:cNvPicPr>
              <p:nvPr/>
            </p:nvPicPr>
            <p:blipFill>
              <a:blip r:embed="rId3"/>
              <a:srcRect l="49024" b="71007"/>
              <a:stretch/>
            </p:blipFill>
            <p:spPr>
              <a:xfrm>
                <a:off x="1820891" y="3680571"/>
                <a:ext cx="3981450" cy="1325563"/>
              </a:xfrm>
              <a:prstGeom prst="rect">
                <a:avLst/>
              </a:prstGeom>
            </p:spPr>
          </p:pic>
          <p:pic>
            <p:nvPicPr>
              <p:cNvPr id="24" name="Content Placeholder 4">
                <a:extLst>
                  <a:ext uri="{FF2B5EF4-FFF2-40B4-BE49-F238E27FC236}">
                    <a16:creationId xmlns:a16="http://schemas.microsoft.com/office/drawing/2014/main" id="{98C6B647-E535-4C4F-8DE0-5A426BE8EE94}"/>
                  </a:ext>
                </a:extLst>
              </p:cNvPr>
              <p:cNvPicPr>
                <a:picLocks noChangeAspect="1"/>
              </p:cNvPicPr>
              <p:nvPr/>
            </p:nvPicPr>
            <p:blipFill>
              <a:blip r:embed="rId4"/>
              <a:srcRect l="-2" t="10142" r="79670" b="53582"/>
              <a:stretch/>
            </p:blipFill>
            <p:spPr>
              <a:xfrm>
                <a:off x="332564" y="1662640"/>
                <a:ext cx="2057874" cy="2017931"/>
              </a:xfrm>
              <a:prstGeom prst="rect">
                <a:avLst/>
              </a:prstGeom>
            </p:spPr>
          </p:pic>
        </p:grpSp>
        <p:grpSp>
          <p:nvGrpSpPr>
            <p:cNvPr id="4" name="Group 3">
              <a:extLst>
                <a:ext uri="{FF2B5EF4-FFF2-40B4-BE49-F238E27FC236}">
                  <a16:creationId xmlns:a16="http://schemas.microsoft.com/office/drawing/2014/main" id="{50CECD69-71FD-3153-A290-76E8C8693A2B}"/>
                </a:ext>
              </a:extLst>
            </p:cNvPr>
            <p:cNvGrpSpPr/>
            <p:nvPr/>
          </p:nvGrpSpPr>
          <p:grpSpPr>
            <a:xfrm>
              <a:off x="3946649" y="1893875"/>
              <a:ext cx="7856327" cy="3395560"/>
              <a:chOff x="3497473" y="1893875"/>
              <a:chExt cx="7856327" cy="3395560"/>
            </a:xfrm>
          </p:grpSpPr>
          <p:pic>
            <p:nvPicPr>
              <p:cNvPr id="14" name="Picture 13">
                <a:extLst>
                  <a:ext uri="{FF2B5EF4-FFF2-40B4-BE49-F238E27FC236}">
                    <a16:creationId xmlns:a16="http://schemas.microsoft.com/office/drawing/2014/main" id="{BC99607F-1379-6245-CF0C-E2DE0A2AE69D}"/>
                  </a:ext>
                </a:extLst>
              </p:cNvPr>
              <p:cNvPicPr>
                <a:picLocks noChangeAspect="1"/>
              </p:cNvPicPr>
              <p:nvPr/>
            </p:nvPicPr>
            <p:blipFill>
              <a:blip r:embed="rId5"/>
              <a:srcRect l="37881" t="5053" r="85" b="5202"/>
              <a:stretch/>
            </p:blipFill>
            <p:spPr>
              <a:xfrm>
                <a:off x="6490901" y="2468597"/>
                <a:ext cx="4862899" cy="2820838"/>
              </a:xfrm>
              <a:prstGeom prst="rect">
                <a:avLst/>
              </a:prstGeom>
            </p:spPr>
          </p:pic>
          <p:pic>
            <p:nvPicPr>
              <p:cNvPr id="13" name="Picture 12">
                <a:extLst>
                  <a:ext uri="{FF2B5EF4-FFF2-40B4-BE49-F238E27FC236}">
                    <a16:creationId xmlns:a16="http://schemas.microsoft.com/office/drawing/2014/main" id="{85127E40-D7A7-D883-F8AF-ABCEB3B932B6}"/>
                  </a:ext>
                </a:extLst>
              </p:cNvPr>
              <p:cNvPicPr>
                <a:picLocks noChangeAspect="1"/>
              </p:cNvPicPr>
              <p:nvPr/>
            </p:nvPicPr>
            <p:blipFill>
              <a:blip r:embed="rId5"/>
              <a:srcRect r="61814" b="30748"/>
              <a:stretch/>
            </p:blipFill>
            <p:spPr>
              <a:xfrm>
                <a:off x="3497473" y="1893875"/>
                <a:ext cx="2993428" cy="2176767"/>
              </a:xfrm>
              <a:prstGeom prst="rect">
                <a:avLst/>
              </a:prstGeom>
            </p:spPr>
          </p:pic>
        </p:grpSp>
      </p:grpSp>
    </p:spTree>
    <p:extLst>
      <p:ext uri="{BB962C8B-B14F-4D97-AF65-F5344CB8AC3E}">
        <p14:creationId xmlns:p14="http://schemas.microsoft.com/office/powerpoint/2010/main" val="1548278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2F5E1-2008-6EFE-02B6-8AF9FBECD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466519-0D1B-7915-B9D3-9283AF291263}"/>
              </a:ext>
            </a:extLst>
          </p:cNvPr>
          <p:cNvSpPr>
            <a:spLocks noGrp="1"/>
          </p:cNvSpPr>
          <p:nvPr>
            <p:ph type="title"/>
          </p:nvPr>
        </p:nvSpPr>
        <p:spPr>
          <a:xfrm>
            <a:off x="769960" y="365125"/>
            <a:ext cx="10724676" cy="1325563"/>
          </a:xfrm>
        </p:spPr>
        <p:txBody>
          <a:bodyPr/>
          <a:lstStyle/>
          <a:p>
            <a:pPr algn="ctr"/>
            <a:r>
              <a:rPr lang="en-AU" dirty="0"/>
              <a:t>Priority populations &amp; settings</a:t>
            </a:r>
          </a:p>
        </p:txBody>
      </p:sp>
      <p:graphicFrame>
        <p:nvGraphicFramePr>
          <p:cNvPr id="12" name="Table 11">
            <a:extLst>
              <a:ext uri="{FF2B5EF4-FFF2-40B4-BE49-F238E27FC236}">
                <a16:creationId xmlns:a16="http://schemas.microsoft.com/office/drawing/2014/main" id="{E0707485-296D-B6DB-7E11-C05FACC63A3C}"/>
              </a:ext>
            </a:extLst>
          </p:cNvPr>
          <p:cNvGraphicFramePr>
            <a:graphicFrameLocks noGrp="1"/>
          </p:cNvGraphicFramePr>
          <p:nvPr/>
        </p:nvGraphicFramePr>
        <p:xfrm>
          <a:off x="1345722" y="1455330"/>
          <a:ext cx="4670114" cy="4104640"/>
        </p:xfrm>
        <a:graphic>
          <a:graphicData uri="http://schemas.openxmlformats.org/drawingml/2006/table">
            <a:tbl>
              <a:tblPr firstRow="1" bandRow="1">
                <a:tableStyleId>{5C22544A-7EE6-4342-B048-85BDC9FD1C3A}</a:tableStyleId>
              </a:tblPr>
              <a:tblGrid>
                <a:gridCol w="4670114">
                  <a:extLst>
                    <a:ext uri="{9D8B030D-6E8A-4147-A177-3AD203B41FA5}">
                      <a16:colId xmlns:a16="http://schemas.microsoft.com/office/drawing/2014/main" val="2749259211"/>
                    </a:ext>
                  </a:extLst>
                </a:gridCol>
              </a:tblGrid>
              <a:tr h="370840">
                <a:tc>
                  <a:txBody>
                    <a:bodyPr/>
                    <a:lstStyle/>
                    <a:p>
                      <a:pPr algn="ctr"/>
                      <a:r>
                        <a:rPr lang="en-AU" sz="2000" b="1" dirty="0">
                          <a:latin typeface="Arial" panose="020B0604020202020204" pitchFamily="34" charset="0"/>
                          <a:cs typeface="Arial" panose="020B0604020202020204" pitchFamily="34" charset="0"/>
                        </a:rPr>
                        <a:t>Priority populations </a:t>
                      </a:r>
                    </a:p>
                  </a:txBody>
                  <a:tcPr/>
                </a:tc>
                <a:extLst>
                  <a:ext uri="{0D108BD9-81ED-4DB2-BD59-A6C34878D82A}">
                    <a16:rowId xmlns:a16="http://schemas.microsoft.com/office/drawing/2014/main" val="3180349188"/>
                  </a:ext>
                </a:extLst>
              </a:tr>
              <a:tr h="370840">
                <a:tc>
                  <a:txBody>
                    <a:bodyPr/>
                    <a:lstStyle/>
                    <a:p>
                      <a:r>
                        <a:rPr lang="en-AU" b="1" dirty="0">
                          <a:latin typeface="Arial" panose="020B0604020202020204" pitchFamily="34" charset="0"/>
                          <a:cs typeface="Arial" panose="020B0604020202020204" pitchFamily="34" charset="0"/>
                        </a:rPr>
                        <a:t>Children</a:t>
                      </a:r>
                    </a:p>
                  </a:txBody>
                  <a:tcPr/>
                </a:tc>
                <a:extLst>
                  <a:ext uri="{0D108BD9-81ED-4DB2-BD59-A6C34878D82A}">
                    <a16:rowId xmlns:a16="http://schemas.microsoft.com/office/drawing/2014/main" val="3136736682"/>
                  </a:ext>
                </a:extLst>
              </a:tr>
              <a:tr h="370840">
                <a:tc>
                  <a:txBody>
                    <a:bodyPr/>
                    <a:lstStyle/>
                    <a:p>
                      <a:r>
                        <a:rPr lang="en-AU" b="1" dirty="0">
                          <a:latin typeface="Arial" panose="020B0604020202020204" pitchFamily="34" charset="0"/>
                          <a:cs typeface="Arial" panose="020B0604020202020204" pitchFamily="34" charset="0"/>
                        </a:rPr>
                        <a:t>Adolescents</a:t>
                      </a:r>
                    </a:p>
                  </a:txBody>
                  <a:tcPr/>
                </a:tc>
                <a:extLst>
                  <a:ext uri="{0D108BD9-81ED-4DB2-BD59-A6C34878D82A}">
                    <a16:rowId xmlns:a16="http://schemas.microsoft.com/office/drawing/2014/main" val="23307163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latin typeface="Arial" panose="020B0604020202020204" pitchFamily="34" charset="0"/>
                          <a:cs typeface="Arial" panose="020B0604020202020204" pitchFamily="34" charset="0"/>
                        </a:rPr>
                        <a:t>Aboriginal people </a:t>
                      </a:r>
                    </a:p>
                  </a:txBody>
                  <a:tcPr/>
                </a:tc>
                <a:extLst>
                  <a:ext uri="{0D108BD9-81ED-4DB2-BD59-A6C34878D82A}">
                    <a16:rowId xmlns:a16="http://schemas.microsoft.com/office/drawing/2014/main" val="42495937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latin typeface="Arial" panose="020B0604020202020204" pitchFamily="34" charset="0"/>
                          <a:cs typeface="Arial" panose="020B0604020202020204" pitchFamily="34" charset="0"/>
                        </a:rPr>
                        <a:t>Pregnant women </a:t>
                      </a:r>
                    </a:p>
                  </a:txBody>
                  <a:tcPr/>
                </a:tc>
                <a:extLst>
                  <a:ext uri="{0D108BD9-81ED-4DB2-BD59-A6C34878D82A}">
                    <a16:rowId xmlns:a16="http://schemas.microsoft.com/office/drawing/2014/main" val="39979673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latin typeface="Arial" panose="020B0604020202020204" pitchFamily="34" charset="0"/>
                          <a:cs typeface="Arial" panose="020B0604020202020204" pitchFamily="34" charset="0"/>
                        </a:rPr>
                        <a:t>Health care workers</a:t>
                      </a:r>
                    </a:p>
                  </a:txBody>
                  <a:tcPr/>
                </a:tc>
                <a:extLst>
                  <a:ext uri="{0D108BD9-81ED-4DB2-BD59-A6C34878D82A}">
                    <a16:rowId xmlns:a16="http://schemas.microsoft.com/office/drawing/2014/main" val="3089554963"/>
                  </a:ext>
                </a:extLst>
              </a:tr>
              <a:tr h="370840">
                <a:tc>
                  <a:txBody>
                    <a:bodyPr/>
                    <a:lstStyle/>
                    <a:p>
                      <a:pPr marL="0" indent="0">
                        <a:buFont typeface="Arial" panose="020B0604020202020204" pitchFamily="34" charset="0"/>
                        <a:buNone/>
                      </a:pPr>
                      <a:r>
                        <a:rPr lang="en-AU" sz="1800" b="1" dirty="0">
                          <a:latin typeface="Arial" panose="020B0604020202020204" pitchFamily="34" charset="0"/>
                          <a:cs typeface="Arial" panose="020B0604020202020204" pitchFamily="34" charset="0"/>
                        </a:rPr>
                        <a:t>People from CaLD backgrounds</a:t>
                      </a:r>
                    </a:p>
                  </a:txBody>
                  <a:tcPr/>
                </a:tc>
                <a:extLst>
                  <a:ext uri="{0D108BD9-81ED-4DB2-BD59-A6C34878D82A}">
                    <a16:rowId xmlns:a16="http://schemas.microsoft.com/office/drawing/2014/main" val="33917319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latin typeface="Arial" panose="020B0604020202020204" pitchFamily="34" charset="0"/>
                          <a:cs typeface="Arial" panose="020B0604020202020204" pitchFamily="34" charset="0"/>
                        </a:rPr>
                        <a:t>Transient groups</a:t>
                      </a:r>
                    </a:p>
                  </a:txBody>
                  <a:tcPr/>
                </a:tc>
                <a:extLst>
                  <a:ext uri="{0D108BD9-81ED-4DB2-BD59-A6C34878D82A}">
                    <a16:rowId xmlns:a16="http://schemas.microsoft.com/office/drawing/2014/main" val="24190805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latin typeface="Arial" panose="020B0604020202020204" pitchFamily="34" charset="0"/>
                          <a:cs typeface="Arial" panose="020B0604020202020204" pitchFamily="34" charset="0"/>
                        </a:rPr>
                        <a:t>Older people</a:t>
                      </a:r>
                    </a:p>
                  </a:txBody>
                  <a:tcPr/>
                </a:tc>
                <a:extLst>
                  <a:ext uri="{0D108BD9-81ED-4DB2-BD59-A6C34878D82A}">
                    <a16:rowId xmlns:a16="http://schemas.microsoft.com/office/drawing/2014/main" val="5463859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latin typeface="Arial" panose="020B0604020202020204" pitchFamily="34" charset="0"/>
                          <a:cs typeface="Arial" panose="020B0604020202020204" pitchFamily="34" charset="0"/>
                        </a:rPr>
                        <a:t>People living with disability</a:t>
                      </a:r>
                    </a:p>
                  </a:txBody>
                  <a:tcPr/>
                </a:tc>
                <a:extLst>
                  <a:ext uri="{0D108BD9-81ED-4DB2-BD59-A6C34878D82A}">
                    <a16:rowId xmlns:a16="http://schemas.microsoft.com/office/drawing/2014/main" val="26998489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latin typeface="Arial" panose="020B0604020202020204" pitchFamily="34" charset="0"/>
                          <a:cs typeface="Arial" panose="020B0604020202020204" pitchFamily="34" charset="0"/>
                        </a:rPr>
                        <a:t>People with medical risk conditions</a:t>
                      </a:r>
                    </a:p>
                  </a:txBody>
                  <a:tcPr/>
                </a:tc>
                <a:extLst>
                  <a:ext uri="{0D108BD9-81ED-4DB2-BD59-A6C34878D82A}">
                    <a16:rowId xmlns:a16="http://schemas.microsoft.com/office/drawing/2014/main" val="3064393578"/>
                  </a:ext>
                </a:extLst>
              </a:tr>
            </a:tbl>
          </a:graphicData>
        </a:graphic>
      </p:graphicFrame>
      <p:graphicFrame>
        <p:nvGraphicFramePr>
          <p:cNvPr id="14" name="Table 13">
            <a:extLst>
              <a:ext uri="{FF2B5EF4-FFF2-40B4-BE49-F238E27FC236}">
                <a16:creationId xmlns:a16="http://schemas.microsoft.com/office/drawing/2014/main" id="{5C210134-157B-16F6-9C97-B59E1D5345EF}"/>
              </a:ext>
            </a:extLst>
          </p:cNvPr>
          <p:cNvGraphicFramePr>
            <a:graphicFrameLocks noGrp="1"/>
          </p:cNvGraphicFramePr>
          <p:nvPr/>
        </p:nvGraphicFramePr>
        <p:xfrm>
          <a:off x="6251246" y="1455330"/>
          <a:ext cx="4956219" cy="3632200"/>
        </p:xfrm>
        <a:graphic>
          <a:graphicData uri="http://schemas.openxmlformats.org/drawingml/2006/table">
            <a:tbl>
              <a:tblPr firstRow="1" bandRow="1">
                <a:tableStyleId>{5C22544A-7EE6-4342-B048-85BDC9FD1C3A}</a:tableStyleId>
              </a:tblPr>
              <a:tblGrid>
                <a:gridCol w="4956219">
                  <a:extLst>
                    <a:ext uri="{9D8B030D-6E8A-4147-A177-3AD203B41FA5}">
                      <a16:colId xmlns:a16="http://schemas.microsoft.com/office/drawing/2014/main" val="2749259211"/>
                    </a:ext>
                  </a:extLst>
                </a:gridCol>
              </a:tblGrid>
              <a:tr h="370840">
                <a:tc>
                  <a:txBody>
                    <a:bodyPr/>
                    <a:lstStyle/>
                    <a:p>
                      <a:pPr algn="ctr"/>
                      <a:r>
                        <a:rPr lang="en-AU" sz="2000" b="1" dirty="0">
                          <a:latin typeface="Arial" panose="020B0604020202020204" pitchFamily="34" charset="0"/>
                          <a:cs typeface="Arial" panose="020B0604020202020204" pitchFamily="34" charset="0"/>
                        </a:rPr>
                        <a:t>Priority settings</a:t>
                      </a:r>
                    </a:p>
                  </a:txBody>
                  <a:tcPr/>
                </a:tc>
                <a:extLst>
                  <a:ext uri="{0D108BD9-81ED-4DB2-BD59-A6C34878D82A}">
                    <a16:rowId xmlns:a16="http://schemas.microsoft.com/office/drawing/2014/main" val="3180349188"/>
                  </a:ext>
                </a:extLst>
              </a:tr>
              <a:tr h="370840">
                <a:tc>
                  <a:txBody>
                    <a:bodyPr/>
                    <a:lstStyle/>
                    <a:p>
                      <a:r>
                        <a:rPr lang="en-AU" b="1" dirty="0">
                          <a:latin typeface="Arial" panose="020B0604020202020204" pitchFamily="34" charset="0"/>
                          <a:cs typeface="Arial" panose="020B0604020202020204" pitchFamily="34" charset="0"/>
                        </a:rPr>
                        <a:t>Established settings</a:t>
                      </a:r>
                    </a:p>
                  </a:txBody>
                  <a:tcPr/>
                </a:tc>
                <a:extLst>
                  <a:ext uri="{0D108BD9-81ED-4DB2-BD59-A6C34878D82A}">
                    <a16:rowId xmlns:a16="http://schemas.microsoft.com/office/drawing/2014/main" val="3136736682"/>
                  </a:ext>
                </a:extLst>
              </a:tr>
              <a:tr h="370840">
                <a:tc>
                  <a:txBody>
                    <a:bodyPr/>
                    <a:lstStyle/>
                    <a:p>
                      <a:pPr marL="0" indent="0">
                        <a:buFontTx/>
                        <a:buNone/>
                      </a:pPr>
                      <a:r>
                        <a:rPr lang="en-AU" dirty="0">
                          <a:latin typeface="Arial" panose="020B0604020202020204" pitchFamily="34" charset="0"/>
                          <a:cs typeface="Arial" panose="020B0604020202020204" pitchFamily="34" charset="0"/>
                        </a:rPr>
                        <a:t>- Primary health services</a:t>
                      </a:r>
                    </a:p>
                  </a:txBody>
                  <a:tcPr/>
                </a:tc>
                <a:extLst>
                  <a:ext uri="{0D108BD9-81ED-4DB2-BD59-A6C34878D82A}">
                    <a16:rowId xmlns:a16="http://schemas.microsoft.com/office/drawing/2014/main" val="23307163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 In-reach settings</a:t>
                      </a:r>
                    </a:p>
                  </a:txBody>
                  <a:tcPr/>
                </a:tc>
                <a:extLst>
                  <a:ext uri="{0D108BD9-81ED-4DB2-BD59-A6C34878D82A}">
                    <a16:rowId xmlns:a16="http://schemas.microsoft.com/office/drawing/2014/main" val="42495937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 HSP inpatient and outpatient settings</a:t>
                      </a:r>
                    </a:p>
                  </a:txBody>
                  <a:tcPr/>
                </a:tc>
                <a:extLst>
                  <a:ext uri="{0D108BD9-81ED-4DB2-BD59-A6C34878D82A}">
                    <a16:rowId xmlns:a16="http://schemas.microsoft.com/office/drawing/2014/main" val="39979673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Settings that require tailored approaches</a:t>
                      </a:r>
                    </a:p>
                  </a:txBody>
                  <a:tcPr/>
                </a:tc>
                <a:extLst>
                  <a:ext uri="{0D108BD9-81ED-4DB2-BD59-A6C34878D82A}">
                    <a16:rowId xmlns:a16="http://schemas.microsoft.com/office/drawing/2014/main" val="30895549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 Congregate living</a:t>
                      </a:r>
                    </a:p>
                  </a:txBody>
                  <a:tcPr/>
                </a:tc>
                <a:extLst>
                  <a:ext uri="{0D108BD9-81ED-4DB2-BD59-A6C34878D82A}">
                    <a16:rowId xmlns:a16="http://schemas.microsoft.com/office/drawing/2014/main" val="33917319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 Low coverage areas</a:t>
                      </a:r>
                      <a:endParaRPr lang="en-AU"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190805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 Out-reach settings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46385962"/>
                  </a:ext>
                </a:extLst>
              </a:tr>
            </a:tbl>
          </a:graphicData>
        </a:graphic>
      </p:graphicFrame>
    </p:spTree>
    <p:extLst>
      <p:ext uri="{BB962C8B-B14F-4D97-AF65-F5344CB8AC3E}">
        <p14:creationId xmlns:p14="http://schemas.microsoft.com/office/powerpoint/2010/main" val="24037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2A381-980D-B655-E89C-20B74C1907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B4C06-9621-1131-4C0F-5449B4CC6DA1}"/>
              </a:ext>
            </a:extLst>
          </p:cNvPr>
          <p:cNvSpPr>
            <a:spLocks noGrp="1"/>
          </p:cNvSpPr>
          <p:nvPr>
            <p:ph type="title"/>
          </p:nvPr>
        </p:nvSpPr>
        <p:spPr>
          <a:xfrm>
            <a:off x="838200" y="220747"/>
            <a:ext cx="10515600" cy="1754326"/>
          </a:xfrm>
        </p:spPr>
        <p:txBody>
          <a:bodyPr/>
          <a:lstStyle/>
          <a:p>
            <a:pPr algn="ctr"/>
            <a:r>
              <a:rPr lang="en-AU" dirty="0"/>
              <a:t>Aboriginal Immunisation Implementation Guideline</a:t>
            </a:r>
          </a:p>
        </p:txBody>
      </p:sp>
      <p:sp>
        <p:nvSpPr>
          <p:cNvPr id="3" name="TextBox 2">
            <a:extLst>
              <a:ext uri="{FF2B5EF4-FFF2-40B4-BE49-F238E27FC236}">
                <a16:creationId xmlns:a16="http://schemas.microsoft.com/office/drawing/2014/main" id="{05CF4C06-D6B2-9513-BBA5-9DDAB362F57F}"/>
              </a:ext>
            </a:extLst>
          </p:cNvPr>
          <p:cNvSpPr txBox="1"/>
          <p:nvPr/>
        </p:nvSpPr>
        <p:spPr>
          <a:xfrm>
            <a:off x="838200" y="2144541"/>
            <a:ext cx="10238509" cy="3693319"/>
          </a:xfrm>
          <a:prstGeom prst="rect">
            <a:avLst/>
          </a:prstGeom>
          <a:noFill/>
        </p:spPr>
        <p:txBody>
          <a:bodyPr wrap="square" rtlCol="0">
            <a:spAutoFit/>
          </a:bodyPr>
          <a:lstStyle/>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The Strategy aims to </a:t>
            </a:r>
            <a:r>
              <a:rPr lang="en-AU" sz="2800" b="1" dirty="0">
                <a:latin typeface="Arial" panose="020B0604020202020204" pitchFamily="34" charset="0"/>
                <a:cs typeface="Arial" panose="020B0604020202020204" pitchFamily="34" charset="0"/>
              </a:rPr>
              <a:t>improve immunisation outcomes for Aboriginal people</a:t>
            </a:r>
            <a:endParaRPr lang="en-AU" sz="2800" dirty="0">
              <a:latin typeface="Arial" panose="020B0604020202020204" pitchFamily="34" charset="0"/>
              <a:cs typeface="Arial" panose="020B0604020202020204" pitchFamily="34" charset="0"/>
            </a:endParaRPr>
          </a:p>
          <a:p>
            <a:endParaRPr lang="en-AU"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Workshop identified key actions for the guideline</a:t>
            </a:r>
          </a:p>
          <a:p>
            <a:endParaRPr lang="en-AU"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The </a:t>
            </a:r>
            <a:r>
              <a:rPr lang="en-AU" sz="2800" b="1" dirty="0">
                <a:latin typeface="Arial" panose="020B0604020202020204" pitchFamily="34" charset="0"/>
                <a:cs typeface="Arial" panose="020B0604020202020204" pitchFamily="34" charset="0"/>
              </a:rPr>
              <a:t>Aboriginal Immunisation Implementation Guideline </a:t>
            </a:r>
            <a:r>
              <a:rPr lang="en-AU" sz="2800" dirty="0">
                <a:latin typeface="Arial" panose="020B0604020202020204" pitchFamily="34" charset="0"/>
                <a:cs typeface="Arial" panose="020B0604020202020204" pitchFamily="34" charset="0"/>
              </a:rPr>
              <a:t>is</a:t>
            </a:r>
            <a:r>
              <a:rPr lang="en-AU" sz="2800" b="1" dirty="0">
                <a:latin typeface="Arial" panose="020B0604020202020204" pitchFamily="34" charset="0"/>
                <a:cs typeface="Arial" panose="020B0604020202020204" pitchFamily="34" charset="0"/>
              </a:rPr>
              <a:t> </a:t>
            </a:r>
            <a:r>
              <a:rPr lang="en-AU" sz="2800" dirty="0">
                <a:latin typeface="Arial" panose="020B0604020202020204" pitchFamily="34" charset="0"/>
                <a:cs typeface="Arial" panose="020B0604020202020204" pitchFamily="34" charset="0"/>
              </a:rPr>
              <a:t>under development.</a:t>
            </a:r>
            <a:endParaRPr lang="en-AU" sz="2800" b="1" dirty="0">
              <a:latin typeface="Arial" panose="020B0604020202020204" pitchFamily="34" charset="0"/>
              <a:cs typeface="Arial" panose="020B0604020202020204" pitchFamily="34" charset="0"/>
            </a:endParaRPr>
          </a:p>
          <a:p>
            <a:endParaRPr lang="en-AU" sz="2000" dirty="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2396934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CAE13-B2D3-2422-5780-B0A84A8CA2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8D037-228F-45D1-9C16-B0B66FD1EECE}"/>
              </a:ext>
            </a:extLst>
          </p:cNvPr>
          <p:cNvSpPr>
            <a:spLocks noGrp="1"/>
          </p:cNvSpPr>
          <p:nvPr>
            <p:ph type="title"/>
          </p:nvPr>
        </p:nvSpPr>
        <p:spPr>
          <a:xfrm>
            <a:off x="838200" y="599852"/>
            <a:ext cx="10515600" cy="1754326"/>
          </a:xfrm>
        </p:spPr>
        <p:txBody>
          <a:bodyPr/>
          <a:lstStyle/>
          <a:p>
            <a:pPr algn="ctr"/>
            <a:r>
              <a:rPr lang="en-AU" dirty="0"/>
              <a:t>How do we achieve the Strategy’s goals?</a:t>
            </a:r>
          </a:p>
        </p:txBody>
      </p:sp>
      <p:graphicFrame>
        <p:nvGraphicFramePr>
          <p:cNvPr id="6" name="Diagram 5">
            <a:extLst>
              <a:ext uri="{FF2B5EF4-FFF2-40B4-BE49-F238E27FC236}">
                <a16:creationId xmlns:a16="http://schemas.microsoft.com/office/drawing/2014/main" id="{E1F66593-1442-5C8D-D402-890E4DE8C913}"/>
              </a:ext>
            </a:extLst>
          </p:cNvPr>
          <p:cNvGraphicFramePr/>
          <p:nvPr>
            <p:extLst>
              <p:ext uri="{D42A27DB-BD31-4B8C-83A1-F6EECF244321}">
                <p14:modId xmlns:p14="http://schemas.microsoft.com/office/powerpoint/2010/main" val="3085285780"/>
              </p:ext>
            </p:extLst>
          </p:nvPr>
        </p:nvGraphicFramePr>
        <p:xfrm>
          <a:off x="667752" y="1549790"/>
          <a:ext cx="10856495" cy="4708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411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36366B9F-A7AC-4A0A-92AD-A9C164D34A5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987F3E3A-DF5F-4B8E-9B2B-9A1DA5C0EF0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606BD271-49E0-41DE-8828-9709491A94D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682C63C-BE1D-4C93-8824-3BD30BB8C0D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CEB02FE9-4F9F-425E-A562-9B66B5F98E5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FAFE3C09-779B-4F21-85DC-581EF574290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D57C1-5700-C9AF-2375-632382735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936B0-9346-31C4-D9FC-0C41BDB34498}"/>
              </a:ext>
            </a:extLst>
          </p:cNvPr>
          <p:cNvSpPr>
            <a:spLocks noGrp="1"/>
          </p:cNvSpPr>
          <p:nvPr>
            <p:ph type="title"/>
          </p:nvPr>
        </p:nvSpPr>
        <p:spPr/>
        <p:txBody>
          <a:bodyPr/>
          <a:lstStyle/>
          <a:p>
            <a:pPr algn="ctr"/>
            <a:r>
              <a:rPr lang="en-AU" dirty="0"/>
              <a:t>What is the monitoring and reporting framework?</a:t>
            </a:r>
          </a:p>
        </p:txBody>
      </p:sp>
      <p:sp>
        <p:nvSpPr>
          <p:cNvPr id="10" name="TextBox 9">
            <a:extLst>
              <a:ext uri="{FF2B5EF4-FFF2-40B4-BE49-F238E27FC236}">
                <a16:creationId xmlns:a16="http://schemas.microsoft.com/office/drawing/2014/main" id="{029B050F-72E6-BAA7-32C1-FA6DD36A2DD6}"/>
              </a:ext>
            </a:extLst>
          </p:cNvPr>
          <p:cNvSpPr txBox="1"/>
          <p:nvPr/>
        </p:nvSpPr>
        <p:spPr>
          <a:xfrm>
            <a:off x="391399" y="1743253"/>
            <a:ext cx="11303296" cy="3200876"/>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AU" sz="2400" dirty="0">
                <a:latin typeface="Arial" panose="020B0604020202020204" pitchFamily="34" charset="0"/>
                <a:cs typeface="Arial" panose="020B0604020202020204" pitchFamily="34" charset="0"/>
              </a:rPr>
              <a:t>There are </a:t>
            </a:r>
            <a:r>
              <a:rPr lang="en-AU" sz="2400" b="1" dirty="0">
                <a:latin typeface="Arial" panose="020B0604020202020204" pitchFamily="34" charset="0"/>
                <a:cs typeface="Arial" panose="020B0604020202020204" pitchFamily="34" charset="0"/>
              </a:rPr>
              <a:t>2 components </a:t>
            </a:r>
            <a:r>
              <a:rPr lang="en-AU" sz="2400" dirty="0">
                <a:latin typeface="Arial" panose="020B0604020202020204" pitchFamily="34" charset="0"/>
                <a:cs typeface="Arial" panose="020B0604020202020204" pitchFamily="34" charset="0"/>
              </a:rPr>
              <a:t>to the framework:</a:t>
            </a:r>
          </a:p>
          <a:p>
            <a:pPr marL="800100" lvl="1" indent="-342900">
              <a:spcAft>
                <a:spcPts val="600"/>
              </a:spcAft>
              <a:buFont typeface="Arial" panose="020B0604020202020204" pitchFamily="34" charset="0"/>
              <a:buChar char="•"/>
            </a:pPr>
            <a:r>
              <a:rPr lang="en-AU" sz="2400" b="1" dirty="0">
                <a:latin typeface="Arial" panose="020B0604020202020204" pitchFamily="34" charset="0"/>
                <a:cs typeface="Arial" panose="020B0604020202020204" pitchFamily="34" charset="0"/>
              </a:rPr>
              <a:t>Implementation monitoring - </a:t>
            </a:r>
            <a:r>
              <a:rPr lang="en-AU" sz="2400" b="1" i="1" dirty="0">
                <a:solidFill>
                  <a:schemeClr val="accent3"/>
                </a:solidFill>
                <a:latin typeface="Arial" panose="020B0604020202020204" pitchFamily="34" charset="0"/>
                <a:cs typeface="Arial" panose="020B0604020202020204" pitchFamily="34" charset="0"/>
              </a:rPr>
              <a:t>how organisations are implementing </a:t>
            </a:r>
            <a:r>
              <a:rPr lang="en-AU" sz="2400" dirty="0">
                <a:latin typeface="Arial" panose="020B0604020202020204" pitchFamily="34" charset="0"/>
                <a:cs typeface="Arial" panose="020B0604020202020204" pitchFamily="34" charset="0"/>
              </a:rPr>
              <a:t>the Strategy</a:t>
            </a:r>
          </a:p>
          <a:p>
            <a:pPr marL="800100" lvl="1" indent="-342900">
              <a:buFont typeface="Arial" panose="020B0604020202020204" pitchFamily="34" charset="0"/>
              <a:buChar char="•"/>
            </a:pPr>
            <a:r>
              <a:rPr lang="en-AU" sz="2400" b="1" dirty="0">
                <a:latin typeface="Arial" panose="020B0604020202020204" pitchFamily="34" charset="0"/>
                <a:cs typeface="Arial" panose="020B0604020202020204" pitchFamily="34" charset="0"/>
              </a:rPr>
              <a:t>Outcome reporting - </a:t>
            </a:r>
            <a:r>
              <a:rPr lang="en-AU" sz="2400" b="1" i="1" dirty="0">
                <a:solidFill>
                  <a:schemeClr val="accent3"/>
                </a:solidFill>
                <a:latin typeface="Arial" panose="020B0604020202020204" pitchFamily="34" charset="0"/>
                <a:cs typeface="Arial" panose="020B0604020202020204" pitchFamily="34" charset="0"/>
              </a:rPr>
              <a:t>what has changed</a:t>
            </a:r>
            <a:r>
              <a:rPr lang="en-AU" sz="2400" dirty="0">
                <a:latin typeface="Arial" panose="020B0604020202020204" pitchFamily="34" charset="0"/>
                <a:cs typeface="Arial" panose="020B0604020202020204" pitchFamily="34" charset="0"/>
              </a:rPr>
              <a:t> </a:t>
            </a:r>
            <a:r>
              <a:rPr lang="en-AU" sz="2400" b="1" i="1" dirty="0">
                <a:solidFill>
                  <a:schemeClr val="accent3"/>
                </a:solidFill>
                <a:latin typeface="Arial" panose="020B0604020202020204" pitchFamily="34" charset="0"/>
                <a:cs typeface="Arial" panose="020B0604020202020204" pitchFamily="34" charset="0"/>
              </a:rPr>
              <a:t>since the implementation</a:t>
            </a:r>
            <a:r>
              <a:rPr lang="en-AU" sz="2400" dirty="0">
                <a:latin typeface="Arial" panose="020B0604020202020204" pitchFamily="34" charset="0"/>
                <a:cs typeface="Arial" panose="020B0604020202020204" pitchFamily="34" charset="0"/>
              </a:rPr>
              <a:t> of the Strategy </a:t>
            </a:r>
          </a:p>
          <a:p>
            <a:pPr marL="800100" lvl="1" indent="-342900">
              <a:buFont typeface="Arial" panose="020B0604020202020204" pitchFamily="34" charset="0"/>
              <a:buChar char="•"/>
            </a:pPr>
            <a:endParaRPr lang="en-AU"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400" b="1" dirty="0">
                <a:latin typeface="Arial" panose="020B0604020202020204" pitchFamily="34" charset="0"/>
                <a:cs typeface="Arial" panose="020B0604020202020204" pitchFamily="34" charset="0"/>
              </a:rPr>
              <a:t>System-level</a:t>
            </a:r>
            <a:r>
              <a:rPr lang="en-AU" sz="2400" dirty="0">
                <a:latin typeface="Arial" panose="020B0604020202020204" pitchFamily="34" charset="0"/>
                <a:cs typeface="Arial" panose="020B0604020202020204" pitchFamily="34" charset="0"/>
              </a:rPr>
              <a:t> oversight of implementation, especially for priority populations and settings.</a:t>
            </a:r>
          </a:p>
        </p:txBody>
      </p:sp>
    </p:spTree>
    <p:extLst>
      <p:ext uri="{BB962C8B-B14F-4D97-AF65-F5344CB8AC3E}">
        <p14:creationId xmlns:p14="http://schemas.microsoft.com/office/powerpoint/2010/main" val="308508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Department of Health">
  <a:themeElements>
    <a:clrScheme name="Department of Health">
      <a:dk1>
        <a:sysClr val="windowText" lastClr="000000"/>
      </a:dk1>
      <a:lt1>
        <a:sysClr val="window" lastClr="FFFFFF"/>
      </a:lt1>
      <a:dk2>
        <a:srgbClr val="000000"/>
      </a:dk2>
      <a:lt2>
        <a:srgbClr val="FFFFFF"/>
      </a:lt2>
      <a:accent1>
        <a:srgbClr val="FFC440"/>
      </a:accent1>
      <a:accent2>
        <a:srgbClr val="94BACC"/>
      </a:accent2>
      <a:accent3>
        <a:srgbClr val="30683B"/>
      </a:accent3>
      <a:accent4>
        <a:srgbClr val="FA6140"/>
      </a:accent4>
      <a:accent5>
        <a:srgbClr val="6A348A"/>
      </a:accent5>
      <a:accent6>
        <a:srgbClr val="6A34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6347"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14835 PPT Template without photo 2025 FINAL" id="{1538EA38-48D3-4404-9474-E64785324B02}" vid="{EC862700-39D0-449F-AD2C-02A1A23D44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9713D42DA9124498940919538033CD" ma:contentTypeVersion="1" ma:contentTypeDescription="Create a new document." ma:contentTypeScope="" ma:versionID="ab6268ca93c2781b9c00f9360e3d42e4">
  <xsd:schema xmlns:xsd="http://www.w3.org/2001/XMLSchema" xmlns:xs="http://www.w3.org/2001/XMLSchema" xmlns:p="http://schemas.microsoft.com/office/2006/metadata/properties" xmlns:ns2="c28d392b-250a-46f9-9c6d-396c4cbcde04" targetNamespace="http://schemas.microsoft.com/office/2006/metadata/properties" ma:root="true" ma:fieldsID="0b4df292ba137bac79064bc43b45887b" ns2:_="">
    <xsd:import namespace="c28d392b-250a-46f9-9c6d-396c4cbcde0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8d392b-250a-46f9-9c6d-396c4cbcd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c28d392b-250a-46f9-9c6d-396c4cbcde04">QE4PUQ6XCENJ-169-70</_dlc_DocId>
    <_dlc_DocIdUrl xmlns="c28d392b-250a-46f9-9c6d-396c4cbcde04">
      <Url>https://doh-healthpoint.hdwa.health.wa.gov.au/directory/OfficeOfTheDirectorGeneral/Communications/_layouts/DocIdRedir.aspx?ID=QE4PUQ6XCENJ-169-70</Url>
      <Description>QE4PUQ6XCENJ-169-70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3A20AFD-B725-4857-A4B6-C6A9988E63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8d392b-250a-46f9-9c6d-396c4cbcde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21F24B-B033-41CA-92D8-BEA0E3B88FFC}">
  <ds:schemaRefs>
    <ds:schemaRef ds:uri="c28d392b-250a-46f9-9c6d-396c4cbcde04"/>
    <ds:schemaRef ds:uri="http://schemas.microsoft.com/office/infopath/2007/PartnerControls"/>
    <ds:schemaRef ds:uri="http://www.w3.org/XML/1998/namespace"/>
    <ds:schemaRef ds:uri="http://schemas.microsoft.com/office/2006/documentManagement/types"/>
    <ds:schemaRef ds:uri="http://purl.org/dc/elements/1.1/"/>
    <ds:schemaRef ds:uri="http://schemas.microsoft.com/office/2006/metadata/properties"/>
    <ds:schemaRef ds:uri="http://purl.org/dc/dcmityp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F3C96EBD-AA7F-4903-B680-7E244483D4E1}">
  <ds:schemaRefs>
    <ds:schemaRef ds:uri="http://schemas.microsoft.com/sharepoint/v3/contenttype/forms"/>
  </ds:schemaRefs>
</ds:datastoreItem>
</file>

<file path=customXml/itemProps4.xml><?xml version="1.0" encoding="utf-8"?>
<ds:datastoreItem xmlns:ds="http://schemas.openxmlformats.org/officeDocument/2006/customXml" ds:itemID="{6BE46A24-0923-4B00-996C-D644C917A65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4979</TotalTime>
  <Words>2570</Words>
  <Application>Microsoft Office PowerPoint</Application>
  <PresentationFormat>Widescreen</PresentationFormat>
  <Paragraphs>238</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MT Std Cond</vt:lpstr>
      <vt:lpstr>Arial MT Std Light Cond</vt:lpstr>
      <vt:lpstr>Calibri</vt:lpstr>
      <vt:lpstr>Department of Health</vt:lpstr>
      <vt:lpstr> WA Immunisation Strategy 2024-2028 </vt:lpstr>
      <vt:lpstr>Purpose of this presentation</vt:lpstr>
      <vt:lpstr>Strategy vision and aims</vt:lpstr>
      <vt:lpstr>The 5 Priority Areas</vt:lpstr>
      <vt:lpstr>Strategic goals, objectives, and actions Example: Priority Area 1 </vt:lpstr>
      <vt:lpstr>Priority populations &amp; settings</vt:lpstr>
      <vt:lpstr>Aboriginal Immunisation Implementation Guideline</vt:lpstr>
      <vt:lpstr>How do we achieve the Strategy’s goals?</vt:lpstr>
      <vt:lpstr>What is the monitoring and reporting framework?</vt:lpstr>
      <vt:lpstr>How is implementation monitoring conducted?</vt:lpstr>
      <vt:lpstr>What is outcome reporting?</vt:lpstr>
      <vt:lpstr>What has implementation monitoring revealed thus far?</vt:lpstr>
      <vt:lpstr>Implementation monitoring: Priority populations</vt:lpstr>
      <vt:lpstr>PowerPoint Presentation</vt:lpstr>
      <vt:lpstr>How will implementation monitoring guide activities in 2026? </vt:lpstr>
      <vt:lpstr>Acknowledgments</vt:lpstr>
      <vt:lpstr>Questions?</vt:lpstr>
      <vt:lpstr>What are the KPIs?</vt:lpstr>
      <vt:lpstr>What are the KPIs?</vt:lpstr>
      <vt:lpstr>What are the KPIs?</vt:lpstr>
      <vt:lpstr>What are the KPIs?</vt:lpstr>
      <vt:lpstr>What are the KPIs?</vt:lpstr>
      <vt:lpstr>What are the KPIs?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Reeves, Monique</dc:creator>
  <cp:lastModifiedBy>Hart, Rebekah</cp:lastModifiedBy>
  <cp:revision>191</cp:revision>
  <dcterms:created xsi:type="dcterms:W3CDTF">2025-01-31T06:24:43Z</dcterms:created>
  <dcterms:modified xsi:type="dcterms:W3CDTF">2025-11-12T13:42:21Z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7e3f38be-94ea-4529-899f-6a23a1da2ceb</vt:lpwstr>
  </property>
  <property fmtid="{D5CDD505-2E9C-101B-9397-08002B2CF9AE}" pid="3" name="ContentTypeId">
    <vt:lpwstr>0x010100369713D42DA9124498940919538033CD</vt:lpwstr>
  </property>
</Properties>
</file>